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2.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2"/>
  </p:notesMasterIdLst>
  <p:handoutMasterIdLst>
    <p:handoutMasterId r:id="rId73"/>
  </p:handoutMasterIdLst>
  <p:sldIdLst>
    <p:sldId id="1340" r:id="rId2"/>
    <p:sldId id="922" r:id="rId3"/>
    <p:sldId id="1466" r:id="rId4"/>
    <p:sldId id="1468" r:id="rId5"/>
    <p:sldId id="1030" r:id="rId6"/>
    <p:sldId id="1583" r:id="rId7"/>
    <p:sldId id="1582" r:id="rId8"/>
    <p:sldId id="1484" r:id="rId9"/>
    <p:sldId id="1485" r:id="rId10"/>
    <p:sldId id="1486" r:id="rId11"/>
    <p:sldId id="1488" r:id="rId12"/>
    <p:sldId id="1489" r:id="rId13"/>
    <p:sldId id="1490" r:id="rId14"/>
    <p:sldId id="1491" r:id="rId15"/>
    <p:sldId id="1492" r:id="rId16"/>
    <p:sldId id="1493" r:id="rId17"/>
    <p:sldId id="1494" r:id="rId18"/>
    <p:sldId id="1495" r:id="rId19"/>
    <p:sldId id="1496" r:id="rId20"/>
    <p:sldId id="1497" r:id="rId21"/>
    <p:sldId id="1498" r:id="rId22"/>
    <p:sldId id="1499" r:id="rId23"/>
    <p:sldId id="1500" r:id="rId24"/>
    <p:sldId id="1501" r:id="rId25"/>
    <p:sldId id="1502" r:id="rId26"/>
    <p:sldId id="1503" r:id="rId27"/>
    <p:sldId id="1505" r:id="rId28"/>
    <p:sldId id="1506" r:id="rId29"/>
    <p:sldId id="1507" r:id="rId30"/>
    <p:sldId id="1508" r:id="rId31"/>
    <p:sldId id="1509" r:id="rId32"/>
    <p:sldId id="1510" r:id="rId33"/>
    <p:sldId id="1511" r:id="rId34"/>
    <p:sldId id="1512" r:id="rId35"/>
    <p:sldId id="1579" r:id="rId36"/>
    <p:sldId id="1011" r:id="rId37"/>
    <p:sldId id="1165" r:id="rId38"/>
    <p:sldId id="1167" r:id="rId39"/>
    <p:sldId id="1166" r:id="rId40"/>
    <p:sldId id="1580" r:id="rId41"/>
    <p:sldId id="1168" r:id="rId42"/>
    <p:sldId id="1170" r:id="rId43"/>
    <p:sldId id="1581" r:id="rId44"/>
    <p:sldId id="1448" r:id="rId45"/>
    <p:sldId id="1361" r:id="rId46"/>
    <p:sldId id="1469" r:id="rId47"/>
    <p:sldId id="1362" r:id="rId48"/>
    <p:sldId id="1363" r:id="rId49"/>
    <p:sldId id="1376" r:id="rId50"/>
    <p:sldId id="1377" r:id="rId51"/>
    <p:sldId id="1378" r:id="rId52"/>
    <p:sldId id="1435" r:id="rId53"/>
    <p:sldId id="1577" r:id="rId54"/>
    <p:sldId id="1379" r:id="rId55"/>
    <p:sldId id="1380" r:id="rId56"/>
    <p:sldId id="1373" r:id="rId57"/>
    <p:sldId id="1521" r:id="rId58"/>
    <p:sldId id="1374" r:id="rId59"/>
    <p:sldId id="1578" r:id="rId60"/>
    <p:sldId id="1384" r:id="rId61"/>
    <p:sldId id="1385" r:id="rId62"/>
    <p:sldId id="1455" r:id="rId63"/>
    <p:sldId id="1375" r:id="rId64"/>
    <p:sldId id="829" r:id="rId65"/>
    <p:sldId id="826" r:id="rId66"/>
    <p:sldId id="1471" r:id="rId67"/>
    <p:sldId id="1472" r:id="rId68"/>
    <p:sldId id="1473" r:id="rId69"/>
    <p:sldId id="1474" r:id="rId70"/>
    <p:sldId id="571" r:id="rId71"/>
  </p:sldIdLst>
  <p:sldSz cx="9144000" cy="6858000" type="screen4x3"/>
  <p:notesSz cx="6735763" cy="9869488"/>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09">
          <p15:clr>
            <a:srgbClr val="A4A3A4"/>
          </p15:clr>
        </p15:guide>
        <p15:guide id="2" pos="212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00"/>
    <a:srgbClr val="2A3ED6"/>
    <a:srgbClr val="FBFDFF"/>
    <a:srgbClr val="FFFFCC"/>
    <a:srgbClr val="006600"/>
    <a:srgbClr val="FF9900"/>
    <a:srgbClr val="666699"/>
    <a:srgbClr val="FFCC00"/>
    <a:srgbClr val="800080"/>
    <a:srgbClr val="CC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中等深淺樣式 2 - 輔色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84E427A-3D55-4303-BF80-6455036E1DE7}" styleName="佈景主題樣式 1 - 輔色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F5AB1C69-6EDB-4FF4-983F-18BD219EF322}" styleName="中等深淺樣式 2 - 輔色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中等深淺樣式 2 - 輔色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中等深淺樣式 2 - 輔色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009" autoAdjust="0"/>
    <p:restoredTop sz="94660"/>
  </p:normalViewPr>
  <p:slideViewPr>
    <p:cSldViewPr>
      <p:cViewPr varScale="1">
        <p:scale>
          <a:sx n="114" d="100"/>
          <a:sy n="114" d="100"/>
        </p:scale>
        <p:origin x="1674"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81" d="100"/>
          <a:sy n="81" d="100"/>
        </p:scale>
        <p:origin x="-4020" y="-78"/>
      </p:cViewPr>
      <p:guideLst>
        <p:guide orient="horz" pos="3109"/>
        <p:guide pos="2122"/>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s>
</file>

<file path=ppt/charts/_rels/chart1.xml.rels><?xml version="1.0" encoding="UTF-8" standalone="yes"?>
<Relationships xmlns="http://schemas.openxmlformats.org/package/2006/relationships"><Relationship Id="rId3" Type="http://schemas.openxmlformats.org/officeDocument/2006/relationships/oleObject" Target="&#27963;&#38913;&#31807;1"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27963;&#38913;&#31807;1"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TW"/>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674347158218126"/>
          <c:y val="5.755678738174759E-2"/>
          <c:w val="0.83410138248847931"/>
          <c:h val="0.81650941095372254"/>
        </c:manualLayout>
      </c:layout>
      <c:lineChart>
        <c:grouping val="stacked"/>
        <c:varyColors val="0"/>
        <c:ser>
          <c:idx val="0"/>
          <c:order val="0"/>
          <c:tx>
            <c:strRef>
              <c:f>工作表1!$D$1</c:f>
              <c:strCache>
                <c:ptCount val="1"/>
                <c:pt idx="0">
                  <c:v>學期成績</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dLbl>
              <c:idx val="0"/>
              <c:layout>
                <c:manualLayout>
                  <c:x val="-2.0903677362910281E-2"/>
                  <c:y val="3.6308516936857882E-2"/>
                </c:manualLayout>
              </c:layout>
              <c:tx>
                <c:rich>
                  <a:bodyPr/>
                  <a:lstStyle/>
                  <a:p>
                    <a:r>
                      <a:rPr lang="zh-TW" altLang="en-US" dirty="0">
                        <a:latin typeface="微軟正黑體" panose="020B0604030504040204" pitchFamily="34" charset="-120"/>
                        <a:ea typeface="微軟正黑體" panose="020B0604030504040204" pitchFamily="34" charset="-120"/>
                      </a:rPr>
                      <a:t>數學</a:t>
                    </a:r>
                    <a:fld id="{F485376B-C615-4E7E-BB7C-4C5D032C266F}" type="VALUE">
                      <a:rPr lang="en-US" altLang="zh-TW"/>
                      <a:pPr/>
                      <a:t>[值]</a:t>
                    </a:fld>
                    <a:endParaRPr lang="zh-TW" altLang="en-US" dirty="0">
                      <a:latin typeface="微軟正黑體" panose="020B0604030504040204" pitchFamily="34" charset="-120"/>
                      <a:ea typeface="微軟正黑體" panose="020B0604030504040204" pitchFamily="34" charset="-120"/>
                    </a:endParaRP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AA6F-45A0-92F3-A206EF2AE510}"/>
                </c:ext>
              </c:extLst>
            </c:dLbl>
            <c:dLbl>
              <c:idx val="1"/>
              <c:layout>
                <c:manualLayout>
                  <c:x val="-5.176643242175373E-2"/>
                  <c:y val="4.2280892583297008E-2"/>
                </c:manualLayout>
              </c:layout>
              <c:tx>
                <c:rich>
                  <a:bodyPr/>
                  <a:lstStyle/>
                  <a:p>
                    <a:r>
                      <a:rPr lang="zh-TW" altLang="en-US" dirty="0">
                        <a:latin typeface="微軟正黑體" panose="020B0604030504040204" pitchFamily="34" charset="-120"/>
                        <a:ea typeface="微軟正黑體" panose="020B0604030504040204" pitchFamily="34" charset="-120"/>
                      </a:rPr>
                      <a:t>數學</a:t>
                    </a:r>
                    <a:fld id="{367FB87D-8CAF-412C-9DF2-C47B25AA08E2}" type="VALUE">
                      <a:rPr lang="en-US" altLang="zh-TW"/>
                      <a:pPr/>
                      <a:t>[值]</a:t>
                    </a:fld>
                    <a:endParaRPr lang="zh-TW" altLang="en-US" dirty="0">
                      <a:latin typeface="微軟正黑體" panose="020B0604030504040204" pitchFamily="34" charset="-120"/>
                      <a:ea typeface="微軟正黑體" panose="020B0604030504040204" pitchFamily="34" charset="-120"/>
                    </a:endParaRP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AA6F-45A0-92F3-A206EF2AE510}"/>
                </c:ext>
              </c:extLst>
            </c:dLbl>
            <c:dLbl>
              <c:idx val="2"/>
              <c:layout>
                <c:manualLayout>
                  <c:x val="-6.0688704234551402E-2"/>
                  <c:y val="-4.2222344491330055E-2"/>
                </c:manualLayout>
              </c:layout>
              <c:tx>
                <c:rich>
                  <a:bodyPr rot="0" spcFirstLastPara="1" vertOverflow="ellipsis" vert="horz" wrap="square" lIns="38100" tIns="19050" rIns="38100" bIns="1905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sz="1600" b="0" i="0" u="none" strike="noStrike" kern="1200" baseline="0">
                        <a:solidFill>
                          <a:sysClr val="windowText" lastClr="000000">
                            <a:lumMod val="75000"/>
                            <a:lumOff val="25000"/>
                          </a:sysClr>
                        </a:solidFill>
                        <a:latin typeface="微軟正黑體" panose="020B0604030504040204" pitchFamily="34" charset="-120"/>
                        <a:ea typeface="微軟正黑體" panose="020B0604030504040204" pitchFamily="34" charset="-120"/>
                        <a:cs typeface="Times New Roman" panose="02020603050405020304" pitchFamily="18" charset="0"/>
                      </a:defRPr>
                    </a:pPr>
                    <a:r>
                      <a:rPr lang="zh-TW" altLang="en-US" sz="1600">
                        <a:latin typeface="微軟正黑體" panose="020B0604030504040204" pitchFamily="34" charset="-120"/>
                        <a:ea typeface="微軟正黑體" panose="020B0604030504040204" pitchFamily="34" charset="-120"/>
                      </a:rPr>
                      <a:t>數</a:t>
                    </a:r>
                    <a:r>
                      <a:rPr lang="en-US" altLang="zh-TW" sz="1600" b="0" i="0" u="none" strike="noStrike" kern="1200" baseline="0">
                        <a:solidFill>
                          <a:sysClr val="windowText" lastClr="000000">
                            <a:lumMod val="75000"/>
                            <a:lumOff val="25000"/>
                          </a:sysClr>
                        </a:solidFill>
                        <a:latin typeface="微軟正黑體" panose="020B0604030504040204" pitchFamily="34" charset="-120"/>
                        <a:ea typeface="微軟正黑體" panose="020B0604030504040204" pitchFamily="34" charset="-120"/>
                        <a:cs typeface="Times New Roman" panose="02020603050405020304" pitchFamily="18" charset="0"/>
                      </a:rPr>
                      <a:t>A</a:t>
                    </a:r>
                    <a:fld id="{A6C502BB-D5A8-47E4-A4F4-9D768927FDA1}" type="VALUE">
                      <a:rPr lang="en-US" altLang="zh-TW" sz="1600" b="0" i="0" u="none" strike="noStrike" kern="1200" baseline="0">
                        <a:solidFill>
                          <a:sysClr val="windowText" lastClr="000000">
                            <a:lumMod val="75000"/>
                            <a:lumOff val="25000"/>
                          </a:sysClr>
                        </a:solidFill>
                        <a:latin typeface="微軟正黑體" panose="020B0604030504040204" pitchFamily="34" charset="-120"/>
                        <a:ea typeface="微軟正黑體" panose="020B0604030504040204" pitchFamily="34" charset="-120"/>
                        <a:cs typeface="Times New Roman" panose="02020603050405020304" pitchFamily="18" charset="0"/>
                      </a:rPr>
                      <a:pPr marL="0" marR="0" lvl="0" indent="0" algn="ctr" defTabSz="914400" rtl="0" eaLnBrk="1" fontAlgn="auto" latinLnBrk="0" hangingPunct="1">
                        <a:lnSpc>
                          <a:spcPct val="100000"/>
                        </a:lnSpc>
                        <a:spcBef>
                          <a:spcPts val="0"/>
                        </a:spcBef>
                        <a:spcAft>
                          <a:spcPts val="0"/>
                        </a:spcAft>
                        <a:buClrTx/>
                        <a:buSzTx/>
                        <a:buFontTx/>
                        <a:buNone/>
                        <a:tabLst/>
                        <a:defRPr sz="1600">
                          <a:solidFill>
                            <a:sysClr val="windowText" lastClr="000000">
                              <a:lumMod val="75000"/>
                              <a:lumOff val="25000"/>
                            </a:sysClr>
                          </a:solidFill>
                          <a:latin typeface="微軟正黑體" panose="020B0604030504040204" pitchFamily="34" charset="-120"/>
                          <a:ea typeface="微軟正黑體" panose="020B0604030504040204" pitchFamily="34" charset="-120"/>
                          <a:cs typeface="Times New Roman" panose="02020603050405020304" pitchFamily="18" charset="0"/>
                        </a:defRPr>
                      </a:pPr>
                      <a:t>[值]</a:t>
                    </a:fld>
                    <a:endParaRPr lang="en-US" altLang="zh-TW" sz="1600" b="0" i="0" u="none" strike="noStrike" kern="1200" baseline="0">
                      <a:solidFill>
                        <a:sysClr val="windowText" lastClr="000000">
                          <a:lumMod val="75000"/>
                          <a:lumOff val="25000"/>
                        </a:sysClr>
                      </a:solidFill>
                      <a:latin typeface="微軟正黑體" panose="020B0604030504040204" pitchFamily="34" charset="-120"/>
                      <a:ea typeface="微軟正黑體" panose="020B0604030504040204" pitchFamily="34" charset="-120"/>
                      <a:cs typeface="Times New Roman" panose="02020603050405020304" pitchFamily="18" charset="0"/>
                    </a:endParaRPr>
                  </a:p>
                </c:rich>
              </c:tx>
              <c:spPr>
                <a:noFill/>
                <a:ln>
                  <a:noFill/>
                </a:ln>
                <a:effectLst/>
              </c:spPr>
              <c:txPr>
                <a:bodyPr rot="0" spcFirstLastPara="1" vertOverflow="ellipsis" vert="horz" wrap="square" lIns="38100" tIns="19050" rIns="38100" bIns="1905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sz="1600" b="0" i="0" u="none" strike="noStrike" kern="1200" baseline="0">
                      <a:solidFill>
                        <a:sysClr val="windowText" lastClr="000000">
                          <a:lumMod val="75000"/>
                          <a:lumOff val="25000"/>
                        </a:sysClr>
                      </a:solidFill>
                      <a:latin typeface="微軟正黑體" panose="020B0604030504040204" pitchFamily="34" charset="-120"/>
                      <a:ea typeface="微軟正黑體" panose="020B0604030504040204" pitchFamily="34" charset="-120"/>
                      <a:cs typeface="Times New Roman" panose="02020603050405020304" pitchFamily="18" charset="0"/>
                    </a:defRPr>
                  </a:pPr>
                  <a:endParaRPr lang="en-US" altLang="zh-TW"/>
                </a:p>
              </c:txP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AA6F-45A0-92F3-A206EF2AE510}"/>
                </c:ext>
              </c:extLst>
            </c:dLbl>
            <c:dLbl>
              <c:idx val="3"/>
              <c:layout>
                <c:manualLayout>
                  <c:x val="-5.995895674331031E-2"/>
                  <c:y val="-4.9242707470689512E-2"/>
                </c:manualLayout>
              </c:layout>
              <c:tx>
                <c:rich>
                  <a:bodyPr/>
                  <a:lstStyle/>
                  <a:p>
                    <a:r>
                      <a:rPr lang="zh-TW" altLang="en-US" dirty="0">
                        <a:latin typeface="微軟正黑體" panose="020B0604030504040204" pitchFamily="34" charset="-120"/>
                        <a:ea typeface="微軟正黑體" panose="020B0604030504040204" pitchFamily="34" charset="-120"/>
                      </a:rPr>
                      <a:t>數</a:t>
                    </a:r>
                    <a:r>
                      <a:rPr lang="en-US" altLang="zh-TW" dirty="0"/>
                      <a:t>A</a:t>
                    </a:r>
                    <a:fld id="{A6C502BB-D5A8-47E4-A4F4-9D768927FDA1}" type="VALUE">
                      <a:rPr lang="en-US" altLang="zh-TW"/>
                      <a:pPr/>
                      <a:t>[值]</a:t>
                    </a:fld>
                    <a:endParaRPr lang="en-US" altLang="zh-TW" dirty="0"/>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AA6F-45A0-92F3-A206EF2AE510}"/>
                </c:ext>
              </c:extLst>
            </c:dLbl>
            <c:dLbl>
              <c:idx val="4"/>
              <c:layout>
                <c:manualLayout>
                  <c:x val="-7.5755150696284301E-2"/>
                  <c:y val="-3.9861296273223504E-2"/>
                </c:manualLayout>
              </c:layout>
              <c:tx>
                <c:rich>
                  <a:bodyPr/>
                  <a:lstStyle/>
                  <a:p>
                    <a:r>
                      <a:rPr lang="zh-TW" altLang="en-US" dirty="0">
                        <a:latin typeface="微軟正黑體" panose="020B0604030504040204" pitchFamily="34" charset="-120"/>
                        <a:ea typeface="微軟正黑體" panose="020B0604030504040204" pitchFamily="34" charset="-120"/>
                      </a:rPr>
                      <a:t>數甲</a:t>
                    </a:r>
                    <a:fld id="{7DCAE682-5E03-40B9-91C1-4B0978BA1006}" type="VALUE">
                      <a:rPr lang="en-US" altLang="zh-TW"/>
                      <a:pPr/>
                      <a:t>[值]</a:t>
                    </a:fld>
                    <a:endParaRPr lang="zh-TW" altLang="en-US" dirty="0">
                      <a:latin typeface="微軟正黑體" panose="020B0604030504040204" pitchFamily="34" charset="-120"/>
                      <a:ea typeface="微軟正黑體" panose="020B0604030504040204" pitchFamily="34" charset="-120"/>
                    </a:endParaRP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AA6F-45A0-92F3-A206EF2AE510}"/>
                </c:ext>
              </c:extLst>
            </c:dLbl>
            <c:dLbl>
              <c:idx val="5"/>
              <c:layout>
                <c:manualLayout>
                  <c:x val="-1.9137285258697651E-2"/>
                  <c:y val="-3.3263781021671261E-2"/>
                </c:manualLayout>
              </c:layout>
              <c:tx>
                <c:rich>
                  <a:bodyPr/>
                  <a:lstStyle/>
                  <a:p>
                    <a:r>
                      <a:rPr lang="zh-TW" altLang="en-US" dirty="0">
                        <a:latin typeface="微軟正黑體" panose="020B0604030504040204" pitchFamily="34" charset="-120"/>
                        <a:ea typeface="微軟正黑體" panose="020B0604030504040204" pitchFamily="34" charset="-120"/>
                      </a:rPr>
                      <a:t>數甲</a:t>
                    </a:r>
                    <a:fld id="{48432C93-95C8-4AD5-9F92-0F643EAE1918}" type="VALUE">
                      <a:rPr lang="en-US" altLang="zh-TW"/>
                      <a:pPr/>
                      <a:t>[值]</a:t>
                    </a:fld>
                    <a:endParaRPr lang="zh-TW" altLang="en-US" dirty="0">
                      <a:latin typeface="微軟正黑體" panose="020B0604030504040204" pitchFamily="34" charset="-120"/>
                      <a:ea typeface="微軟正黑體" panose="020B0604030504040204" pitchFamily="34" charset="-120"/>
                    </a:endParaRP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AA6F-45A0-92F3-A206EF2AE510}"/>
                </c:ext>
              </c:extLst>
            </c:dLbl>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微軟正黑體" panose="020B0604030504040204" pitchFamily="34" charset="-120"/>
                    <a:ea typeface="微軟正黑體" panose="020B0604030504040204" pitchFamily="34" charset="-120"/>
                    <a:cs typeface="Times New Roman" panose="02020603050405020304" pitchFamily="18" charset="0"/>
                  </a:defRPr>
                </a:pPr>
                <a:endParaRPr lang="zh-TW"/>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工作表1!$C$2:$C$7</c:f>
              <c:strCache>
                <c:ptCount val="6"/>
                <c:pt idx="0">
                  <c:v>高一上</c:v>
                </c:pt>
                <c:pt idx="1">
                  <c:v>高一下</c:v>
                </c:pt>
                <c:pt idx="2">
                  <c:v>高二上</c:v>
                </c:pt>
                <c:pt idx="3">
                  <c:v>高二下</c:v>
                </c:pt>
                <c:pt idx="4">
                  <c:v>高三上</c:v>
                </c:pt>
                <c:pt idx="5">
                  <c:v>高三下</c:v>
                </c:pt>
              </c:strCache>
            </c:strRef>
          </c:cat>
          <c:val>
            <c:numRef>
              <c:f>工作表1!$D$2:$D$7</c:f>
              <c:numCache>
                <c:formatCode>General</c:formatCode>
                <c:ptCount val="6"/>
                <c:pt idx="0">
                  <c:v>65</c:v>
                </c:pt>
                <c:pt idx="1">
                  <c:v>68</c:v>
                </c:pt>
                <c:pt idx="2">
                  <c:v>75</c:v>
                </c:pt>
                <c:pt idx="3">
                  <c:v>80</c:v>
                </c:pt>
                <c:pt idx="4">
                  <c:v>82</c:v>
                </c:pt>
                <c:pt idx="5">
                  <c:v>88</c:v>
                </c:pt>
              </c:numCache>
            </c:numRef>
          </c:val>
          <c:smooth val="0"/>
          <c:extLst>
            <c:ext xmlns:c16="http://schemas.microsoft.com/office/drawing/2014/chart" uri="{C3380CC4-5D6E-409C-BE32-E72D297353CC}">
              <c16:uniqueId val="{00000006-AA6F-45A0-92F3-A206EF2AE510}"/>
            </c:ext>
          </c:extLst>
        </c:ser>
        <c:dLbls>
          <c:showLegendKey val="0"/>
          <c:showVal val="0"/>
          <c:showCatName val="0"/>
          <c:showSerName val="0"/>
          <c:showPercent val="0"/>
          <c:showBubbleSize val="0"/>
        </c:dLbls>
        <c:marker val="1"/>
        <c:smooth val="0"/>
        <c:axId val="539589720"/>
        <c:axId val="539591032"/>
      </c:lineChart>
      <c:catAx>
        <c:axId val="539589720"/>
        <c:scaling>
          <c:orientation val="minMax"/>
        </c:scaling>
        <c:delete val="0"/>
        <c:axPos val="b"/>
        <c:numFmt formatCode="General" sourceLinked="1"/>
        <c:majorTickMark val="in"/>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ysClr val="windowText" lastClr="000000"/>
                </a:solidFill>
                <a:latin typeface="微軟正黑體" panose="020B0604030504040204" pitchFamily="34" charset="-120"/>
                <a:ea typeface="微軟正黑體" panose="020B0604030504040204" pitchFamily="34" charset="-120"/>
                <a:cs typeface="+mn-cs"/>
              </a:defRPr>
            </a:pPr>
            <a:endParaRPr lang="zh-TW"/>
          </a:p>
        </c:txPr>
        <c:crossAx val="539591032"/>
        <c:crosses val="autoZero"/>
        <c:auto val="1"/>
        <c:lblAlgn val="ctr"/>
        <c:lblOffset val="100"/>
        <c:noMultiLvlLbl val="0"/>
      </c:catAx>
      <c:valAx>
        <c:axId val="539591032"/>
        <c:scaling>
          <c:orientation val="minMax"/>
          <c:min val="6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ysClr val="windowText" lastClr="000000"/>
                </a:solidFill>
                <a:latin typeface="微軟正黑體" panose="020B0604030504040204" pitchFamily="34" charset="-120"/>
                <a:ea typeface="微軟正黑體" panose="020B0604030504040204" pitchFamily="34" charset="-120"/>
                <a:cs typeface="Times New Roman" panose="02020603050405020304" pitchFamily="18" charset="0"/>
              </a:defRPr>
            </a:pPr>
            <a:endParaRPr lang="zh-TW"/>
          </a:p>
        </c:txPr>
        <c:crossAx val="539589720"/>
        <c:crosses val="autoZero"/>
        <c:crossBetween val="midCat"/>
      </c:valAx>
      <c:spPr>
        <a:noFill/>
        <a:ln>
          <a:noFill/>
        </a:ln>
        <a:effectLst/>
      </c:spPr>
    </c:plotArea>
    <c:plotVisOnly val="1"/>
    <c:dispBlanksAs val="zero"/>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zh-TW"/>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TW"/>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spPr>
            <a:ln w="28575" cap="rnd">
              <a:solidFill>
                <a:schemeClr val="accent1"/>
              </a:solidFill>
              <a:round/>
            </a:ln>
            <a:effectLst/>
          </c:spPr>
          <c:marker>
            <c:symbol val="circle"/>
            <c:size val="5"/>
            <c:spPr>
              <a:solidFill>
                <a:schemeClr val="accent1"/>
              </a:solidFill>
              <a:ln w="9525">
                <a:solidFill>
                  <a:schemeClr val="accent1"/>
                </a:solidFill>
              </a:ln>
              <a:effectLst/>
            </c:spPr>
          </c:marker>
          <c:dLbls>
            <c:dLbl>
              <c:idx val="0"/>
              <c:layout>
                <c:manualLayout>
                  <c:x val="-2.9696898471137514E-2"/>
                  <c:y val="-5.9923777444026785E-2"/>
                </c:manualLayout>
              </c:layout>
              <c:tx>
                <c:rich>
                  <a:bodyPr rot="0" spcFirstLastPara="1" vertOverflow="ellipsis" vert="horz" wrap="square" lIns="38100" tIns="19050" rIns="38100" bIns="19050" anchor="ctr" anchorCtr="1">
                    <a:spAutoFit/>
                  </a:bodyPr>
                  <a:lstStyle/>
                  <a:p>
                    <a:pPr>
                      <a:defRPr sz="1600" b="0" i="0" u="none" strike="noStrike" kern="1200" baseline="0">
                        <a:solidFill>
                          <a:sysClr val="windowText" lastClr="000000"/>
                        </a:solidFill>
                        <a:latin typeface="微軟正黑體" panose="020B0604030504040204" pitchFamily="34" charset="-120"/>
                        <a:ea typeface="微軟正黑體" panose="020B0604030504040204" pitchFamily="34" charset="-120"/>
                        <a:cs typeface="Times New Roman" panose="02020603050405020304" pitchFamily="18" charset="0"/>
                      </a:defRPr>
                    </a:pPr>
                    <a:r>
                      <a:rPr lang="zh-TW" altLang="en-US" sz="1600">
                        <a:solidFill>
                          <a:sysClr val="windowText" lastClr="000000"/>
                        </a:solidFill>
                        <a:latin typeface="微軟正黑體" panose="020B0604030504040204" pitchFamily="34" charset="-120"/>
                        <a:ea typeface="微軟正黑體" panose="020B0604030504040204" pitchFamily="34" charset="-120"/>
                      </a:rPr>
                      <a:t>數學</a:t>
                    </a:r>
                    <a:fld id="{4FB1FAA1-7ABE-4B43-9C50-D3B2C1FC3A52}" type="VALUE">
                      <a:rPr lang="en-US" altLang="zh-TW" sz="1600">
                        <a:solidFill>
                          <a:sysClr val="windowText" lastClr="000000"/>
                        </a:solidFill>
                        <a:latin typeface="微軟正黑體" panose="020B0604030504040204" pitchFamily="34" charset="-120"/>
                        <a:ea typeface="微軟正黑體" panose="020B0604030504040204" pitchFamily="34" charset="-120"/>
                      </a:rPr>
                      <a:pPr>
                        <a:defRPr sz="1600">
                          <a:solidFill>
                            <a:sysClr val="windowText" lastClr="000000"/>
                          </a:solidFill>
                          <a:latin typeface="微軟正黑體" panose="020B0604030504040204" pitchFamily="34" charset="-120"/>
                          <a:ea typeface="微軟正黑體" panose="020B0604030504040204" pitchFamily="34" charset="-120"/>
                          <a:cs typeface="Times New Roman" panose="02020603050405020304" pitchFamily="18" charset="0"/>
                        </a:defRPr>
                      </a:pPr>
                      <a:t>[值]</a:t>
                    </a:fld>
                    <a:endParaRPr lang="zh-TW" altLang="en-US" sz="1600">
                      <a:solidFill>
                        <a:sysClr val="windowText" lastClr="000000"/>
                      </a:solidFill>
                      <a:latin typeface="微軟正黑體" panose="020B0604030504040204" pitchFamily="34" charset="-120"/>
                      <a:ea typeface="微軟正黑體" panose="020B0604030504040204" pitchFamily="34" charset="-120"/>
                    </a:endParaRPr>
                  </a:p>
                </c:rich>
              </c:tx>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ysClr val="windowText" lastClr="000000"/>
                      </a:solidFill>
                      <a:latin typeface="微軟正黑體" panose="020B0604030504040204" pitchFamily="34" charset="-120"/>
                      <a:ea typeface="微軟正黑體" panose="020B0604030504040204" pitchFamily="34" charset="-120"/>
                      <a:cs typeface="Times New Roman" panose="02020603050405020304" pitchFamily="18" charset="0"/>
                    </a:defRPr>
                  </a:pPr>
                  <a:endParaRPr lang="zh-TW" altLang="en-US"/>
                </a:p>
              </c:txP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C689-4615-987A-4224B865B820}"/>
                </c:ext>
              </c:extLst>
            </c:dLbl>
            <c:dLbl>
              <c:idx val="1"/>
              <c:layout>
                <c:manualLayout>
                  <c:x val="-3.2373111989347204E-2"/>
                  <c:y val="-5.6012640095842496E-2"/>
                </c:manualLayout>
              </c:layout>
              <c:tx>
                <c:rich>
                  <a:bodyPr rot="0" spcFirstLastPara="1" vertOverflow="ellipsis" vert="horz" wrap="square" lIns="38100" tIns="19050" rIns="38100" bIns="19050" anchor="ctr" anchorCtr="1">
                    <a:spAutoFit/>
                  </a:bodyPr>
                  <a:lstStyle/>
                  <a:p>
                    <a:pPr>
                      <a:defRPr sz="1600" b="0" i="0" u="none" strike="noStrike" kern="1200" baseline="0">
                        <a:solidFill>
                          <a:sysClr val="windowText" lastClr="000000"/>
                        </a:solidFill>
                        <a:latin typeface="微軟正黑體" panose="020B0604030504040204" pitchFamily="34" charset="-120"/>
                        <a:ea typeface="微軟正黑體" panose="020B0604030504040204" pitchFamily="34" charset="-120"/>
                        <a:cs typeface="Times New Roman" panose="02020603050405020304" pitchFamily="18" charset="0"/>
                      </a:defRPr>
                    </a:pPr>
                    <a:r>
                      <a:rPr lang="zh-TW" altLang="en-US" sz="1600">
                        <a:solidFill>
                          <a:sysClr val="windowText" lastClr="000000"/>
                        </a:solidFill>
                        <a:latin typeface="微軟正黑體" panose="020B0604030504040204" pitchFamily="34" charset="-120"/>
                        <a:ea typeface="微軟正黑體" panose="020B0604030504040204" pitchFamily="34" charset="-120"/>
                      </a:rPr>
                      <a:t>數學</a:t>
                    </a:r>
                    <a:fld id="{82BCA55E-F2DE-493A-A32C-F58501BD7189}" type="VALUE">
                      <a:rPr lang="en-US" altLang="zh-TW" sz="1600">
                        <a:solidFill>
                          <a:sysClr val="windowText" lastClr="000000"/>
                        </a:solidFill>
                        <a:latin typeface="微軟正黑體" panose="020B0604030504040204" pitchFamily="34" charset="-120"/>
                        <a:ea typeface="微軟正黑體" panose="020B0604030504040204" pitchFamily="34" charset="-120"/>
                      </a:rPr>
                      <a:pPr>
                        <a:defRPr sz="1600">
                          <a:solidFill>
                            <a:sysClr val="windowText" lastClr="000000"/>
                          </a:solidFill>
                          <a:latin typeface="微軟正黑體" panose="020B0604030504040204" pitchFamily="34" charset="-120"/>
                          <a:ea typeface="微軟正黑體" panose="020B0604030504040204" pitchFamily="34" charset="-120"/>
                          <a:cs typeface="Times New Roman" panose="02020603050405020304" pitchFamily="18" charset="0"/>
                        </a:defRPr>
                      </a:pPr>
                      <a:t>[值]</a:t>
                    </a:fld>
                    <a:endParaRPr lang="zh-TW" altLang="en-US" sz="1600">
                      <a:solidFill>
                        <a:sysClr val="windowText" lastClr="000000"/>
                      </a:solidFill>
                      <a:latin typeface="微軟正黑體" panose="020B0604030504040204" pitchFamily="34" charset="-120"/>
                      <a:ea typeface="微軟正黑體" panose="020B0604030504040204" pitchFamily="34" charset="-120"/>
                    </a:endParaRPr>
                  </a:p>
                </c:rich>
              </c:tx>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ysClr val="windowText" lastClr="000000"/>
                      </a:solidFill>
                      <a:latin typeface="微軟正黑體" panose="020B0604030504040204" pitchFamily="34" charset="-120"/>
                      <a:ea typeface="微軟正黑體" panose="020B0604030504040204" pitchFamily="34" charset="-120"/>
                      <a:cs typeface="Times New Roman" panose="02020603050405020304" pitchFamily="18" charset="0"/>
                    </a:defRPr>
                  </a:pPr>
                  <a:endParaRPr lang="zh-TW" altLang="en-US"/>
                </a:p>
              </c:txP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C689-4615-987A-4224B865B820}"/>
                </c:ext>
              </c:extLst>
            </c:dLbl>
            <c:dLbl>
              <c:idx val="2"/>
              <c:layout>
                <c:manualLayout>
                  <c:x val="-7.4370258423506849E-2"/>
                  <c:y val="4.2236671904435322E-2"/>
                </c:manualLayout>
              </c:layout>
              <c:tx>
                <c:rich>
                  <a:bodyPr rot="0" spcFirstLastPara="1" vertOverflow="ellipsis" vert="horz" wrap="square" lIns="38100" tIns="19050" rIns="38100" bIns="19050" anchor="ctr" anchorCtr="1">
                    <a:spAutoFit/>
                  </a:bodyPr>
                  <a:lstStyle/>
                  <a:p>
                    <a:pPr>
                      <a:defRPr sz="1600" b="0" i="0" u="none" strike="noStrike" kern="1200" baseline="0">
                        <a:solidFill>
                          <a:sysClr val="windowText" lastClr="000000"/>
                        </a:solidFill>
                        <a:latin typeface="微軟正黑體" panose="020B0604030504040204" pitchFamily="34" charset="-120"/>
                        <a:ea typeface="微軟正黑體" panose="020B0604030504040204" pitchFamily="34" charset="-120"/>
                        <a:cs typeface="Times New Roman" panose="02020603050405020304" pitchFamily="18" charset="0"/>
                      </a:defRPr>
                    </a:pPr>
                    <a:r>
                      <a:rPr lang="zh-TW" altLang="en-US" sz="1600">
                        <a:solidFill>
                          <a:sysClr val="windowText" lastClr="000000"/>
                        </a:solidFill>
                        <a:latin typeface="微軟正黑體" panose="020B0604030504040204" pitchFamily="34" charset="-120"/>
                        <a:ea typeface="微軟正黑體" panose="020B0604030504040204" pitchFamily="34" charset="-120"/>
                      </a:rPr>
                      <a:t>數</a:t>
                    </a:r>
                    <a:r>
                      <a:rPr lang="en-US" altLang="zh-TW" sz="1600">
                        <a:solidFill>
                          <a:sysClr val="windowText" lastClr="000000"/>
                        </a:solidFill>
                        <a:latin typeface="微軟正黑體" panose="020B0604030504040204" pitchFamily="34" charset="-120"/>
                        <a:ea typeface="微軟正黑體" panose="020B0604030504040204" pitchFamily="34" charset="-120"/>
                        <a:cs typeface="Times New Roman" panose="02020603050405020304" pitchFamily="18" charset="0"/>
                      </a:rPr>
                      <a:t>A</a:t>
                    </a:r>
                    <a:fld id="{331DD34B-10F4-47E1-9FE6-71DB96DFF6F8}" type="VALUE">
                      <a:rPr lang="en-US" altLang="zh-TW" sz="1600">
                        <a:solidFill>
                          <a:sysClr val="windowText" lastClr="000000"/>
                        </a:solidFill>
                        <a:latin typeface="微軟正黑體" panose="020B0604030504040204" pitchFamily="34" charset="-120"/>
                        <a:ea typeface="微軟正黑體" panose="020B0604030504040204" pitchFamily="34" charset="-120"/>
                      </a:rPr>
                      <a:pPr>
                        <a:defRPr sz="1600">
                          <a:solidFill>
                            <a:sysClr val="windowText" lastClr="000000"/>
                          </a:solidFill>
                          <a:latin typeface="微軟正黑體" panose="020B0604030504040204" pitchFamily="34" charset="-120"/>
                          <a:ea typeface="微軟正黑體" panose="020B0604030504040204" pitchFamily="34" charset="-120"/>
                          <a:cs typeface="Times New Roman" panose="02020603050405020304" pitchFamily="18" charset="0"/>
                        </a:defRPr>
                      </a:pPr>
                      <a:t>[值]</a:t>
                    </a:fld>
                    <a:endParaRPr lang="en-US" altLang="zh-TW" sz="1600">
                      <a:solidFill>
                        <a:sysClr val="windowText" lastClr="000000"/>
                      </a:solidFill>
                      <a:latin typeface="微軟正黑體" panose="020B0604030504040204" pitchFamily="34" charset="-120"/>
                      <a:ea typeface="微軟正黑體" panose="020B0604030504040204" pitchFamily="34" charset="-120"/>
                      <a:cs typeface="Times New Roman" panose="02020603050405020304" pitchFamily="18" charset="0"/>
                    </a:endParaRPr>
                  </a:p>
                </c:rich>
              </c:tx>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ysClr val="windowText" lastClr="000000"/>
                      </a:solidFill>
                      <a:latin typeface="微軟正黑體" panose="020B0604030504040204" pitchFamily="34" charset="-120"/>
                      <a:ea typeface="微軟正黑體" panose="020B0604030504040204" pitchFamily="34" charset="-120"/>
                      <a:cs typeface="Times New Roman" panose="02020603050405020304" pitchFamily="18" charset="0"/>
                    </a:defRPr>
                  </a:pPr>
                  <a:endParaRPr lang="en-US" altLang="zh-TW"/>
                </a:p>
              </c:txP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C689-4615-987A-4224B865B820}"/>
                </c:ext>
              </c:extLst>
            </c:dLbl>
            <c:dLbl>
              <c:idx val="3"/>
              <c:layout>
                <c:manualLayout>
                  <c:x val="-8.1794522245631426E-2"/>
                  <c:y val="-4.6511627906976744E-2"/>
                </c:manualLayout>
              </c:layout>
              <c:tx>
                <c:rich>
                  <a:bodyPr rot="0" spcFirstLastPara="1" vertOverflow="ellipsis" vert="horz" wrap="square" lIns="38100" tIns="19050" rIns="38100" bIns="19050" anchor="ctr" anchorCtr="1">
                    <a:spAutoFit/>
                  </a:bodyPr>
                  <a:lstStyle/>
                  <a:p>
                    <a:pPr>
                      <a:defRPr sz="1600" b="0" i="0" u="none" strike="noStrike" kern="1200" baseline="0">
                        <a:solidFill>
                          <a:sysClr val="windowText" lastClr="000000"/>
                        </a:solidFill>
                        <a:latin typeface="微軟正黑體" panose="020B0604030504040204" pitchFamily="34" charset="-120"/>
                        <a:ea typeface="微軟正黑體" panose="020B0604030504040204" pitchFamily="34" charset="-120"/>
                        <a:cs typeface="Times New Roman" panose="02020603050405020304" pitchFamily="18" charset="0"/>
                      </a:defRPr>
                    </a:pPr>
                    <a:r>
                      <a:rPr lang="zh-TW" altLang="en-US" sz="1600">
                        <a:solidFill>
                          <a:sysClr val="windowText" lastClr="000000"/>
                        </a:solidFill>
                        <a:latin typeface="微軟正黑體" panose="020B0604030504040204" pitchFamily="34" charset="-120"/>
                        <a:ea typeface="微軟正黑體" panose="020B0604030504040204" pitchFamily="34" charset="-120"/>
                      </a:rPr>
                      <a:t>數</a:t>
                    </a:r>
                    <a:r>
                      <a:rPr lang="en-US" altLang="zh-TW" sz="1600">
                        <a:solidFill>
                          <a:sysClr val="windowText" lastClr="000000"/>
                        </a:solidFill>
                        <a:latin typeface="微軟正黑體" panose="020B0604030504040204" pitchFamily="34" charset="-120"/>
                        <a:ea typeface="微軟正黑體" panose="020B0604030504040204" pitchFamily="34" charset="-120"/>
                        <a:cs typeface="Times New Roman" panose="02020603050405020304" pitchFamily="18" charset="0"/>
                      </a:rPr>
                      <a:t>A</a:t>
                    </a:r>
                    <a:fld id="{C65F5DDB-8864-4959-9851-75185A93E642}" type="VALUE">
                      <a:rPr lang="en-US" altLang="zh-TW" sz="1600">
                        <a:solidFill>
                          <a:sysClr val="windowText" lastClr="000000"/>
                        </a:solidFill>
                        <a:latin typeface="微軟正黑體" panose="020B0604030504040204" pitchFamily="34" charset="-120"/>
                        <a:ea typeface="微軟正黑體" panose="020B0604030504040204" pitchFamily="34" charset="-120"/>
                      </a:rPr>
                      <a:pPr>
                        <a:defRPr sz="1600">
                          <a:solidFill>
                            <a:sysClr val="windowText" lastClr="000000"/>
                          </a:solidFill>
                          <a:latin typeface="微軟正黑體" panose="020B0604030504040204" pitchFamily="34" charset="-120"/>
                          <a:ea typeface="微軟正黑體" panose="020B0604030504040204" pitchFamily="34" charset="-120"/>
                          <a:cs typeface="Times New Roman" panose="02020603050405020304" pitchFamily="18" charset="0"/>
                        </a:defRPr>
                      </a:pPr>
                      <a:t>[值]</a:t>
                    </a:fld>
                    <a:endParaRPr lang="en-US" altLang="zh-TW" sz="1600">
                      <a:solidFill>
                        <a:sysClr val="windowText" lastClr="000000"/>
                      </a:solidFill>
                      <a:latin typeface="微軟正黑體" panose="020B0604030504040204" pitchFamily="34" charset="-120"/>
                      <a:ea typeface="微軟正黑體" panose="020B0604030504040204" pitchFamily="34" charset="-120"/>
                      <a:cs typeface="Times New Roman" panose="02020603050405020304" pitchFamily="18" charset="0"/>
                    </a:endParaRPr>
                  </a:p>
                </c:rich>
              </c:tx>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ysClr val="windowText" lastClr="000000"/>
                      </a:solidFill>
                      <a:latin typeface="微軟正黑體" panose="020B0604030504040204" pitchFamily="34" charset="-120"/>
                      <a:ea typeface="微軟正黑體" panose="020B0604030504040204" pitchFamily="34" charset="-120"/>
                      <a:cs typeface="Times New Roman" panose="02020603050405020304" pitchFamily="18" charset="0"/>
                    </a:defRPr>
                  </a:pPr>
                  <a:endParaRPr lang="en-US" altLang="zh-TW"/>
                </a:p>
              </c:txP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C689-4615-987A-4224B865B820}"/>
                </c:ext>
              </c:extLst>
            </c:dLbl>
            <c:dLbl>
              <c:idx val="4"/>
              <c:layout>
                <c:manualLayout>
                  <c:x val="-7.1880034700706502E-2"/>
                  <c:y val="-5.9196617336152217E-2"/>
                </c:manualLayout>
              </c:layout>
              <c:tx>
                <c:rich>
                  <a:bodyPr rot="0" spcFirstLastPara="1" vertOverflow="ellipsis" vert="horz" wrap="square" lIns="38100" tIns="19050" rIns="38100" bIns="19050" anchor="ctr" anchorCtr="1">
                    <a:spAutoFit/>
                  </a:bodyPr>
                  <a:lstStyle/>
                  <a:p>
                    <a:pPr>
                      <a:defRPr sz="1600" b="0" i="0" u="none" strike="noStrike" kern="1200" baseline="0">
                        <a:solidFill>
                          <a:sysClr val="windowText" lastClr="000000"/>
                        </a:solidFill>
                        <a:latin typeface="微軟正黑體" panose="020B0604030504040204" pitchFamily="34" charset="-120"/>
                        <a:ea typeface="微軟正黑體" panose="020B0604030504040204" pitchFamily="34" charset="-120"/>
                        <a:cs typeface="Times New Roman" panose="02020603050405020304" pitchFamily="18" charset="0"/>
                      </a:defRPr>
                    </a:pPr>
                    <a:r>
                      <a:rPr lang="zh-TW" altLang="en-US" sz="1600">
                        <a:solidFill>
                          <a:sysClr val="windowText" lastClr="000000"/>
                        </a:solidFill>
                        <a:latin typeface="微軟正黑體" panose="020B0604030504040204" pitchFamily="34" charset="-120"/>
                        <a:ea typeface="微軟正黑體" panose="020B0604030504040204" pitchFamily="34" charset="-120"/>
                      </a:rPr>
                      <a:t>數</a:t>
                    </a:r>
                    <a:r>
                      <a:rPr lang="zh-TW" altLang="en-US" sz="1600">
                        <a:solidFill>
                          <a:sysClr val="windowText" lastClr="000000"/>
                        </a:solidFill>
                        <a:latin typeface="微軟正黑體" panose="020B0604030504040204" pitchFamily="34" charset="-120"/>
                        <a:ea typeface="微軟正黑體" panose="020B0604030504040204" pitchFamily="34" charset="-120"/>
                        <a:cs typeface="Times New Roman" panose="02020603050405020304" pitchFamily="18" charset="0"/>
                      </a:rPr>
                      <a:t>乙</a:t>
                    </a:r>
                    <a:fld id="{D3163671-AFC8-406E-9C6D-8FE22F7DDE87}" type="VALUE">
                      <a:rPr lang="en-US" altLang="zh-TW" sz="1600">
                        <a:solidFill>
                          <a:sysClr val="windowText" lastClr="000000"/>
                        </a:solidFill>
                        <a:latin typeface="微軟正黑體" panose="020B0604030504040204" pitchFamily="34" charset="-120"/>
                        <a:ea typeface="微軟正黑體" panose="020B0604030504040204" pitchFamily="34" charset="-120"/>
                      </a:rPr>
                      <a:pPr>
                        <a:defRPr sz="1600">
                          <a:solidFill>
                            <a:sysClr val="windowText" lastClr="000000"/>
                          </a:solidFill>
                          <a:latin typeface="微軟正黑體" panose="020B0604030504040204" pitchFamily="34" charset="-120"/>
                          <a:ea typeface="微軟正黑體" panose="020B0604030504040204" pitchFamily="34" charset="-120"/>
                          <a:cs typeface="Times New Roman" panose="02020603050405020304" pitchFamily="18" charset="0"/>
                        </a:defRPr>
                      </a:pPr>
                      <a:t>[值]</a:t>
                    </a:fld>
                    <a:endParaRPr lang="zh-TW" altLang="en-US" sz="1600">
                      <a:solidFill>
                        <a:sysClr val="windowText" lastClr="000000"/>
                      </a:solidFill>
                      <a:latin typeface="微軟正黑體" panose="020B0604030504040204" pitchFamily="34" charset="-120"/>
                      <a:ea typeface="微軟正黑體" panose="020B0604030504040204" pitchFamily="34" charset="-120"/>
                      <a:cs typeface="Times New Roman" panose="02020603050405020304" pitchFamily="18" charset="0"/>
                    </a:endParaRPr>
                  </a:p>
                </c:rich>
              </c:tx>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ysClr val="windowText" lastClr="000000"/>
                      </a:solidFill>
                      <a:latin typeface="微軟正黑體" panose="020B0604030504040204" pitchFamily="34" charset="-120"/>
                      <a:ea typeface="微軟正黑體" panose="020B0604030504040204" pitchFamily="34" charset="-120"/>
                      <a:cs typeface="Times New Roman" panose="02020603050405020304" pitchFamily="18" charset="0"/>
                    </a:defRPr>
                  </a:pPr>
                  <a:endParaRPr lang="zh-TW" altLang="en-US"/>
                </a:p>
              </c:txP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C689-4615-987A-4224B865B820}"/>
                </c:ext>
              </c:extLst>
            </c:dLbl>
            <c:dLbl>
              <c:idx val="5"/>
              <c:layout>
                <c:manualLayout>
                  <c:x val="-1.8176350524276901E-16"/>
                  <c:y val="-5.9196617336152217E-2"/>
                </c:manualLayout>
              </c:layout>
              <c:tx>
                <c:rich>
                  <a:bodyPr rot="0" spcFirstLastPara="1" vertOverflow="ellipsis" vert="horz" wrap="square" lIns="38100" tIns="19050" rIns="38100" bIns="19050" anchor="ctr" anchorCtr="1">
                    <a:spAutoFit/>
                  </a:bodyPr>
                  <a:lstStyle/>
                  <a:p>
                    <a:pPr>
                      <a:defRPr sz="1600" b="0" i="0" u="none" strike="noStrike" kern="1200" baseline="0">
                        <a:solidFill>
                          <a:sysClr val="windowText" lastClr="000000"/>
                        </a:solidFill>
                        <a:latin typeface="微軟正黑體" panose="020B0604030504040204" pitchFamily="34" charset="-120"/>
                        <a:ea typeface="微軟正黑體" panose="020B0604030504040204" pitchFamily="34" charset="-120"/>
                        <a:cs typeface="Times New Roman" panose="02020603050405020304" pitchFamily="18" charset="0"/>
                      </a:defRPr>
                    </a:pPr>
                    <a:r>
                      <a:rPr lang="zh-TW" altLang="en-US" sz="1600">
                        <a:solidFill>
                          <a:sysClr val="windowText" lastClr="000000"/>
                        </a:solidFill>
                        <a:latin typeface="微軟正黑體" panose="020B0604030504040204" pitchFamily="34" charset="-120"/>
                        <a:ea typeface="微軟正黑體" panose="020B0604030504040204" pitchFamily="34" charset="-120"/>
                      </a:rPr>
                      <a:t>數</a:t>
                    </a:r>
                    <a:r>
                      <a:rPr lang="zh-TW" altLang="en-US" sz="1600">
                        <a:solidFill>
                          <a:sysClr val="windowText" lastClr="000000"/>
                        </a:solidFill>
                        <a:latin typeface="微軟正黑體" panose="020B0604030504040204" pitchFamily="34" charset="-120"/>
                        <a:ea typeface="微軟正黑體" panose="020B0604030504040204" pitchFamily="34" charset="-120"/>
                        <a:cs typeface="Times New Roman" panose="02020603050405020304" pitchFamily="18" charset="0"/>
                      </a:rPr>
                      <a:t>乙</a:t>
                    </a:r>
                    <a:fld id="{90E33969-5DB9-4646-8B4F-3F34B718A898}" type="VALUE">
                      <a:rPr lang="en-US" altLang="zh-TW" sz="1600">
                        <a:solidFill>
                          <a:sysClr val="windowText" lastClr="000000"/>
                        </a:solidFill>
                        <a:latin typeface="微軟正黑體" panose="020B0604030504040204" pitchFamily="34" charset="-120"/>
                        <a:ea typeface="微軟正黑體" panose="020B0604030504040204" pitchFamily="34" charset="-120"/>
                      </a:rPr>
                      <a:pPr>
                        <a:defRPr sz="1600">
                          <a:solidFill>
                            <a:sysClr val="windowText" lastClr="000000"/>
                          </a:solidFill>
                          <a:latin typeface="微軟正黑體" panose="020B0604030504040204" pitchFamily="34" charset="-120"/>
                          <a:ea typeface="微軟正黑體" panose="020B0604030504040204" pitchFamily="34" charset="-120"/>
                          <a:cs typeface="Times New Roman" panose="02020603050405020304" pitchFamily="18" charset="0"/>
                        </a:defRPr>
                      </a:pPr>
                      <a:t>[值]</a:t>
                    </a:fld>
                    <a:endParaRPr lang="zh-TW" altLang="en-US" sz="1600">
                      <a:solidFill>
                        <a:sysClr val="windowText" lastClr="000000"/>
                      </a:solidFill>
                      <a:latin typeface="微軟正黑體" panose="020B0604030504040204" pitchFamily="34" charset="-120"/>
                      <a:ea typeface="微軟正黑體" panose="020B0604030504040204" pitchFamily="34" charset="-120"/>
                      <a:cs typeface="Times New Roman" panose="02020603050405020304" pitchFamily="18" charset="0"/>
                    </a:endParaRPr>
                  </a:p>
                </c:rich>
              </c:tx>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ysClr val="windowText" lastClr="000000"/>
                      </a:solidFill>
                      <a:latin typeface="微軟正黑體" panose="020B0604030504040204" pitchFamily="34" charset="-120"/>
                      <a:ea typeface="微軟正黑體" panose="020B0604030504040204" pitchFamily="34" charset="-120"/>
                      <a:cs typeface="Times New Roman" panose="02020603050405020304" pitchFamily="18" charset="0"/>
                    </a:defRPr>
                  </a:pPr>
                  <a:endParaRPr lang="zh-TW" altLang="en-US"/>
                </a:p>
              </c:txP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C689-4615-987A-4224B865B820}"/>
                </c:ext>
              </c:extLst>
            </c:dLbl>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微軟正黑體" panose="020B0604030504040204" pitchFamily="34" charset="-120"/>
                    <a:ea typeface="微軟正黑體" panose="020B0604030504040204" pitchFamily="34" charset="-120"/>
                    <a:cs typeface="Times New Roman" panose="02020603050405020304" pitchFamily="18" charset="0"/>
                  </a:defRPr>
                </a:pPr>
                <a:endParaRPr lang="zh-TW"/>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noFill/>
                      <a:round/>
                    </a:ln>
                    <a:effectLst/>
                  </c:spPr>
                </c15:leaderLines>
              </c:ext>
            </c:extLst>
          </c:dLbls>
          <c:cat>
            <c:strRef>
              <c:f>工作表2!$A$1:$A$6</c:f>
              <c:strCache>
                <c:ptCount val="6"/>
                <c:pt idx="0">
                  <c:v>高一上</c:v>
                </c:pt>
                <c:pt idx="1">
                  <c:v>高一下</c:v>
                </c:pt>
                <c:pt idx="2">
                  <c:v>高二上</c:v>
                </c:pt>
                <c:pt idx="3">
                  <c:v>高二下</c:v>
                </c:pt>
                <c:pt idx="4">
                  <c:v>高三上</c:v>
                </c:pt>
                <c:pt idx="5">
                  <c:v>高三下</c:v>
                </c:pt>
              </c:strCache>
            </c:strRef>
          </c:cat>
          <c:val>
            <c:numRef>
              <c:f>工作表2!$B$1:$B$6</c:f>
              <c:numCache>
                <c:formatCode>General</c:formatCode>
                <c:ptCount val="6"/>
                <c:pt idx="0">
                  <c:v>86</c:v>
                </c:pt>
                <c:pt idx="1">
                  <c:v>85</c:v>
                </c:pt>
                <c:pt idx="2">
                  <c:v>80</c:v>
                </c:pt>
                <c:pt idx="3">
                  <c:v>85</c:v>
                </c:pt>
                <c:pt idx="4">
                  <c:v>88</c:v>
                </c:pt>
                <c:pt idx="5">
                  <c:v>85</c:v>
                </c:pt>
              </c:numCache>
            </c:numRef>
          </c:val>
          <c:smooth val="0"/>
          <c:extLst>
            <c:ext xmlns:c16="http://schemas.microsoft.com/office/drawing/2014/chart" uri="{C3380CC4-5D6E-409C-BE32-E72D297353CC}">
              <c16:uniqueId val="{00000006-C689-4615-987A-4224B865B820}"/>
            </c:ext>
          </c:extLst>
        </c:ser>
        <c:dLbls>
          <c:showLegendKey val="0"/>
          <c:showVal val="0"/>
          <c:showCatName val="0"/>
          <c:showSerName val="0"/>
          <c:showPercent val="0"/>
          <c:showBubbleSize val="0"/>
        </c:dLbls>
        <c:marker val="1"/>
        <c:smooth val="0"/>
        <c:axId val="608939032"/>
        <c:axId val="608941656"/>
      </c:lineChart>
      <c:catAx>
        <c:axId val="608939032"/>
        <c:scaling>
          <c:orientation val="minMax"/>
        </c:scaling>
        <c:delete val="0"/>
        <c:axPos val="b"/>
        <c:numFmt formatCode="General" sourceLinked="1"/>
        <c:majorTickMark val="in"/>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solidFill>
                <a:latin typeface="微軟正黑體" panose="020B0604030504040204" pitchFamily="34" charset="-120"/>
                <a:ea typeface="微軟正黑體" panose="020B0604030504040204" pitchFamily="34" charset="-120"/>
                <a:cs typeface="+mn-cs"/>
              </a:defRPr>
            </a:pPr>
            <a:endParaRPr lang="zh-TW"/>
          </a:p>
        </c:txPr>
        <c:crossAx val="608941656"/>
        <c:crosses val="autoZero"/>
        <c:auto val="1"/>
        <c:lblAlgn val="ctr"/>
        <c:lblOffset val="100"/>
        <c:noMultiLvlLbl val="0"/>
      </c:catAx>
      <c:valAx>
        <c:axId val="608941656"/>
        <c:scaling>
          <c:orientation val="minMax"/>
          <c:min val="6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ysClr val="windowText" lastClr="000000"/>
                </a:solidFill>
                <a:latin typeface="微軟正黑體" panose="020B0604030504040204" pitchFamily="34" charset="-120"/>
                <a:ea typeface="微軟正黑體" panose="020B0604030504040204" pitchFamily="34" charset="-120"/>
                <a:cs typeface="Times New Roman" panose="02020603050405020304" pitchFamily="18" charset="0"/>
              </a:defRPr>
            </a:pPr>
            <a:endParaRPr lang="zh-TW"/>
          </a:p>
        </c:txPr>
        <c:crossAx val="608939032"/>
        <c:crosses val="autoZero"/>
        <c:crossBetween val="midCat"/>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a:pPr>
      <a:endParaRPr lang="zh-TW"/>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32568472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1" y="0"/>
            <a:ext cx="2918830" cy="493475"/>
          </a:xfrm>
          <a:prstGeom prst="rect">
            <a:avLst/>
          </a:prstGeom>
        </p:spPr>
        <p:txBody>
          <a:bodyPr vert="horz" lIns="91074" tIns="45537" rIns="91074" bIns="45537" rtlCol="0"/>
          <a:lstStyle>
            <a:lvl1pPr algn="l">
              <a:defRPr sz="1200"/>
            </a:lvl1pPr>
          </a:lstStyle>
          <a:p>
            <a:endParaRPr lang="zh-TW" altLang="en-US"/>
          </a:p>
        </p:txBody>
      </p:sp>
      <p:sp>
        <p:nvSpPr>
          <p:cNvPr id="3" name="日期版面配置區 2"/>
          <p:cNvSpPr>
            <a:spLocks noGrp="1"/>
          </p:cNvSpPr>
          <p:nvPr>
            <p:ph type="dt" idx="1"/>
          </p:nvPr>
        </p:nvSpPr>
        <p:spPr>
          <a:xfrm>
            <a:off x="3815375" y="0"/>
            <a:ext cx="2918830" cy="493475"/>
          </a:xfrm>
          <a:prstGeom prst="rect">
            <a:avLst/>
          </a:prstGeom>
        </p:spPr>
        <p:txBody>
          <a:bodyPr vert="horz" lIns="91074" tIns="45537" rIns="91074" bIns="45537" rtlCol="0"/>
          <a:lstStyle>
            <a:lvl1pPr algn="r">
              <a:defRPr sz="1200"/>
            </a:lvl1pPr>
          </a:lstStyle>
          <a:p>
            <a:fld id="{8DEF8615-D5A0-471F-AE90-FC017B2D6AA6}" type="datetimeFigureOut">
              <a:rPr lang="zh-TW" altLang="en-US" smtClean="0"/>
              <a:pPr/>
              <a:t>2025/1/24</a:t>
            </a:fld>
            <a:endParaRPr lang="zh-TW" altLang="en-US"/>
          </a:p>
        </p:txBody>
      </p:sp>
      <p:sp>
        <p:nvSpPr>
          <p:cNvPr id="4" name="投影片圖像版面配置區 3"/>
          <p:cNvSpPr>
            <a:spLocks noGrp="1" noRot="1" noChangeAspect="1"/>
          </p:cNvSpPr>
          <p:nvPr>
            <p:ph type="sldImg" idx="2"/>
          </p:nvPr>
        </p:nvSpPr>
        <p:spPr>
          <a:xfrm>
            <a:off x="901700" y="741363"/>
            <a:ext cx="4932363" cy="3700462"/>
          </a:xfrm>
          <a:prstGeom prst="rect">
            <a:avLst/>
          </a:prstGeom>
          <a:noFill/>
          <a:ln w="12700">
            <a:solidFill>
              <a:prstClr val="black"/>
            </a:solidFill>
          </a:ln>
        </p:spPr>
        <p:txBody>
          <a:bodyPr vert="horz" lIns="91074" tIns="45537" rIns="91074" bIns="45537" rtlCol="0" anchor="ctr"/>
          <a:lstStyle/>
          <a:p>
            <a:endParaRPr lang="zh-TW" altLang="en-US"/>
          </a:p>
        </p:txBody>
      </p:sp>
      <p:sp>
        <p:nvSpPr>
          <p:cNvPr id="5" name="備忘稿版面配置區 4"/>
          <p:cNvSpPr>
            <a:spLocks noGrp="1"/>
          </p:cNvSpPr>
          <p:nvPr>
            <p:ph type="body" sz="quarter" idx="3"/>
          </p:nvPr>
        </p:nvSpPr>
        <p:spPr>
          <a:xfrm>
            <a:off x="673577" y="4688008"/>
            <a:ext cx="5388610" cy="4441270"/>
          </a:xfrm>
          <a:prstGeom prst="rect">
            <a:avLst/>
          </a:prstGeom>
        </p:spPr>
        <p:txBody>
          <a:bodyPr vert="horz" lIns="91074" tIns="45537" rIns="91074" bIns="45537" rtlCol="0">
            <a:normAutofit/>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6" name="頁尾版面配置區 5"/>
          <p:cNvSpPr>
            <a:spLocks noGrp="1"/>
          </p:cNvSpPr>
          <p:nvPr>
            <p:ph type="ftr" sz="quarter" idx="4"/>
          </p:nvPr>
        </p:nvSpPr>
        <p:spPr>
          <a:xfrm>
            <a:off x="1" y="9374301"/>
            <a:ext cx="2918830" cy="493475"/>
          </a:xfrm>
          <a:prstGeom prst="rect">
            <a:avLst/>
          </a:prstGeom>
        </p:spPr>
        <p:txBody>
          <a:bodyPr vert="horz" lIns="91074" tIns="45537" rIns="91074" bIns="45537"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15375" y="9374301"/>
            <a:ext cx="2918830" cy="493475"/>
          </a:xfrm>
          <a:prstGeom prst="rect">
            <a:avLst/>
          </a:prstGeom>
        </p:spPr>
        <p:txBody>
          <a:bodyPr vert="horz" lIns="91074" tIns="45537" rIns="91074" bIns="45537" rtlCol="0" anchor="b"/>
          <a:lstStyle>
            <a:lvl1pPr algn="r">
              <a:defRPr sz="1200"/>
            </a:lvl1pPr>
          </a:lstStyle>
          <a:p>
            <a:fld id="{F40E1199-0A33-4438-9B85-49E2732F0487}" type="slidenum">
              <a:rPr lang="zh-TW" altLang="en-US" smtClean="0"/>
              <a:pPr/>
              <a:t>‹#›</a:t>
            </a:fld>
            <a:endParaRPr lang="zh-TW" altLang="en-US"/>
          </a:p>
        </p:txBody>
      </p:sp>
    </p:spTree>
    <p:extLst>
      <p:ext uri="{BB962C8B-B14F-4D97-AF65-F5344CB8AC3E}">
        <p14:creationId xmlns:p14="http://schemas.microsoft.com/office/powerpoint/2010/main" val="18881358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fld id="{F40E1199-0A33-4438-9B85-49E2732F0487}" type="slidenum">
              <a:rPr lang="zh-TW" altLang="en-US" smtClean="0"/>
              <a:pPr/>
              <a:t>2</a:t>
            </a:fld>
            <a:endParaRPr lang="zh-TW" altLang="en-US"/>
          </a:p>
        </p:txBody>
      </p:sp>
    </p:spTree>
    <p:extLst>
      <p:ext uri="{BB962C8B-B14F-4D97-AF65-F5344CB8AC3E}">
        <p14:creationId xmlns:p14="http://schemas.microsoft.com/office/powerpoint/2010/main" val="407155356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fld id="{F40E1199-0A33-4438-9B85-49E2732F0487}" type="slidenum">
              <a:rPr lang="zh-TW" altLang="en-US" smtClean="0"/>
              <a:pPr/>
              <a:t>12</a:t>
            </a:fld>
            <a:endParaRPr lang="zh-TW" altLang="en-US"/>
          </a:p>
        </p:txBody>
      </p:sp>
    </p:spTree>
    <p:extLst>
      <p:ext uri="{BB962C8B-B14F-4D97-AF65-F5344CB8AC3E}">
        <p14:creationId xmlns:p14="http://schemas.microsoft.com/office/powerpoint/2010/main" val="9855391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fld id="{F40E1199-0A33-4438-9B85-49E2732F0487}" type="slidenum">
              <a:rPr lang="zh-TW" altLang="en-US" smtClean="0"/>
              <a:pPr/>
              <a:t>13</a:t>
            </a:fld>
            <a:endParaRPr lang="zh-TW" altLang="en-US"/>
          </a:p>
        </p:txBody>
      </p:sp>
    </p:spTree>
    <p:extLst>
      <p:ext uri="{BB962C8B-B14F-4D97-AF65-F5344CB8AC3E}">
        <p14:creationId xmlns:p14="http://schemas.microsoft.com/office/powerpoint/2010/main" val="244122503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fld id="{F40E1199-0A33-4438-9B85-49E2732F0487}" type="slidenum">
              <a:rPr lang="zh-TW" altLang="en-US" smtClean="0"/>
              <a:pPr/>
              <a:t>14</a:t>
            </a:fld>
            <a:endParaRPr lang="zh-TW" altLang="en-US"/>
          </a:p>
        </p:txBody>
      </p:sp>
    </p:spTree>
    <p:extLst>
      <p:ext uri="{BB962C8B-B14F-4D97-AF65-F5344CB8AC3E}">
        <p14:creationId xmlns:p14="http://schemas.microsoft.com/office/powerpoint/2010/main" val="320193911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fld id="{F40E1199-0A33-4438-9B85-49E2732F0487}" type="slidenum">
              <a:rPr lang="zh-TW" altLang="en-US" smtClean="0"/>
              <a:pPr/>
              <a:t>15</a:t>
            </a:fld>
            <a:endParaRPr lang="zh-TW" altLang="en-US"/>
          </a:p>
        </p:txBody>
      </p:sp>
    </p:spTree>
    <p:extLst>
      <p:ext uri="{BB962C8B-B14F-4D97-AF65-F5344CB8AC3E}">
        <p14:creationId xmlns:p14="http://schemas.microsoft.com/office/powerpoint/2010/main" val="227272579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fld id="{F40E1199-0A33-4438-9B85-49E2732F0487}" type="slidenum">
              <a:rPr lang="zh-TW" altLang="en-US" smtClean="0"/>
              <a:pPr/>
              <a:t>16</a:t>
            </a:fld>
            <a:endParaRPr lang="zh-TW" altLang="en-US"/>
          </a:p>
        </p:txBody>
      </p:sp>
    </p:spTree>
    <p:extLst>
      <p:ext uri="{BB962C8B-B14F-4D97-AF65-F5344CB8AC3E}">
        <p14:creationId xmlns:p14="http://schemas.microsoft.com/office/powerpoint/2010/main" val="244838927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fld id="{F40E1199-0A33-4438-9B85-49E2732F0487}" type="slidenum">
              <a:rPr lang="zh-TW" altLang="en-US" smtClean="0"/>
              <a:pPr/>
              <a:t>17</a:t>
            </a:fld>
            <a:endParaRPr lang="zh-TW" altLang="en-US"/>
          </a:p>
        </p:txBody>
      </p:sp>
    </p:spTree>
    <p:extLst>
      <p:ext uri="{BB962C8B-B14F-4D97-AF65-F5344CB8AC3E}">
        <p14:creationId xmlns:p14="http://schemas.microsoft.com/office/powerpoint/2010/main" val="140925310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fld id="{F40E1199-0A33-4438-9B85-49E2732F0487}" type="slidenum">
              <a:rPr lang="zh-TW" altLang="en-US" smtClean="0"/>
              <a:pPr/>
              <a:t>18</a:t>
            </a:fld>
            <a:endParaRPr lang="zh-TW" altLang="en-US"/>
          </a:p>
        </p:txBody>
      </p:sp>
    </p:spTree>
    <p:extLst>
      <p:ext uri="{BB962C8B-B14F-4D97-AF65-F5344CB8AC3E}">
        <p14:creationId xmlns:p14="http://schemas.microsoft.com/office/powerpoint/2010/main" val="271658060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fld id="{F40E1199-0A33-4438-9B85-49E2732F0487}" type="slidenum">
              <a:rPr lang="zh-TW" altLang="en-US" smtClean="0"/>
              <a:pPr/>
              <a:t>19</a:t>
            </a:fld>
            <a:endParaRPr lang="zh-TW" altLang="en-US"/>
          </a:p>
        </p:txBody>
      </p:sp>
    </p:spTree>
    <p:extLst>
      <p:ext uri="{BB962C8B-B14F-4D97-AF65-F5344CB8AC3E}">
        <p14:creationId xmlns:p14="http://schemas.microsoft.com/office/powerpoint/2010/main" val="178269038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fld id="{F40E1199-0A33-4438-9B85-49E2732F0487}" type="slidenum">
              <a:rPr lang="zh-TW" altLang="en-US" smtClean="0"/>
              <a:pPr/>
              <a:t>20</a:t>
            </a:fld>
            <a:endParaRPr lang="zh-TW" altLang="en-US"/>
          </a:p>
        </p:txBody>
      </p:sp>
    </p:spTree>
    <p:extLst>
      <p:ext uri="{BB962C8B-B14F-4D97-AF65-F5344CB8AC3E}">
        <p14:creationId xmlns:p14="http://schemas.microsoft.com/office/powerpoint/2010/main" val="228029424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fld id="{F40E1199-0A33-4438-9B85-49E2732F0487}" type="slidenum">
              <a:rPr lang="zh-TW" altLang="en-US" smtClean="0"/>
              <a:pPr/>
              <a:t>26</a:t>
            </a:fld>
            <a:endParaRPr lang="zh-TW" altLang="en-US"/>
          </a:p>
        </p:txBody>
      </p:sp>
    </p:spTree>
    <p:extLst>
      <p:ext uri="{BB962C8B-B14F-4D97-AF65-F5344CB8AC3E}">
        <p14:creationId xmlns:p14="http://schemas.microsoft.com/office/powerpoint/2010/main" val="31727052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fld id="{F40E1199-0A33-4438-9B85-49E2732F0487}" type="slidenum">
              <a:rPr lang="zh-TW" altLang="en-US" smtClean="0"/>
              <a:pPr/>
              <a:t>3</a:t>
            </a:fld>
            <a:endParaRPr lang="zh-TW" altLang="en-US"/>
          </a:p>
        </p:txBody>
      </p:sp>
    </p:spTree>
    <p:extLst>
      <p:ext uri="{BB962C8B-B14F-4D97-AF65-F5344CB8AC3E}">
        <p14:creationId xmlns:p14="http://schemas.microsoft.com/office/powerpoint/2010/main" val="125103025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fld id="{F40E1199-0A33-4438-9B85-49E2732F0487}" type="slidenum">
              <a:rPr lang="zh-TW" altLang="en-US" smtClean="0"/>
              <a:pPr/>
              <a:t>28</a:t>
            </a:fld>
            <a:endParaRPr lang="zh-TW" altLang="en-US"/>
          </a:p>
        </p:txBody>
      </p:sp>
    </p:spTree>
    <p:extLst>
      <p:ext uri="{BB962C8B-B14F-4D97-AF65-F5344CB8AC3E}">
        <p14:creationId xmlns:p14="http://schemas.microsoft.com/office/powerpoint/2010/main" val="386040506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fld id="{F40E1199-0A33-4438-9B85-49E2732F0487}" type="slidenum">
              <a:rPr lang="zh-TW" altLang="en-US" smtClean="0"/>
              <a:pPr/>
              <a:t>29</a:t>
            </a:fld>
            <a:endParaRPr lang="zh-TW" altLang="en-US"/>
          </a:p>
        </p:txBody>
      </p:sp>
    </p:spTree>
    <p:extLst>
      <p:ext uri="{BB962C8B-B14F-4D97-AF65-F5344CB8AC3E}">
        <p14:creationId xmlns:p14="http://schemas.microsoft.com/office/powerpoint/2010/main" val="115382908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fld id="{F40E1199-0A33-4438-9B85-49E2732F0487}" type="slidenum">
              <a:rPr lang="zh-TW" altLang="en-US" smtClean="0"/>
              <a:pPr/>
              <a:t>30</a:t>
            </a:fld>
            <a:endParaRPr lang="zh-TW" altLang="en-US"/>
          </a:p>
        </p:txBody>
      </p:sp>
    </p:spTree>
    <p:extLst>
      <p:ext uri="{BB962C8B-B14F-4D97-AF65-F5344CB8AC3E}">
        <p14:creationId xmlns:p14="http://schemas.microsoft.com/office/powerpoint/2010/main" val="105110410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fld id="{F40E1199-0A33-4438-9B85-49E2732F0487}" type="slidenum">
              <a:rPr lang="zh-TW" altLang="en-US" smtClean="0"/>
              <a:pPr/>
              <a:t>31</a:t>
            </a:fld>
            <a:endParaRPr lang="zh-TW" altLang="en-US"/>
          </a:p>
        </p:txBody>
      </p:sp>
    </p:spTree>
    <p:extLst>
      <p:ext uri="{BB962C8B-B14F-4D97-AF65-F5344CB8AC3E}">
        <p14:creationId xmlns:p14="http://schemas.microsoft.com/office/powerpoint/2010/main" val="41069233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fld id="{F40E1199-0A33-4438-9B85-49E2732F0487}" type="slidenum">
              <a:rPr lang="zh-TW" altLang="en-US" smtClean="0"/>
              <a:pPr/>
              <a:t>32</a:t>
            </a:fld>
            <a:endParaRPr lang="zh-TW" altLang="en-US"/>
          </a:p>
        </p:txBody>
      </p:sp>
    </p:spTree>
    <p:extLst>
      <p:ext uri="{BB962C8B-B14F-4D97-AF65-F5344CB8AC3E}">
        <p14:creationId xmlns:p14="http://schemas.microsoft.com/office/powerpoint/2010/main" val="71782745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fld id="{F40E1199-0A33-4438-9B85-49E2732F0487}" type="slidenum">
              <a:rPr lang="zh-TW" altLang="en-US" smtClean="0"/>
              <a:pPr/>
              <a:t>33</a:t>
            </a:fld>
            <a:endParaRPr lang="zh-TW" altLang="en-US"/>
          </a:p>
        </p:txBody>
      </p:sp>
    </p:spTree>
    <p:extLst>
      <p:ext uri="{BB962C8B-B14F-4D97-AF65-F5344CB8AC3E}">
        <p14:creationId xmlns:p14="http://schemas.microsoft.com/office/powerpoint/2010/main" val="364012382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fld id="{F40E1199-0A33-4438-9B85-49E2732F0487}" type="slidenum">
              <a:rPr lang="zh-TW" altLang="en-US" smtClean="0"/>
              <a:pPr/>
              <a:t>34</a:t>
            </a:fld>
            <a:endParaRPr lang="zh-TW" altLang="en-US"/>
          </a:p>
        </p:txBody>
      </p:sp>
    </p:spTree>
    <p:extLst>
      <p:ext uri="{BB962C8B-B14F-4D97-AF65-F5344CB8AC3E}">
        <p14:creationId xmlns:p14="http://schemas.microsoft.com/office/powerpoint/2010/main" val="90673597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fld id="{F40E1199-0A33-4438-9B85-49E2732F0487}" type="slidenum">
              <a:rPr lang="zh-TW" altLang="en-US" smtClean="0"/>
              <a:pPr/>
              <a:t>36</a:t>
            </a:fld>
            <a:endParaRPr lang="zh-TW" altLang="en-US"/>
          </a:p>
        </p:txBody>
      </p:sp>
    </p:spTree>
    <p:extLst>
      <p:ext uri="{BB962C8B-B14F-4D97-AF65-F5344CB8AC3E}">
        <p14:creationId xmlns:p14="http://schemas.microsoft.com/office/powerpoint/2010/main" val="116539412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fld id="{F40E1199-0A33-4438-9B85-49E2732F0487}" type="slidenum">
              <a:rPr lang="zh-TW" altLang="en-US" smtClean="0"/>
              <a:pPr/>
              <a:t>37</a:t>
            </a:fld>
            <a:endParaRPr lang="zh-TW" altLang="en-US"/>
          </a:p>
        </p:txBody>
      </p:sp>
    </p:spTree>
    <p:extLst>
      <p:ext uri="{BB962C8B-B14F-4D97-AF65-F5344CB8AC3E}">
        <p14:creationId xmlns:p14="http://schemas.microsoft.com/office/powerpoint/2010/main" val="23387315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fld id="{F40E1199-0A33-4438-9B85-49E2732F0487}" type="slidenum">
              <a:rPr lang="zh-TW" altLang="en-US" smtClean="0"/>
              <a:pPr/>
              <a:t>38</a:t>
            </a:fld>
            <a:endParaRPr lang="zh-TW" altLang="en-US"/>
          </a:p>
        </p:txBody>
      </p:sp>
    </p:spTree>
    <p:extLst>
      <p:ext uri="{BB962C8B-B14F-4D97-AF65-F5344CB8AC3E}">
        <p14:creationId xmlns:p14="http://schemas.microsoft.com/office/powerpoint/2010/main" val="13444853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fld id="{F40E1199-0A33-4438-9B85-49E2732F0487}" type="slidenum">
              <a:rPr lang="zh-TW" altLang="en-US" smtClean="0"/>
              <a:pPr/>
              <a:t>4</a:t>
            </a:fld>
            <a:endParaRPr lang="zh-TW" altLang="en-US"/>
          </a:p>
        </p:txBody>
      </p:sp>
    </p:spTree>
    <p:extLst>
      <p:ext uri="{BB962C8B-B14F-4D97-AF65-F5344CB8AC3E}">
        <p14:creationId xmlns:p14="http://schemas.microsoft.com/office/powerpoint/2010/main" val="276936132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fld id="{F40E1199-0A33-4438-9B85-49E2732F0487}" type="slidenum">
              <a:rPr lang="zh-TW" altLang="en-US" smtClean="0"/>
              <a:pPr/>
              <a:t>39</a:t>
            </a:fld>
            <a:endParaRPr lang="zh-TW" altLang="en-US"/>
          </a:p>
        </p:txBody>
      </p:sp>
    </p:spTree>
    <p:extLst>
      <p:ext uri="{BB962C8B-B14F-4D97-AF65-F5344CB8AC3E}">
        <p14:creationId xmlns:p14="http://schemas.microsoft.com/office/powerpoint/2010/main" val="349020598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409F29-4B8F-0E38-D100-A22DE727770C}"/>
            </a:ext>
          </a:extLst>
        </p:cNvPr>
        <p:cNvGrpSpPr/>
        <p:nvPr/>
      </p:nvGrpSpPr>
      <p:grpSpPr>
        <a:xfrm>
          <a:off x="0" y="0"/>
          <a:ext cx="0" cy="0"/>
          <a:chOff x="0" y="0"/>
          <a:chExt cx="0" cy="0"/>
        </a:xfrm>
      </p:grpSpPr>
      <p:sp>
        <p:nvSpPr>
          <p:cNvPr id="2" name="投影片影像版面配置區 1">
            <a:extLst>
              <a:ext uri="{FF2B5EF4-FFF2-40B4-BE49-F238E27FC236}">
                <a16:creationId xmlns:a16="http://schemas.microsoft.com/office/drawing/2014/main" id="{E946D640-FFE4-5C44-3604-1679C3D0DD4B}"/>
              </a:ext>
            </a:extLst>
          </p:cNvPr>
          <p:cNvSpPr>
            <a:spLocks noGrp="1" noRot="1" noChangeAspect="1"/>
          </p:cNvSpPr>
          <p:nvPr>
            <p:ph type="sldImg"/>
          </p:nvPr>
        </p:nvSpPr>
        <p:spPr/>
      </p:sp>
      <p:sp>
        <p:nvSpPr>
          <p:cNvPr id="3" name="備忘稿版面配置區 2">
            <a:extLst>
              <a:ext uri="{FF2B5EF4-FFF2-40B4-BE49-F238E27FC236}">
                <a16:creationId xmlns:a16="http://schemas.microsoft.com/office/drawing/2014/main" id="{76CF0DCD-3AA9-1CAF-0E94-B65D472FBCE9}"/>
              </a:ext>
            </a:extLst>
          </p:cNvPr>
          <p:cNvSpPr>
            <a:spLocks noGrp="1"/>
          </p:cNvSpPr>
          <p:nvPr>
            <p:ph type="body" idx="1"/>
          </p:nvPr>
        </p:nvSpPr>
        <p:spPr/>
        <p:txBody>
          <a:bodyPr/>
          <a:lstStyle/>
          <a:p>
            <a:endParaRPr lang="zh-TW" altLang="en-US"/>
          </a:p>
        </p:txBody>
      </p:sp>
      <p:sp>
        <p:nvSpPr>
          <p:cNvPr id="4" name="投影片編號版面配置區 3">
            <a:extLst>
              <a:ext uri="{FF2B5EF4-FFF2-40B4-BE49-F238E27FC236}">
                <a16:creationId xmlns:a16="http://schemas.microsoft.com/office/drawing/2014/main" id="{A901DA59-093D-F2DF-4605-ED1E53D42480}"/>
              </a:ext>
            </a:extLst>
          </p:cNvPr>
          <p:cNvSpPr>
            <a:spLocks noGrp="1"/>
          </p:cNvSpPr>
          <p:nvPr>
            <p:ph type="sldNum" sz="quarter" idx="5"/>
          </p:nvPr>
        </p:nvSpPr>
        <p:spPr/>
        <p:txBody>
          <a:bodyPr/>
          <a:lstStyle/>
          <a:p>
            <a:fld id="{F40E1199-0A33-4438-9B85-49E2732F0487}" type="slidenum">
              <a:rPr lang="zh-TW" altLang="en-US" smtClean="0"/>
              <a:pPr/>
              <a:t>40</a:t>
            </a:fld>
            <a:endParaRPr lang="zh-TW" altLang="en-US"/>
          </a:p>
        </p:txBody>
      </p:sp>
    </p:spTree>
    <p:extLst>
      <p:ext uri="{BB962C8B-B14F-4D97-AF65-F5344CB8AC3E}">
        <p14:creationId xmlns:p14="http://schemas.microsoft.com/office/powerpoint/2010/main" val="187102924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fld id="{F40E1199-0A33-4438-9B85-49E2732F0487}" type="slidenum">
              <a:rPr lang="zh-TW" altLang="en-US" smtClean="0"/>
              <a:pPr/>
              <a:t>41</a:t>
            </a:fld>
            <a:endParaRPr lang="zh-TW" altLang="en-US"/>
          </a:p>
        </p:txBody>
      </p:sp>
    </p:spTree>
    <p:extLst>
      <p:ext uri="{BB962C8B-B14F-4D97-AF65-F5344CB8AC3E}">
        <p14:creationId xmlns:p14="http://schemas.microsoft.com/office/powerpoint/2010/main" val="137508631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fld id="{F40E1199-0A33-4438-9B85-49E2732F0487}" type="slidenum">
              <a:rPr lang="zh-TW" altLang="en-US" smtClean="0"/>
              <a:pPr/>
              <a:t>42</a:t>
            </a:fld>
            <a:endParaRPr lang="zh-TW" altLang="en-US"/>
          </a:p>
        </p:txBody>
      </p:sp>
    </p:spTree>
    <p:extLst>
      <p:ext uri="{BB962C8B-B14F-4D97-AF65-F5344CB8AC3E}">
        <p14:creationId xmlns:p14="http://schemas.microsoft.com/office/powerpoint/2010/main" val="202000711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132DB2-7FDD-5D3A-5C52-FD61D9F84E28}"/>
            </a:ext>
          </a:extLst>
        </p:cNvPr>
        <p:cNvGrpSpPr/>
        <p:nvPr/>
      </p:nvGrpSpPr>
      <p:grpSpPr>
        <a:xfrm>
          <a:off x="0" y="0"/>
          <a:ext cx="0" cy="0"/>
          <a:chOff x="0" y="0"/>
          <a:chExt cx="0" cy="0"/>
        </a:xfrm>
      </p:grpSpPr>
      <p:sp>
        <p:nvSpPr>
          <p:cNvPr id="2" name="投影片影像版面配置區 1">
            <a:extLst>
              <a:ext uri="{FF2B5EF4-FFF2-40B4-BE49-F238E27FC236}">
                <a16:creationId xmlns:a16="http://schemas.microsoft.com/office/drawing/2014/main" id="{EE136475-08C4-8C0A-89AD-1BED15DD6580}"/>
              </a:ext>
            </a:extLst>
          </p:cNvPr>
          <p:cNvSpPr>
            <a:spLocks noGrp="1" noRot="1" noChangeAspect="1"/>
          </p:cNvSpPr>
          <p:nvPr>
            <p:ph type="sldImg"/>
          </p:nvPr>
        </p:nvSpPr>
        <p:spPr/>
      </p:sp>
      <p:sp>
        <p:nvSpPr>
          <p:cNvPr id="3" name="備忘稿版面配置區 2">
            <a:extLst>
              <a:ext uri="{FF2B5EF4-FFF2-40B4-BE49-F238E27FC236}">
                <a16:creationId xmlns:a16="http://schemas.microsoft.com/office/drawing/2014/main" id="{77B0AC32-FE1F-3433-BC66-692AA8109543}"/>
              </a:ext>
            </a:extLst>
          </p:cNvPr>
          <p:cNvSpPr>
            <a:spLocks noGrp="1"/>
          </p:cNvSpPr>
          <p:nvPr>
            <p:ph type="body" idx="1"/>
          </p:nvPr>
        </p:nvSpPr>
        <p:spPr/>
        <p:txBody>
          <a:bodyPr/>
          <a:lstStyle/>
          <a:p>
            <a:endParaRPr lang="zh-TW" altLang="en-US"/>
          </a:p>
        </p:txBody>
      </p:sp>
      <p:sp>
        <p:nvSpPr>
          <p:cNvPr id="4" name="投影片編號版面配置區 3">
            <a:extLst>
              <a:ext uri="{FF2B5EF4-FFF2-40B4-BE49-F238E27FC236}">
                <a16:creationId xmlns:a16="http://schemas.microsoft.com/office/drawing/2014/main" id="{4EBFACDC-2554-3FC4-DE5E-EA4CEB308257}"/>
              </a:ext>
            </a:extLst>
          </p:cNvPr>
          <p:cNvSpPr>
            <a:spLocks noGrp="1"/>
          </p:cNvSpPr>
          <p:nvPr>
            <p:ph type="sldNum" sz="quarter" idx="5"/>
          </p:nvPr>
        </p:nvSpPr>
        <p:spPr/>
        <p:txBody>
          <a:bodyPr/>
          <a:lstStyle/>
          <a:p>
            <a:fld id="{F40E1199-0A33-4438-9B85-49E2732F0487}" type="slidenum">
              <a:rPr lang="zh-TW" altLang="en-US" smtClean="0"/>
              <a:pPr/>
              <a:t>43</a:t>
            </a:fld>
            <a:endParaRPr lang="zh-TW" altLang="en-US"/>
          </a:p>
        </p:txBody>
      </p:sp>
    </p:spTree>
    <p:extLst>
      <p:ext uri="{BB962C8B-B14F-4D97-AF65-F5344CB8AC3E}">
        <p14:creationId xmlns:p14="http://schemas.microsoft.com/office/powerpoint/2010/main" val="23686393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fld id="{F40E1199-0A33-4438-9B85-49E2732F0487}" type="slidenum">
              <a:rPr lang="zh-TW" altLang="en-US" smtClean="0"/>
              <a:pPr/>
              <a:t>45</a:t>
            </a:fld>
            <a:endParaRPr lang="zh-TW" altLang="en-US"/>
          </a:p>
        </p:txBody>
      </p:sp>
    </p:spTree>
    <p:extLst>
      <p:ext uri="{BB962C8B-B14F-4D97-AF65-F5344CB8AC3E}">
        <p14:creationId xmlns:p14="http://schemas.microsoft.com/office/powerpoint/2010/main" val="140935706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fld id="{F40E1199-0A33-4438-9B85-49E2732F0487}" type="slidenum">
              <a:rPr lang="zh-TW" altLang="en-US" smtClean="0"/>
              <a:pPr/>
              <a:t>46</a:t>
            </a:fld>
            <a:endParaRPr lang="zh-TW" altLang="en-US"/>
          </a:p>
        </p:txBody>
      </p:sp>
    </p:spTree>
    <p:extLst>
      <p:ext uri="{BB962C8B-B14F-4D97-AF65-F5344CB8AC3E}">
        <p14:creationId xmlns:p14="http://schemas.microsoft.com/office/powerpoint/2010/main" val="10598239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fld id="{F40E1199-0A33-4438-9B85-49E2732F0487}" type="slidenum">
              <a:rPr lang="zh-TW" altLang="en-US" smtClean="0"/>
              <a:pPr/>
              <a:t>47</a:t>
            </a:fld>
            <a:endParaRPr lang="zh-TW" altLang="en-US"/>
          </a:p>
        </p:txBody>
      </p:sp>
    </p:spTree>
    <p:extLst>
      <p:ext uri="{BB962C8B-B14F-4D97-AF65-F5344CB8AC3E}">
        <p14:creationId xmlns:p14="http://schemas.microsoft.com/office/powerpoint/2010/main" val="164960722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fld id="{F40E1199-0A33-4438-9B85-49E2732F0487}" type="slidenum">
              <a:rPr lang="zh-TW" altLang="en-US" smtClean="0"/>
              <a:pPr/>
              <a:t>48</a:t>
            </a:fld>
            <a:endParaRPr lang="zh-TW" altLang="en-US"/>
          </a:p>
        </p:txBody>
      </p:sp>
    </p:spTree>
    <p:extLst>
      <p:ext uri="{BB962C8B-B14F-4D97-AF65-F5344CB8AC3E}">
        <p14:creationId xmlns:p14="http://schemas.microsoft.com/office/powerpoint/2010/main" val="203680009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fld id="{F40E1199-0A33-4438-9B85-49E2732F0487}" type="slidenum">
              <a:rPr lang="zh-TW" altLang="en-US" smtClean="0"/>
              <a:pPr/>
              <a:t>49</a:t>
            </a:fld>
            <a:endParaRPr lang="zh-TW" altLang="en-US"/>
          </a:p>
        </p:txBody>
      </p:sp>
    </p:spTree>
    <p:extLst>
      <p:ext uri="{BB962C8B-B14F-4D97-AF65-F5344CB8AC3E}">
        <p14:creationId xmlns:p14="http://schemas.microsoft.com/office/powerpoint/2010/main" val="29245608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fld id="{F40E1199-0A33-4438-9B85-49E2732F0487}" type="slidenum">
              <a:rPr lang="zh-TW" altLang="en-US" smtClean="0"/>
              <a:pPr/>
              <a:t>5</a:t>
            </a:fld>
            <a:endParaRPr lang="zh-TW" altLang="en-US"/>
          </a:p>
        </p:txBody>
      </p:sp>
    </p:spTree>
    <p:extLst>
      <p:ext uri="{BB962C8B-B14F-4D97-AF65-F5344CB8AC3E}">
        <p14:creationId xmlns:p14="http://schemas.microsoft.com/office/powerpoint/2010/main" val="224884361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fld id="{F40E1199-0A33-4438-9B85-49E2732F0487}" type="slidenum">
              <a:rPr lang="zh-TW" altLang="en-US" smtClean="0"/>
              <a:pPr/>
              <a:t>50</a:t>
            </a:fld>
            <a:endParaRPr lang="zh-TW" altLang="en-US"/>
          </a:p>
        </p:txBody>
      </p:sp>
    </p:spTree>
    <p:extLst>
      <p:ext uri="{BB962C8B-B14F-4D97-AF65-F5344CB8AC3E}">
        <p14:creationId xmlns:p14="http://schemas.microsoft.com/office/powerpoint/2010/main" val="2903413987"/>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fld id="{F40E1199-0A33-4438-9B85-49E2732F0487}" type="slidenum">
              <a:rPr lang="zh-TW" altLang="en-US" smtClean="0"/>
              <a:pPr/>
              <a:t>51</a:t>
            </a:fld>
            <a:endParaRPr lang="zh-TW" altLang="en-US"/>
          </a:p>
        </p:txBody>
      </p:sp>
    </p:spTree>
    <p:extLst>
      <p:ext uri="{BB962C8B-B14F-4D97-AF65-F5344CB8AC3E}">
        <p14:creationId xmlns:p14="http://schemas.microsoft.com/office/powerpoint/2010/main" val="1131762335"/>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fld id="{F40E1199-0A33-4438-9B85-49E2732F0487}" type="slidenum">
              <a:rPr lang="zh-TW" altLang="en-US" smtClean="0"/>
              <a:pPr/>
              <a:t>52</a:t>
            </a:fld>
            <a:endParaRPr lang="zh-TW" altLang="en-US"/>
          </a:p>
        </p:txBody>
      </p:sp>
    </p:spTree>
    <p:extLst>
      <p:ext uri="{BB962C8B-B14F-4D97-AF65-F5344CB8AC3E}">
        <p14:creationId xmlns:p14="http://schemas.microsoft.com/office/powerpoint/2010/main" val="1654729054"/>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79B3E5-5982-44BD-BC37-3271F59C4B43}"/>
            </a:ext>
          </a:extLst>
        </p:cNvPr>
        <p:cNvGrpSpPr/>
        <p:nvPr/>
      </p:nvGrpSpPr>
      <p:grpSpPr>
        <a:xfrm>
          <a:off x="0" y="0"/>
          <a:ext cx="0" cy="0"/>
          <a:chOff x="0" y="0"/>
          <a:chExt cx="0" cy="0"/>
        </a:xfrm>
      </p:grpSpPr>
      <p:sp>
        <p:nvSpPr>
          <p:cNvPr id="2" name="投影片影像版面配置區 1">
            <a:extLst>
              <a:ext uri="{FF2B5EF4-FFF2-40B4-BE49-F238E27FC236}">
                <a16:creationId xmlns:a16="http://schemas.microsoft.com/office/drawing/2014/main" id="{BE1BEDF8-DA0F-B594-A6C8-332D52210A48}"/>
              </a:ext>
            </a:extLst>
          </p:cNvPr>
          <p:cNvSpPr>
            <a:spLocks noGrp="1" noRot="1" noChangeAspect="1"/>
          </p:cNvSpPr>
          <p:nvPr>
            <p:ph type="sldImg"/>
          </p:nvPr>
        </p:nvSpPr>
        <p:spPr/>
      </p:sp>
      <p:sp>
        <p:nvSpPr>
          <p:cNvPr id="3" name="備忘稿版面配置區 2">
            <a:extLst>
              <a:ext uri="{FF2B5EF4-FFF2-40B4-BE49-F238E27FC236}">
                <a16:creationId xmlns:a16="http://schemas.microsoft.com/office/drawing/2014/main" id="{F75D707B-C1F8-A315-0997-79412EF5DD18}"/>
              </a:ext>
            </a:extLst>
          </p:cNvPr>
          <p:cNvSpPr>
            <a:spLocks noGrp="1"/>
          </p:cNvSpPr>
          <p:nvPr>
            <p:ph type="body" idx="1"/>
          </p:nvPr>
        </p:nvSpPr>
        <p:spPr/>
        <p:txBody>
          <a:bodyPr/>
          <a:lstStyle/>
          <a:p>
            <a:endParaRPr lang="zh-TW" altLang="en-US"/>
          </a:p>
        </p:txBody>
      </p:sp>
      <p:sp>
        <p:nvSpPr>
          <p:cNvPr id="4" name="投影片編號版面配置區 3">
            <a:extLst>
              <a:ext uri="{FF2B5EF4-FFF2-40B4-BE49-F238E27FC236}">
                <a16:creationId xmlns:a16="http://schemas.microsoft.com/office/drawing/2014/main" id="{AA9B12E6-D45E-5B9A-6C2F-C1900710B336}"/>
              </a:ext>
            </a:extLst>
          </p:cNvPr>
          <p:cNvSpPr>
            <a:spLocks noGrp="1"/>
          </p:cNvSpPr>
          <p:nvPr>
            <p:ph type="sldNum" sz="quarter" idx="5"/>
          </p:nvPr>
        </p:nvSpPr>
        <p:spPr/>
        <p:txBody>
          <a:bodyPr/>
          <a:lstStyle/>
          <a:p>
            <a:fld id="{F40E1199-0A33-4438-9B85-49E2732F0487}" type="slidenum">
              <a:rPr lang="zh-TW" altLang="en-US" smtClean="0"/>
              <a:pPr/>
              <a:t>53</a:t>
            </a:fld>
            <a:endParaRPr lang="zh-TW" altLang="en-US"/>
          </a:p>
        </p:txBody>
      </p:sp>
    </p:spTree>
    <p:extLst>
      <p:ext uri="{BB962C8B-B14F-4D97-AF65-F5344CB8AC3E}">
        <p14:creationId xmlns:p14="http://schemas.microsoft.com/office/powerpoint/2010/main" val="4232178814"/>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fld id="{F40E1199-0A33-4438-9B85-49E2732F0487}" type="slidenum">
              <a:rPr lang="zh-TW" altLang="en-US" smtClean="0"/>
              <a:pPr/>
              <a:t>54</a:t>
            </a:fld>
            <a:endParaRPr lang="zh-TW" altLang="en-US"/>
          </a:p>
        </p:txBody>
      </p:sp>
    </p:spTree>
    <p:extLst>
      <p:ext uri="{BB962C8B-B14F-4D97-AF65-F5344CB8AC3E}">
        <p14:creationId xmlns:p14="http://schemas.microsoft.com/office/powerpoint/2010/main" val="3489315068"/>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fld id="{F40E1199-0A33-4438-9B85-49E2732F0487}" type="slidenum">
              <a:rPr lang="zh-TW" altLang="en-US" smtClean="0"/>
              <a:pPr/>
              <a:t>55</a:t>
            </a:fld>
            <a:endParaRPr lang="zh-TW" altLang="en-US"/>
          </a:p>
        </p:txBody>
      </p:sp>
    </p:spTree>
    <p:extLst>
      <p:ext uri="{BB962C8B-B14F-4D97-AF65-F5344CB8AC3E}">
        <p14:creationId xmlns:p14="http://schemas.microsoft.com/office/powerpoint/2010/main" val="3569690843"/>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fld id="{F40E1199-0A33-4438-9B85-49E2732F0487}" type="slidenum">
              <a:rPr lang="zh-TW" altLang="en-US" smtClean="0"/>
              <a:pPr/>
              <a:t>56</a:t>
            </a:fld>
            <a:endParaRPr lang="zh-TW" altLang="en-US"/>
          </a:p>
        </p:txBody>
      </p:sp>
    </p:spTree>
    <p:extLst>
      <p:ext uri="{BB962C8B-B14F-4D97-AF65-F5344CB8AC3E}">
        <p14:creationId xmlns:p14="http://schemas.microsoft.com/office/powerpoint/2010/main" val="1776026077"/>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fld id="{F40E1199-0A33-4438-9B85-49E2732F0487}" type="slidenum">
              <a:rPr lang="zh-TW" altLang="en-US" smtClean="0"/>
              <a:pPr/>
              <a:t>57</a:t>
            </a:fld>
            <a:endParaRPr lang="zh-TW" altLang="en-US"/>
          </a:p>
        </p:txBody>
      </p:sp>
    </p:spTree>
    <p:extLst>
      <p:ext uri="{BB962C8B-B14F-4D97-AF65-F5344CB8AC3E}">
        <p14:creationId xmlns:p14="http://schemas.microsoft.com/office/powerpoint/2010/main" val="3381550225"/>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fld id="{F40E1199-0A33-4438-9B85-49E2732F0487}" type="slidenum">
              <a:rPr lang="zh-TW" altLang="en-US" smtClean="0"/>
              <a:pPr/>
              <a:t>58</a:t>
            </a:fld>
            <a:endParaRPr lang="zh-TW" altLang="en-US"/>
          </a:p>
        </p:txBody>
      </p:sp>
    </p:spTree>
    <p:extLst>
      <p:ext uri="{BB962C8B-B14F-4D97-AF65-F5344CB8AC3E}">
        <p14:creationId xmlns:p14="http://schemas.microsoft.com/office/powerpoint/2010/main" val="4077331103"/>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fld id="{F40E1199-0A33-4438-9B85-49E2732F0487}" type="slidenum">
              <a:rPr lang="zh-TW" altLang="en-US" smtClean="0"/>
              <a:pPr/>
              <a:t>59</a:t>
            </a:fld>
            <a:endParaRPr lang="zh-TW" altLang="en-US"/>
          </a:p>
        </p:txBody>
      </p:sp>
    </p:spTree>
    <p:extLst>
      <p:ext uri="{BB962C8B-B14F-4D97-AF65-F5344CB8AC3E}">
        <p14:creationId xmlns:p14="http://schemas.microsoft.com/office/powerpoint/2010/main" val="20394845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BC8E87-A576-EFD6-DC92-245A02E1734E}"/>
            </a:ext>
          </a:extLst>
        </p:cNvPr>
        <p:cNvGrpSpPr/>
        <p:nvPr/>
      </p:nvGrpSpPr>
      <p:grpSpPr>
        <a:xfrm>
          <a:off x="0" y="0"/>
          <a:ext cx="0" cy="0"/>
          <a:chOff x="0" y="0"/>
          <a:chExt cx="0" cy="0"/>
        </a:xfrm>
      </p:grpSpPr>
      <p:sp>
        <p:nvSpPr>
          <p:cNvPr id="2" name="投影片影像版面配置區 1">
            <a:extLst>
              <a:ext uri="{FF2B5EF4-FFF2-40B4-BE49-F238E27FC236}">
                <a16:creationId xmlns:a16="http://schemas.microsoft.com/office/drawing/2014/main" id="{EA47A5B2-5267-B50E-EA2E-F5D1A109C8E4}"/>
              </a:ext>
            </a:extLst>
          </p:cNvPr>
          <p:cNvSpPr>
            <a:spLocks noGrp="1" noRot="1" noChangeAspect="1"/>
          </p:cNvSpPr>
          <p:nvPr>
            <p:ph type="sldImg"/>
          </p:nvPr>
        </p:nvSpPr>
        <p:spPr/>
      </p:sp>
      <p:sp>
        <p:nvSpPr>
          <p:cNvPr id="3" name="備忘稿版面配置區 2">
            <a:extLst>
              <a:ext uri="{FF2B5EF4-FFF2-40B4-BE49-F238E27FC236}">
                <a16:creationId xmlns:a16="http://schemas.microsoft.com/office/drawing/2014/main" id="{29D4B484-8080-0218-94D9-EF1750AB9CD2}"/>
              </a:ext>
            </a:extLst>
          </p:cNvPr>
          <p:cNvSpPr>
            <a:spLocks noGrp="1"/>
          </p:cNvSpPr>
          <p:nvPr>
            <p:ph type="body" idx="1"/>
          </p:nvPr>
        </p:nvSpPr>
        <p:spPr/>
        <p:txBody>
          <a:bodyPr/>
          <a:lstStyle/>
          <a:p>
            <a:endParaRPr lang="zh-TW" altLang="en-US"/>
          </a:p>
        </p:txBody>
      </p:sp>
      <p:sp>
        <p:nvSpPr>
          <p:cNvPr id="4" name="投影片編號版面配置區 3">
            <a:extLst>
              <a:ext uri="{FF2B5EF4-FFF2-40B4-BE49-F238E27FC236}">
                <a16:creationId xmlns:a16="http://schemas.microsoft.com/office/drawing/2014/main" id="{40B49C06-CD8B-25C8-4BF2-8DB743B0E440}"/>
              </a:ext>
            </a:extLst>
          </p:cNvPr>
          <p:cNvSpPr>
            <a:spLocks noGrp="1"/>
          </p:cNvSpPr>
          <p:nvPr>
            <p:ph type="sldNum" sz="quarter" idx="5"/>
          </p:nvPr>
        </p:nvSpPr>
        <p:spPr/>
        <p:txBody>
          <a:bodyPr/>
          <a:lstStyle/>
          <a:p>
            <a:fld id="{F40E1199-0A33-4438-9B85-49E2732F0487}" type="slidenum">
              <a:rPr lang="zh-TW" altLang="en-US" smtClean="0"/>
              <a:pPr/>
              <a:t>6</a:t>
            </a:fld>
            <a:endParaRPr lang="zh-TW" altLang="en-US"/>
          </a:p>
        </p:txBody>
      </p:sp>
    </p:spTree>
    <p:extLst>
      <p:ext uri="{BB962C8B-B14F-4D97-AF65-F5344CB8AC3E}">
        <p14:creationId xmlns:p14="http://schemas.microsoft.com/office/powerpoint/2010/main" val="2321204058"/>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fld id="{F40E1199-0A33-4438-9B85-49E2732F0487}" type="slidenum">
              <a:rPr lang="zh-TW" altLang="en-US" smtClean="0"/>
              <a:pPr/>
              <a:t>60</a:t>
            </a:fld>
            <a:endParaRPr lang="zh-TW" altLang="en-US"/>
          </a:p>
        </p:txBody>
      </p:sp>
    </p:spTree>
    <p:extLst>
      <p:ext uri="{BB962C8B-B14F-4D97-AF65-F5344CB8AC3E}">
        <p14:creationId xmlns:p14="http://schemas.microsoft.com/office/powerpoint/2010/main" val="3247426183"/>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fld id="{F40E1199-0A33-4438-9B85-49E2732F0487}" type="slidenum">
              <a:rPr lang="zh-TW" altLang="en-US" smtClean="0"/>
              <a:pPr/>
              <a:t>61</a:t>
            </a:fld>
            <a:endParaRPr lang="zh-TW" altLang="en-US"/>
          </a:p>
        </p:txBody>
      </p:sp>
    </p:spTree>
    <p:extLst>
      <p:ext uri="{BB962C8B-B14F-4D97-AF65-F5344CB8AC3E}">
        <p14:creationId xmlns:p14="http://schemas.microsoft.com/office/powerpoint/2010/main" val="3493797222"/>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fld id="{F40E1199-0A33-4438-9B85-49E2732F0487}" type="slidenum">
              <a:rPr lang="zh-TW" altLang="en-US" smtClean="0"/>
              <a:pPr/>
              <a:t>62</a:t>
            </a:fld>
            <a:endParaRPr lang="zh-TW" altLang="en-US"/>
          </a:p>
        </p:txBody>
      </p:sp>
    </p:spTree>
    <p:extLst>
      <p:ext uri="{BB962C8B-B14F-4D97-AF65-F5344CB8AC3E}">
        <p14:creationId xmlns:p14="http://schemas.microsoft.com/office/powerpoint/2010/main" val="3818481850"/>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fld id="{F40E1199-0A33-4438-9B85-49E2732F0487}" type="slidenum">
              <a:rPr lang="zh-TW" altLang="en-US" smtClean="0"/>
              <a:pPr/>
              <a:t>63</a:t>
            </a:fld>
            <a:endParaRPr lang="zh-TW" altLang="en-US"/>
          </a:p>
        </p:txBody>
      </p:sp>
    </p:spTree>
    <p:extLst>
      <p:ext uri="{BB962C8B-B14F-4D97-AF65-F5344CB8AC3E}">
        <p14:creationId xmlns:p14="http://schemas.microsoft.com/office/powerpoint/2010/main" val="2146391287"/>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fld id="{F40E1199-0A33-4438-9B85-49E2732F0487}" type="slidenum">
              <a:rPr lang="zh-TW" altLang="en-US" smtClean="0"/>
              <a:pPr/>
              <a:t>64</a:t>
            </a:fld>
            <a:endParaRPr lang="zh-TW" altLang="en-US"/>
          </a:p>
        </p:txBody>
      </p:sp>
    </p:spTree>
    <p:extLst>
      <p:ext uri="{BB962C8B-B14F-4D97-AF65-F5344CB8AC3E}">
        <p14:creationId xmlns:p14="http://schemas.microsoft.com/office/powerpoint/2010/main" val="2879396055"/>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fld id="{F40E1199-0A33-4438-9B85-49E2732F0487}" type="slidenum">
              <a:rPr lang="zh-TW" altLang="en-US" smtClean="0"/>
              <a:pPr/>
              <a:t>65</a:t>
            </a:fld>
            <a:endParaRPr lang="zh-TW" altLang="en-US"/>
          </a:p>
        </p:txBody>
      </p:sp>
    </p:spTree>
    <p:extLst>
      <p:ext uri="{BB962C8B-B14F-4D97-AF65-F5344CB8AC3E}">
        <p14:creationId xmlns:p14="http://schemas.microsoft.com/office/powerpoint/2010/main" val="996045470"/>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fld id="{F40E1199-0A33-4438-9B85-49E2732F0487}" type="slidenum">
              <a:rPr lang="zh-TW" altLang="en-US" smtClean="0"/>
              <a:pPr/>
              <a:t>67</a:t>
            </a:fld>
            <a:endParaRPr lang="zh-TW" altLang="en-US"/>
          </a:p>
        </p:txBody>
      </p:sp>
    </p:spTree>
    <p:extLst>
      <p:ext uri="{BB962C8B-B14F-4D97-AF65-F5344CB8AC3E}">
        <p14:creationId xmlns:p14="http://schemas.microsoft.com/office/powerpoint/2010/main" val="28301726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AAF6F5-D06D-1DC3-F8DE-2D3BD9825614}"/>
            </a:ext>
          </a:extLst>
        </p:cNvPr>
        <p:cNvGrpSpPr/>
        <p:nvPr/>
      </p:nvGrpSpPr>
      <p:grpSpPr>
        <a:xfrm>
          <a:off x="0" y="0"/>
          <a:ext cx="0" cy="0"/>
          <a:chOff x="0" y="0"/>
          <a:chExt cx="0" cy="0"/>
        </a:xfrm>
      </p:grpSpPr>
      <p:sp>
        <p:nvSpPr>
          <p:cNvPr id="2" name="投影片影像版面配置區 1">
            <a:extLst>
              <a:ext uri="{FF2B5EF4-FFF2-40B4-BE49-F238E27FC236}">
                <a16:creationId xmlns:a16="http://schemas.microsoft.com/office/drawing/2014/main" id="{84AA4F4B-32DD-9AB5-C9EC-F9BED0D2A46F}"/>
              </a:ext>
            </a:extLst>
          </p:cNvPr>
          <p:cNvSpPr>
            <a:spLocks noGrp="1" noRot="1" noChangeAspect="1"/>
          </p:cNvSpPr>
          <p:nvPr>
            <p:ph type="sldImg"/>
          </p:nvPr>
        </p:nvSpPr>
        <p:spPr/>
      </p:sp>
      <p:sp>
        <p:nvSpPr>
          <p:cNvPr id="3" name="備忘稿版面配置區 2">
            <a:extLst>
              <a:ext uri="{FF2B5EF4-FFF2-40B4-BE49-F238E27FC236}">
                <a16:creationId xmlns:a16="http://schemas.microsoft.com/office/drawing/2014/main" id="{0255C46F-0A5D-5D8E-87F1-EFC800AA5BB5}"/>
              </a:ext>
            </a:extLst>
          </p:cNvPr>
          <p:cNvSpPr>
            <a:spLocks noGrp="1"/>
          </p:cNvSpPr>
          <p:nvPr>
            <p:ph type="body" idx="1"/>
          </p:nvPr>
        </p:nvSpPr>
        <p:spPr/>
        <p:txBody>
          <a:bodyPr/>
          <a:lstStyle/>
          <a:p>
            <a:endParaRPr lang="zh-TW" altLang="en-US"/>
          </a:p>
        </p:txBody>
      </p:sp>
      <p:sp>
        <p:nvSpPr>
          <p:cNvPr id="4" name="投影片編號版面配置區 3">
            <a:extLst>
              <a:ext uri="{FF2B5EF4-FFF2-40B4-BE49-F238E27FC236}">
                <a16:creationId xmlns:a16="http://schemas.microsoft.com/office/drawing/2014/main" id="{B1856FE1-4DCC-0F97-01F6-5CC710650CE0}"/>
              </a:ext>
            </a:extLst>
          </p:cNvPr>
          <p:cNvSpPr>
            <a:spLocks noGrp="1"/>
          </p:cNvSpPr>
          <p:nvPr>
            <p:ph type="sldNum" sz="quarter" idx="5"/>
          </p:nvPr>
        </p:nvSpPr>
        <p:spPr/>
        <p:txBody>
          <a:bodyPr/>
          <a:lstStyle/>
          <a:p>
            <a:fld id="{F40E1199-0A33-4438-9B85-49E2732F0487}" type="slidenum">
              <a:rPr lang="zh-TW" altLang="en-US" smtClean="0"/>
              <a:pPr/>
              <a:t>7</a:t>
            </a:fld>
            <a:endParaRPr lang="zh-TW" altLang="en-US"/>
          </a:p>
        </p:txBody>
      </p:sp>
    </p:spTree>
    <p:extLst>
      <p:ext uri="{BB962C8B-B14F-4D97-AF65-F5344CB8AC3E}">
        <p14:creationId xmlns:p14="http://schemas.microsoft.com/office/powerpoint/2010/main" val="5402879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fld id="{F40E1199-0A33-4438-9B85-49E2732F0487}" type="slidenum">
              <a:rPr lang="zh-TW" altLang="en-US" smtClean="0"/>
              <a:pPr/>
              <a:t>9</a:t>
            </a:fld>
            <a:endParaRPr lang="zh-TW" altLang="en-US"/>
          </a:p>
        </p:txBody>
      </p:sp>
    </p:spTree>
    <p:extLst>
      <p:ext uri="{BB962C8B-B14F-4D97-AF65-F5344CB8AC3E}">
        <p14:creationId xmlns:p14="http://schemas.microsoft.com/office/powerpoint/2010/main" val="21647464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fld id="{F40E1199-0A33-4438-9B85-49E2732F0487}" type="slidenum">
              <a:rPr lang="zh-TW" altLang="en-US" smtClean="0"/>
              <a:pPr/>
              <a:t>10</a:t>
            </a:fld>
            <a:endParaRPr lang="zh-TW" altLang="en-US"/>
          </a:p>
        </p:txBody>
      </p:sp>
    </p:spTree>
    <p:extLst>
      <p:ext uri="{BB962C8B-B14F-4D97-AF65-F5344CB8AC3E}">
        <p14:creationId xmlns:p14="http://schemas.microsoft.com/office/powerpoint/2010/main" val="40585307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fld id="{F40E1199-0A33-4438-9B85-49E2732F0487}" type="slidenum">
              <a:rPr lang="zh-TW" altLang="en-US" smtClean="0"/>
              <a:pPr/>
              <a:t>11</a:t>
            </a:fld>
            <a:endParaRPr lang="zh-TW" altLang="en-US"/>
          </a:p>
        </p:txBody>
      </p:sp>
    </p:spTree>
    <p:extLst>
      <p:ext uri="{BB962C8B-B14F-4D97-AF65-F5344CB8AC3E}">
        <p14:creationId xmlns:p14="http://schemas.microsoft.com/office/powerpoint/2010/main" val="37917273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bg>
      <p:bgRef idx="1002">
        <a:schemeClr val="bg2"/>
      </p:bgRef>
    </p:bg>
    <p:spTree>
      <p:nvGrpSpPr>
        <p:cNvPr id="1" name=""/>
        <p:cNvGrpSpPr/>
        <p:nvPr/>
      </p:nvGrpSpPr>
      <p:grpSpPr>
        <a:xfrm>
          <a:off x="0" y="0"/>
          <a:ext cx="0" cy="0"/>
          <a:chOff x="0" y="0"/>
          <a:chExt cx="0" cy="0"/>
        </a:xfrm>
      </p:grpSpPr>
      <p:sp>
        <p:nvSpPr>
          <p:cNvPr id="9" name="標題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zh-TW" altLang="en-US"/>
              <a:t>按一下以編輯母片標題樣式</a:t>
            </a:r>
            <a:endParaRPr kumimoji="0" lang="en-US"/>
          </a:p>
        </p:txBody>
      </p:sp>
      <p:sp>
        <p:nvSpPr>
          <p:cNvPr id="17" name="副標題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zh-TW" altLang="en-US"/>
              <a:t>按一下以編輯母片副標題樣式</a:t>
            </a:r>
            <a:endParaRPr kumimoji="0" lang="en-US"/>
          </a:p>
        </p:txBody>
      </p:sp>
      <p:sp>
        <p:nvSpPr>
          <p:cNvPr id="30" name="日期版面配置區 29"/>
          <p:cNvSpPr>
            <a:spLocks noGrp="1"/>
          </p:cNvSpPr>
          <p:nvPr>
            <p:ph type="dt" sz="half" idx="10"/>
          </p:nvPr>
        </p:nvSpPr>
        <p:spPr/>
        <p:txBody>
          <a:bodyPr/>
          <a:lstStyle/>
          <a:p>
            <a:fld id="{1573A66D-6850-4BC6-A085-2DB5140141AD}" type="datetimeFigureOut">
              <a:rPr lang="zh-TW" altLang="en-US" smtClean="0"/>
              <a:pPr/>
              <a:t>2025/1/24</a:t>
            </a:fld>
            <a:endParaRPr lang="zh-TW" altLang="en-US"/>
          </a:p>
        </p:txBody>
      </p:sp>
      <p:sp>
        <p:nvSpPr>
          <p:cNvPr id="19" name="頁尾版面配置區 18"/>
          <p:cNvSpPr>
            <a:spLocks noGrp="1"/>
          </p:cNvSpPr>
          <p:nvPr>
            <p:ph type="ftr" sz="quarter" idx="11"/>
          </p:nvPr>
        </p:nvSpPr>
        <p:spPr/>
        <p:txBody>
          <a:bodyPr/>
          <a:lstStyle/>
          <a:p>
            <a:endParaRPr lang="zh-TW" altLang="en-US"/>
          </a:p>
        </p:txBody>
      </p:sp>
      <p:sp>
        <p:nvSpPr>
          <p:cNvPr id="27" name="投影片編號版面配置區 26"/>
          <p:cNvSpPr>
            <a:spLocks noGrp="1"/>
          </p:cNvSpPr>
          <p:nvPr>
            <p:ph type="sldNum" sz="quarter" idx="12"/>
          </p:nvPr>
        </p:nvSpPr>
        <p:spPr/>
        <p:txBody>
          <a:bodyPr/>
          <a:lstStyle/>
          <a:p>
            <a:fld id="{B5379316-ADDA-41F1-BF74-4F9BB1862EF5}" type="slidenum">
              <a:rPr lang="zh-TW" altLang="en-US" smtClean="0"/>
              <a:pPr/>
              <a:t>‹#›</a:t>
            </a:fld>
            <a:endParaRPr lang="zh-TW" altLang="en-US"/>
          </a:p>
        </p:txBody>
      </p:sp>
    </p:spTree>
  </p:cSld>
  <p:clrMapOvr>
    <a:overrideClrMapping bg1="dk1" tx1="lt1" bg2="dk2" tx2="lt2" accent1="accent1" accent2="accent2" accent3="accent3" accent4="accent4" accent5="accent5" accent6="accent6" hlink="hlink" folHlink="folHlink"/>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a:t>按一下以編輯母片標題樣式</a:t>
            </a:r>
            <a:endParaRPr kumimoji="0" lang="en-US"/>
          </a:p>
        </p:txBody>
      </p:sp>
      <p:sp>
        <p:nvSpPr>
          <p:cNvPr id="3" name="直排文字版面配置區 2"/>
          <p:cNvSpPr>
            <a:spLocks noGrp="1"/>
          </p:cNvSpPr>
          <p:nvPr>
            <p:ph type="body" orient="vert" idx="1"/>
          </p:nvPr>
        </p:nvSpPr>
        <p:spPr/>
        <p:txBody>
          <a:bodyPr vert="eaVert"/>
          <a:lstStyle/>
          <a:p>
            <a:pPr lvl="0" eaLnBrk="1" latinLnBrk="0" hangingPunct="1"/>
            <a:r>
              <a:rPr lang="zh-TW" altLang="en-US"/>
              <a:t>按一下以編輯母片文字樣式</a:t>
            </a:r>
          </a:p>
          <a:p>
            <a:pPr lvl="1" eaLnBrk="1" latinLnBrk="0" hangingPunct="1"/>
            <a:r>
              <a:rPr lang="zh-TW" altLang="en-US"/>
              <a:t>第二層</a:t>
            </a:r>
          </a:p>
          <a:p>
            <a:pPr lvl="2" eaLnBrk="1" latinLnBrk="0" hangingPunct="1"/>
            <a:r>
              <a:rPr lang="zh-TW" altLang="en-US"/>
              <a:t>第三層</a:t>
            </a:r>
          </a:p>
          <a:p>
            <a:pPr lvl="3" eaLnBrk="1" latinLnBrk="0" hangingPunct="1"/>
            <a:r>
              <a:rPr lang="zh-TW" altLang="en-US"/>
              <a:t>第四層</a:t>
            </a:r>
          </a:p>
          <a:p>
            <a:pPr lvl="4" eaLnBrk="1" latinLnBrk="0" hangingPunct="1"/>
            <a:r>
              <a:rPr lang="zh-TW" altLang="en-US"/>
              <a:t>第五層</a:t>
            </a:r>
            <a:endParaRPr kumimoji="0" lang="en-US"/>
          </a:p>
        </p:txBody>
      </p:sp>
      <p:sp>
        <p:nvSpPr>
          <p:cNvPr id="4" name="日期版面配置區 3"/>
          <p:cNvSpPr>
            <a:spLocks noGrp="1"/>
          </p:cNvSpPr>
          <p:nvPr>
            <p:ph type="dt" sz="half" idx="10"/>
          </p:nvPr>
        </p:nvSpPr>
        <p:spPr/>
        <p:txBody>
          <a:bodyPr/>
          <a:lstStyle/>
          <a:p>
            <a:fld id="{1573A66D-6850-4BC6-A085-2DB5140141AD}" type="datetimeFigureOut">
              <a:rPr lang="zh-TW" altLang="en-US" smtClean="0"/>
              <a:pPr/>
              <a:t>2025/1/24</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B5379316-ADDA-41F1-BF74-4F9BB1862EF5}" type="slidenum">
              <a:rPr lang="zh-TW" altLang="en-US" smtClean="0"/>
              <a:pPr/>
              <a:t>‹#›</a:t>
            </a:fld>
            <a:endParaRPr lang="zh-TW" alt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914401"/>
            <a:ext cx="2057400" cy="5211763"/>
          </a:xfrm>
        </p:spPr>
        <p:txBody>
          <a:bodyPr vert="eaVert"/>
          <a:lstStyle/>
          <a:p>
            <a:r>
              <a:rPr kumimoji="0" lang="zh-TW" altLang="en-US"/>
              <a:t>按一下以編輯母片標題樣式</a:t>
            </a:r>
            <a:endParaRPr kumimoji="0" lang="en-US"/>
          </a:p>
        </p:txBody>
      </p:sp>
      <p:sp>
        <p:nvSpPr>
          <p:cNvPr id="3" name="直排文字版面配置區 2"/>
          <p:cNvSpPr>
            <a:spLocks noGrp="1"/>
          </p:cNvSpPr>
          <p:nvPr>
            <p:ph type="body" orient="vert" idx="1"/>
          </p:nvPr>
        </p:nvSpPr>
        <p:spPr>
          <a:xfrm>
            <a:off x="457200" y="914401"/>
            <a:ext cx="6019800" cy="5211763"/>
          </a:xfrm>
        </p:spPr>
        <p:txBody>
          <a:bodyPr vert="eaVert"/>
          <a:lstStyle/>
          <a:p>
            <a:pPr lvl="0" eaLnBrk="1" latinLnBrk="0" hangingPunct="1"/>
            <a:r>
              <a:rPr lang="zh-TW" altLang="en-US"/>
              <a:t>按一下以編輯母片文字樣式</a:t>
            </a:r>
          </a:p>
          <a:p>
            <a:pPr lvl="1" eaLnBrk="1" latinLnBrk="0" hangingPunct="1"/>
            <a:r>
              <a:rPr lang="zh-TW" altLang="en-US"/>
              <a:t>第二層</a:t>
            </a:r>
          </a:p>
          <a:p>
            <a:pPr lvl="2" eaLnBrk="1" latinLnBrk="0" hangingPunct="1"/>
            <a:r>
              <a:rPr lang="zh-TW" altLang="en-US"/>
              <a:t>第三層</a:t>
            </a:r>
          </a:p>
          <a:p>
            <a:pPr lvl="3" eaLnBrk="1" latinLnBrk="0" hangingPunct="1"/>
            <a:r>
              <a:rPr lang="zh-TW" altLang="en-US"/>
              <a:t>第四層</a:t>
            </a:r>
          </a:p>
          <a:p>
            <a:pPr lvl="4" eaLnBrk="1" latinLnBrk="0" hangingPunct="1"/>
            <a:r>
              <a:rPr lang="zh-TW" altLang="en-US"/>
              <a:t>第五層</a:t>
            </a:r>
            <a:endParaRPr kumimoji="0" lang="en-US"/>
          </a:p>
        </p:txBody>
      </p:sp>
      <p:sp>
        <p:nvSpPr>
          <p:cNvPr id="4" name="日期版面配置區 3"/>
          <p:cNvSpPr>
            <a:spLocks noGrp="1"/>
          </p:cNvSpPr>
          <p:nvPr>
            <p:ph type="dt" sz="half" idx="10"/>
          </p:nvPr>
        </p:nvSpPr>
        <p:spPr/>
        <p:txBody>
          <a:bodyPr/>
          <a:lstStyle/>
          <a:p>
            <a:fld id="{1573A66D-6850-4BC6-A085-2DB5140141AD}" type="datetimeFigureOut">
              <a:rPr lang="zh-TW" altLang="en-US" smtClean="0"/>
              <a:pPr/>
              <a:t>2025/1/24</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B5379316-ADDA-41F1-BF74-4F9BB1862EF5}" type="slidenum">
              <a:rPr lang="zh-TW" altLang="en-US" smtClean="0"/>
              <a:pPr/>
              <a:t>‹#›</a:t>
            </a:fld>
            <a:endParaRPr lang="zh-TW" alt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a:t>按一下以編輯母片標題樣式</a:t>
            </a:r>
            <a:endParaRPr kumimoji="0" lang="en-US"/>
          </a:p>
        </p:txBody>
      </p:sp>
      <p:sp>
        <p:nvSpPr>
          <p:cNvPr id="3" name="內容版面配置區 2"/>
          <p:cNvSpPr>
            <a:spLocks noGrp="1"/>
          </p:cNvSpPr>
          <p:nvPr>
            <p:ph idx="1"/>
          </p:nvPr>
        </p:nvSpPr>
        <p:spPr/>
        <p:txBody>
          <a:bodyPr/>
          <a:lstStyle/>
          <a:p>
            <a:pPr lvl="0" eaLnBrk="1" latinLnBrk="0" hangingPunct="1"/>
            <a:r>
              <a:rPr lang="zh-TW" altLang="en-US"/>
              <a:t>按一下以編輯母片文字樣式</a:t>
            </a:r>
          </a:p>
          <a:p>
            <a:pPr lvl="1" eaLnBrk="1" latinLnBrk="0" hangingPunct="1"/>
            <a:r>
              <a:rPr lang="zh-TW" altLang="en-US"/>
              <a:t>第二層</a:t>
            </a:r>
          </a:p>
          <a:p>
            <a:pPr lvl="2" eaLnBrk="1" latinLnBrk="0" hangingPunct="1"/>
            <a:r>
              <a:rPr lang="zh-TW" altLang="en-US"/>
              <a:t>第三層</a:t>
            </a:r>
          </a:p>
          <a:p>
            <a:pPr lvl="3" eaLnBrk="1" latinLnBrk="0" hangingPunct="1"/>
            <a:r>
              <a:rPr lang="zh-TW" altLang="en-US"/>
              <a:t>第四層</a:t>
            </a:r>
          </a:p>
          <a:p>
            <a:pPr lvl="4" eaLnBrk="1" latinLnBrk="0" hangingPunct="1"/>
            <a:r>
              <a:rPr lang="zh-TW" altLang="en-US"/>
              <a:t>第五層</a:t>
            </a:r>
            <a:endParaRPr kumimoji="0" lang="en-US"/>
          </a:p>
        </p:txBody>
      </p:sp>
      <p:sp>
        <p:nvSpPr>
          <p:cNvPr id="4" name="日期版面配置區 3"/>
          <p:cNvSpPr>
            <a:spLocks noGrp="1"/>
          </p:cNvSpPr>
          <p:nvPr>
            <p:ph type="dt" sz="half" idx="10"/>
          </p:nvPr>
        </p:nvSpPr>
        <p:spPr/>
        <p:txBody>
          <a:bodyPr/>
          <a:lstStyle/>
          <a:p>
            <a:fld id="{1573A66D-6850-4BC6-A085-2DB5140141AD}" type="datetimeFigureOut">
              <a:rPr lang="zh-TW" altLang="en-US" smtClean="0"/>
              <a:pPr/>
              <a:t>2025/1/24</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lvl1pPr>
              <a:defRPr>
                <a:latin typeface="微軟正黑體" panose="020B0604030504040204" pitchFamily="34" charset="-120"/>
                <a:ea typeface="微軟正黑體" panose="020B0604030504040204" pitchFamily="34" charset="-120"/>
              </a:defRPr>
            </a:lvl1pPr>
          </a:lstStyle>
          <a:p>
            <a:fld id="{B5379316-ADDA-41F1-BF74-4F9BB1862EF5}" type="slidenum">
              <a:rPr lang="zh-TW" altLang="en-US" smtClean="0"/>
              <a:pPr/>
              <a:t>‹#›</a:t>
            </a:fld>
            <a:endParaRPr lang="zh-TW" altLang="en-US">
              <a:latin typeface="微軟正黑體" panose="020B0604030504040204" pitchFamily="34" charset="-120"/>
              <a:ea typeface="微軟正黑體" panose="020B0604030504040204" pitchFamily="34" charset="-120"/>
            </a:endParaRPr>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bg>
      <p:bgRef idx="1002">
        <a:schemeClr val="bg2"/>
      </p:bgRef>
    </p:bg>
    <p:spTree>
      <p:nvGrpSpPr>
        <p:cNvPr id="1" name=""/>
        <p:cNvGrpSpPr/>
        <p:nvPr/>
      </p:nvGrpSpPr>
      <p:grpSpPr>
        <a:xfrm>
          <a:off x="0" y="0"/>
          <a:ext cx="0" cy="0"/>
          <a:chOff x="0" y="0"/>
          <a:chExt cx="0" cy="0"/>
        </a:xfrm>
      </p:grpSpPr>
      <p:sp>
        <p:nvSpPr>
          <p:cNvPr id="2" name="標題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zh-TW" altLang="en-US"/>
              <a:t>按一下以編輯母片標題樣式</a:t>
            </a:r>
            <a:endParaRPr kumimoji="0" lang="en-US"/>
          </a:p>
        </p:txBody>
      </p:sp>
      <p:sp>
        <p:nvSpPr>
          <p:cNvPr id="3" name="文字版面配置區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zh-TW" altLang="en-US"/>
              <a:t>按一下以編輯母片文字樣式</a:t>
            </a:r>
          </a:p>
        </p:txBody>
      </p:sp>
      <p:sp>
        <p:nvSpPr>
          <p:cNvPr id="4" name="日期版面配置區 3"/>
          <p:cNvSpPr>
            <a:spLocks noGrp="1"/>
          </p:cNvSpPr>
          <p:nvPr>
            <p:ph type="dt" sz="half" idx="10"/>
          </p:nvPr>
        </p:nvSpPr>
        <p:spPr/>
        <p:txBody>
          <a:bodyPr/>
          <a:lstStyle/>
          <a:p>
            <a:fld id="{1573A66D-6850-4BC6-A085-2DB5140141AD}" type="datetimeFigureOut">
              <a:rPr lang="zh-TW" altLang="en-US" smtClean="0"/>
              <a:pPr/>
              <a:t>2025/1/24</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B5379316-ADDA-41F1-BF74-4F9BB1862EF5}" type="slidenum">
              <a:rPr lang="zh-TW" altLang="en-US" smtClean="0"/>
              <a:pPr/>
              <a:t>‹#›</a:t>
            </a:fld>
            <a:endParaRPr lang="zh-TW" altLang="en-US"/>
          </a:p>
        </p:txBody>
      </p:sp>
    </p:spTree>
  </p:cSld>
  <p:clrMapOvr>
    <a:overrideClrMapping bg1="dk1" tx1="lt1" bg2="dk2" tx2="lt2" accent1="accent1" accent2="accent2" accent3="accent3" accent4="accent4" accent5="accent5" accent6="accent6" hlink="hlink" folHlink="folHlink"/>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1143000"/>
          </a:xfrm>
        </p:spPr>
        <p:txBody>
          <a:bodyPr/>
          <a:lstStyle/>
          <a:p>
            <a:r>
              <a:rPr kumimoji="0" lang="zh-TW" altLang="en-US"/>
              <a:t>按一下以編輯母片標題樣式</a:t>
            </a:r>
            <a:endParaRPr kumimoji="0" lang="en-US"/>
          </a:p>
        </p:txBody>
      </p:sp>
      <p:sp>
        <p:nvSpPr>
          <p:cNvPr id="3" name="內容版面配置區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zh-TW" altLang="en-US"/>
              <a:t>按一下以編輯母片文字樣式</a:t>
            </a:r>
          </a:p>
          <a:p>
            <a:pPr lvl="1" eaLnBrk="1" latinLnBrk="0" hangingPunct="1"/>
            <a:r>
              <a:rPr lang="zh-TW" altLang="en-US"/>
              <a:t>第二層</a:t>
            </a:r>
          </a:p>
          <a:p>
            <a:pPr lvl="2" eaLnBrk="1" latinLnBrk="0" hangingPunct="1"/>
            <a:r>
              <a:rPr lang="zh-TW" altLang="en-US"/>
              <a:t>第三層</a:t>
            </a:r>
          </a:p>
          <a:p>
            <a:pPr lvl="3" eaLnBrk="1" latinLnBrk="0" hangingPunct="1"/>
            <a:r>
              <a:rPr lang="zh-TW" altLang="en-US"/>
              <a:t>第四層</a:t>
            </a:r>
          </a:p>
          <a:p>
            <a:pPr lvl="4" eaLnBrk="1" latinLnBrk="0" hangingPunct="1"/>
            <a:r>
              <a:rPr lang="zh-TW" altLang="en-US"/>
              <a:t>第五層</a:t>
            </a:r>
            <a:endParaRPr kumimoji="0" lang="en-US"/>
          </a:p>
        </p:txBody>
      </p:sp>
      <p:sp>
        <p:nvSpPr>
          <p:cNvPr id="4" name="內容版面配置區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zh-TW" altLang="en-US"/>
              <a:t>按一下以編輯母片文字樣式</a:t>
            </a:r>
          </a:p>
          <a:p>
            <a:pPr lvl="1" eaLnBrk="1" latinLnBrk="0" hangingPunct="1"/>
            <a:r>
              <a:rPr lang="zh-TW" altLang="en-US"/>
              <a:t>第二層</a:t>
            </a:r>
          </a:p>
          <a:p>
            <a:pPr lvl="2" eaLnBrk="1" latinLnBrk="0" hangingPunct="1"/>
            <a:r>
              <a:rPr lang="zh-TW" altLang="en-US"/>
              <a:t>第三層</a:t>
            </a:r>
          </a:p>
          <a:p>
            <a:pPr lvl="3" eaLnBrk="1" latinLnBrk="0" hangingPunct="1"/>
            <a:r>
              <a:rPr lang="zh-TW" altLang="en-US"/>
              <a:t>第四層</a:t>
            </a:r>
          </a:p>
          <a:p>
            <a:pPr lvl="4" eaLnBrk="1" latinLnBrk="0" hangingPunct="1"/>
            <a:r>
              <a:rPr lang="zh-TW" altLang="en-US"/>
              <a:t>第五層</a:t>
            </a:r>
            <a:endParaRPr kumimoji="0" lang="en-US"/>
          </a:p>
        </p:txBody>
      </p:sp>
      <p:sp>
        <p:nvSpPr>
          <p:cNvPr id="5" name="日期版面配置區 4"/>
          <p:cNvSpPr>
            <a:spLocks noGrp="1"/>
          </p:cNvSpPr>
          <p:nvPr>
            <p:ph type="dt" sz="half" idx="10"/>
          </p:nvPr>
        </p:nvSpPr>
        <p:spPr/>
        <p:txBody>
          <a:bodyPr/>
          <a:lstStyle/>
          <a:p>
            <a:fld id="{1573A66D-6850-4BC6-A085-2DB5140141AD}" type="datetimeFigureOut">
              <a:rPr lang="zh-TW" altLang="en-US" smtClean="0"/>
              <a:pPr/>
              <a:t>2025/1/24</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B5379316-ADDA-41F1-BF74-4F9BB1862EF5}" type="slidenum">
              <a:rPr lang="zh-TW" altLang="en-US" smtClean="0"/>
              <a:pPr/>
              <a:t>‹#›</a:t>
            </a:fld>
            <a:endParaRPr lang="zh-TW" alt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1143000"/>
          </a:xfrm>
        </p:spPr>
        <p:txBody>
          <a:bodyPr tIns="45720" anchor="b"/>
          <a:lstStyle>
            <a:lvl1pPr>
              <a:defRPr/>
            </a:lvl1pPr>
          </a:lstStyle>
          <a:p>
            <a:r>
              <a:rPr kumimoji="0" lang="zh-TW" altLang="en-US"/>
              <a:t>按一下以編輯母片標題樣式</a:t>
            </a:r>
            <a:endParaRPr kumimoji="0" lang="en-US"/>
          </a:p>
        </p:txBody>
      </p:sp>
      <p:sp>
        <p:nvSpPr>
          <p:cNvPr id="3" name="文字版面配置區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zh-TW" altLang="en-US"/>
              <a:t>按一下以編輯母片文字樣式</a:t>
            </a:r>
          </a:p>
        </p:txBody>
      </p:sp>
      <p:sp>
        <p:nvSpPr>
          <p:cNvPr id="4" name="文字版面配置區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zh-TW" altLang="en-US"/>
              <a:t>按一下以編輯母片文字樣式</a:t>
            </a:r>
          </a:p>
        </p:txBody>
      </p:sp>
      <p:sp>
        <p:nvSpPr>
          <p:cNvPr id="5" name="內容版面配置區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zh-TW" altLang="en-US"/>
              <a:t>按一下以編輯母片文字樣式</a:t>
            </a:r>
          </a:p>
          <a:p>
            <a:pPr lvl="1" eaLnBrk="1" latinLnBrk="0" hangingPunct="1"/>
            <a:r>
              <a:rPr lang="zh-TW" altLang="en-US"/>
              <a:t>第二層</a:t>
            </a:r>
          </a:p>
          <a:p>
            <a:pPr lvl="2" eaLnBrk="1" latinLnBrk="0" hangingPunct="1"/>
            <a:r>
              <a:rPr lang="zh-TW" altLang="en-US"/>
              <a:t>第三層</a:t>
            </a:r>
          </a:p>
          <a:p>
            <a:pPr lvl="3" eaLnBrk="1" latinLnBrk="0" hangingPunct="1"/>
            <a:r>
              <a:rPr lang="zh-TW" altLang="en-US"/>
              <a:t>第四層</a:t>
            </a:r>
          </a:p>
          <a:p>
            <a:pPr lvl="4" eaLnBrk="1" latinLnBrk="0" hangingPunct="1"/>
            <a:r>
              <a:rPr lang="zh-TW" altLang="en-US"/>
              <a:t>第五層</a:t>
            </a:r>
            <a:endParaRPr kumimoji="0" lang="en-US"/>
          </a:p>
        </p:txBody>
      </p:sp>
      <p:sp>
        <p:nvSpPr>
          <p:cNvPr id="6" name="內容版面配置區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zh-TW" altLang="en-US"/>
              <a:t>按一下以編輯母片文字樣式</a:t>
            </a:r>
          </a:p>
          <a:p>
            <a:pPr lvl="1" eaLnBrk="1" latinLnBrk="0" hangingPunct="1"/>
            <a:r>
              <a:rPr lang="zh-TW" altLang="en-US"/>
              <a:t>第二層</a:t>
            </a:r>
          </a:p>
          <a:p>
            <a:pPr lvl="2" eaLnBrk="1" latinLnBrk="0" hangingPunct="1"/>
            <a:r>
              <a:rPr lang="zh-TW" altLang="en-US"/>
              <a:t>第三層</a:t>
            </a:r>
          </a:p>
          <a:p>
            <a:pPr lvl="3" eaLnBrk="1" latinLnBrk="0" hangingPunct="1"/>
            <a:r>
              <a:rPr lang="zh-TW" altLang="en-US"/>
              <a:t>第四層</a:t>
            </a:r>
          </a:p>
          <a:p>
            <a:pPr lvl="4" eaLnBrk="1" latinLnBrk="0" hangingPunct="1"/>
            <a:r>
              <a:rPr lang="zh-TW" altLang="en-US"/>
              <a:t>第五層</a:t>
            </a:r>
            <a:endParaRPr kumimoji="0" lang="en-US"/>
          </a:p>
        </p:txBody>
      </p:sp>
      <p:sp>
        <p:nvSpPr>
          <p:cNvPr id="7" name="日期版面配置區 6"/>
          <p:cNvSpPr>
            <a:spLocks noGrp="1"/>
          </p:cNvSpPr>
          <p:nvPr>
            <p:ph type="dt" sz="half" idx="10"/>
          </p:nvPr>
        </p:nvSpPr>
        <p:spPr/>
        <p:txBody>
          <a:bodyPr/>
          <a:lstStyle/>
          <a:p>
            <a:fld id="{1573A66D-6850-4BC6-A085-2DB5140141AD}" type="datetimeFigureOut">
              <a:rPr lang="zh-TW" altLang="en-US" smtClean="0"/>
              <a:pPr/>
              <a:t>2025/1/24</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B5379316-ADDA-41F1-BF74-4F9BB1862EF5}" type="slidenum">
              <a:rPr lang="zh-TW" altLang="en-US" smtClean="0"/>
              <a:pPr/>
              <a:t>‹#›</a:t>
            </a:fld>
            <a:endParaRPr lang="zh-TW" alt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zh-TW" altLang="en-US"/>
              <a:t>按一下以編輯母片標題樣式</a:t>
            </a:r>
            <a:endParaRPr kumimoji="0" lang="en-US"/>
          </a:p>
        </p:txBody>
      </p:sp>
      <p:sp>
        <p:nvSpPr>
          <p:cNvPr id="3" name="日期版面配置區 2"/>
          <p:cNvSpPr>
            <a:spLocks noGrp="1"/>
          </p:cNvSpPr>
          <p:nvPr>
            <p:ph type="dt" sz="half" idx="10"/>
          </p:nvPr>
        </p:nvSpPr>
        <p:spPr/>
        <p:txBody>
          <a:bodyPr/>
          <a:lstStyle/>
          <a:p>
            <a:fld id="{1573A66D-6850-4BC6-A085-2DB5140141AD}" type="datetimeFigureOut">
              <a:rPr lang="zh-TW" altLang="en-US" smtClean="0"/>
              <a:pPr/>
              <a:t>2025/1/24</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lvl1pPr>
              <a:defRPr>
                <a:latin typeface="微軟正黑體" panose="020B0604030504040204" pitchFamily="34" charset="-120"/>
                <a:ea typeface="微軟正黑體" panose="020B0604030504040204" pitchFamily="34" charset="-120"/>
              </a:defRPr>
            </a:lvl1pPr>
          </a:lstStyle>
          <a:p>
            <a:fld id="{B5379316-ADDA-41F1-BF74-4F9BB1862EF5}" type="slidenum">
              <a:rPr lang="zh-TW" altLang="en-US" smtClean="0"/>
              <a:pPr/>
              <a:t>‹#›</a:t>
            </a:fld>
            <a:endParaRPr lang="zh-TW" altLang="en-US">
              <a:latin typeface="微軟正黑體" panose="020B0604030504040204" pitchFamily="34" charset="-120"/>
              <a:ea typeface="微軟正黑體" panose="020B0604030504040204" pitchFamily="34" charset="-120"/>
            </a:endParaRPr>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1573A66D-6850-4BC6-A085-2DB5140141AD}" type="datetimeFigureOut">
              <a:rPr lang="zh-TW" altLang="en-US" smtClean="0"/>
              <a:pPr/>
              <a:t>2025/1/24</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lvl1pPr>
              <a:defRPr>
                <a:latin typeface="微軟正黑體" panose="020B0604030504040204" pitchFamily="34" charset="-120"/>
                <a:ea typeface="微軟正黑體" panose="020B0604030504040204" pitchFamily="34" charset="-120"/>
              </a:defRPr>
            </a:lvl1pPr>
          </a:lstStyle>
          <a:p>
            <a:fld id="{B5379316-ADDA-41F1-BF74-4F9BB1862EF5}" type="slidenum">
              <a:rPr lang="zh-TW" altLang="en-US" smtClean="0"/>
              <a:pPr/>
              <a:t>‹#›</a:t>
            </a:fld>
            <a:endParaRPr lang="zh-TW" altLang="en-US">
              <a:latin typeface="微軟正黑體" panose="020B0604030504040204" pitchFamily="34" charset="-120"/>
              <a:ea typeface="微軟正黑體" panose="020B0604030504040204" pitchFamily="34" charset="-120"/>
            </a:endParaRPr>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zh-TW" altLang="en-US"/>
              <a:t>按一下以編輯母片標題樣式</a:t>
            </a:r>
            <a:endParaRPr kumimoji="0" lang="en-US"/>
          </a:p>
        </p:txBody>
      </p:sp>
      <p:sp>
        <p:nvSpPr>
          <p:cNvPr id="3" name="文字版面配置區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zh-TW" altLang="en-US"/>
              <a:t>按一下以編輯母片文字樣式</a:t>
            </a:r>
          </a:p>
        </p:txBody>
      </p:sp>
      <p:sp>
        <p:nvSpPr>
          <p:cNvPr id="4" name="內容版面配置區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zh-TW" altLang="en-US"/>
              <a:t>按一下以編輯母片文字樣式</a:t>
            </a:r>
          </a:p>
          <a:p>
            <a:pPr lvl="1" eaLnBrk="1" latinLnBrk="0" hangingPunct="1"/>
            <a:r>
              <a:rPr lang="zh-TW" altLang="en-US"/>
              <a:t>第二層</a:t>
            </a:r>
          </a:p>
          <a:p>
            <a:pPr lvl="2" eaLnBrk="1" latinLnBrk="0" hangingPunct="1"/>
            <a:r>
              <a:rPr lang="zh-TW" altLang="en-US"/>
              <a:t>第三層</a:t>
            </a:r>
          </a:p>
          <a:p>
            <a:pPr lvl="3" eaLnBrk="1" latinLnBrk="0" hangingPunct="1"/>
            <a:r>
              <a:rPr lang="zh-TW" altLang="en-US"/>
              <a:t>第四層</a:t>
            </a:r>
          </a:p>
          <a:p>
            <a:pPr lvl="4" eaLnBrk="1" latinLnBrk="0" hangingPunct="1"/>
            <a:r>
              <a:rPr lang="zh-TW" altLang="en-US"/>
              <a:t>第五層</a:t>
            </a:r>
            <a:endParaRPr kumimoji="0" lang="en-US"/>
          </a:p>
        </p:txBody>
      </p:sp>
      <p:sp>
        <p:nvSpPr>
          <p:cNvPr id="5" name="日期版面配置區 4"/>
          <p:cNvSpPr>
            <a:spLocks noGrp="1"/>
          </p:cNvSpPr>
          <p:nvPr>
            <p:ph type="dt" sz="half" idx="10"/>
          </p:nvPr>
        </p:nvSpPr>
        <p:spPr/>
        <p:txBody>
          <a:bodyPr/>
          <a:lstStyle/>
          <a:p>
            <a:fld id="{1573A66D-6850-4BC6-A085-2DB5140141AD}" type="datetimeFigureOut">
              <a:rPr lang="zh-TW" altLang="en-US" smtClean="0"/>
              <a:pPr/>
              <a:t>2025/1/24</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B5379316-ADDA-41F1-BF74-4F9BB1862EF5}" type="slidenum">
              <a:rPr lang="zh-TW" altLang="en-US" smtClean="0"/>
              <a:pPr/>
              <a:t>‹#›</a:t>
            </a:fld>
            <a:endParaRPr lang="zh-TW" altLang="en-US"/>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9" name="剪去並圓角化單一角落矩形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直角三角形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標題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zh-TW" altLang="en-US"/>
              <a:t>按一下以編輯母片標題樣式</a:t>
            </a:r>
            <a:endParaRPr kumimoji="0" lang="en-US"/>
          </a:p>
        </p:txBody>
      </p:sp>
      <p:sp>
        <p:nvSpPr>
          <p:cNvPr id="4" name="文字版面配置區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zh-TW" altLang="en-US"/>
              <a:t>按一下以編輯母片文字樣式</a:t>
            </a:r>
          </a:p>
        </p:txBody>
      </p:sp>
      <p:sp>
        <p:nvSpPr>
          <p:cNvPr id="5" name="日期版面配置區 4"/>
          <p:cNvSpPr>
            <a:spLocks noGrp="1"/>
          </p:cNvSpPr>
          <p:nvPr>
            <p:ph type="dt" sz="half" idx="10"/>
          </p:nvPr>
        </p:nvSpPr>
        <p:spPr/>
        <p:txBody>
          <a:bodyPr/>
          <a:lstStyle/>
          <a:p>
            <a:fld id="{1573A66D-6850-4BC6-A085-2DB5140141AD}" type="datetimeFigureOut">
              <a:rPr lang="zh-TW" altLang="en-US" smtClean="0"/>
              <a:pPr/>
              <a:t>2025/1/24</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a:xfrm>
            <a:off x="8077200" y="6356350"/>
            <a:ext cx="609600" cy="365125"/>
          </a:xfrm>
        </p:spPr>
        <p:txBody>
          <a:bodyPr/>
          <a:lstStyle/>
          <a:p>
            <a:fld id="{B5379316-ADDA-41F1-BF74-4F9BB1862EF5}" type="slidenum">
              <a:rPr lang="zh-TW" altLang="en-US" smtClean="0"/>
              <a:pPr/>
              <a:t>‹#›</a:t>
            </a:fld>
            <a:endParaRPr lang="zh-TW" altLang="en-US"/>
          </a:p>
        </p:txBody>
      </p:sp>
      <p:sp>
        <p:nvSpPr>
          <p:cNvPr id="3" name="圖片版面配置區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zh-TW" altLang="en-US"/>
              <a:t>按一下圖示以新增圖片</a:t>
            </a:r>
            <a:endParaRPr kumimoji="0" lang="en-US" dirty="0"/>
          </a:p>
        </p:txBody>
      </p:sp>
      <p:sp>
        <p:nvSpPr>
          <p:cNvPr id="10" name="手繪多邊形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手繪多邊形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手繪多邊形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手繪多邊形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標題版面配置區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zh-TW" altLang="en-US"/>
              <a:t>按一下以編輯母片標題樣式</a:t>
            </a:r>
            <a:endParaRPr kumimoji="0" lang="en-US"/>
          </a:p>
        </p:txBody>
      </p:sp>
      <p:sp>
        <p:nvSpPr>
          <p:cNvPr id="30" name="文字版面配置區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zh-TW" altLang="en-US"/>
              <a:t>按一下以編輯母片文字樣式</a:t>
            </a:r>
          </a:p>
          <a:p>
            <a:pPr lvl="1" eaLnBrk="1" latinLnBrk="0" hangingPunct="1"/>
            <a:r>
              <a:rPr kumimoji="0" lang="zh-TW" altLang="en-US"/>
              <a:t>第二層</a:t>
            </a:r>
          </a:p>
          <a:p>
            <a:pPr lvl="2" eaLnBrk="1" latinLnBrk="0" hangingPunct="1"/>
            <a:r>
              <a:rPr kumimoji="0" lang="zh-TW" altLang="en-US"/>
              <a:t>第三層</a:t>
            </a:r>
          </a:p>
          <a:p>
            <a:pPr lvl="3" eaLnBrk="1" latinLnBrk="0" hangingPunct="1"/>
            <a:r>
              <a:rPr kumimoji="0" lang="zh-TW" altLang="en-US"/>
              <a:t>第四層</a:t>
            </a:r>
          </a:p>
          <a:p>
            <a:pPr lvl="4" eaLnBrk="1" latinLnBrk="0" hangingPunct="1"/>
            <a:r>
              <a:rPr kumimoji="0" lang="zh-TW" altLang="en-US"/>
              <a:t>第五層</a:t>
            </a:r>
            <a:endParaRPr kumimoji="0" lang="en-US"/>
          </a:p>
        </p:txBody>
      </p:sp>
      <p:sp>
        <p:nvSpPr>
          <p:cNvPr id="10" name="日期版面配置區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573A66D-6850-4BC6-A085-2DB5140141AD}" type="datetimeFigureOut">
              <a:rPr lang="zh-TW" altLang="en-US" smtClean="0"/>
              <a:pPr/>
              <a:t>2025/1/24</a:t>
            </a:fld>
            <a:endParaRPr lang="zh-TW" altLang="en-US"/>
          </a:p>
        </p:txBody>
      </p:sp>
      <p:sp>
        <p:nvSpPr>
          <p:cNvPr id="22" name="頁尾版面配置區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zh-TW" altLang="en-US"/>
          </a:p>
        </p:txBody>
      </p:sp>
      <p:sp>
        <p:nvSpPr>
          <p:cNvPr id="18" name="投影片編號版面配置區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latin typeface="微軟正黑體" panose="020B0604030504040204" pitchFamily="34" charset="-120"/>
                <a:ea typeface="微軟正黑體" panose="020B0604030504040204" pitchFamily="34" charset="-120"/>
              </a:defRPr>
            </a:lvl1pPr>
          </a:lstStyle>
          <a:p>
            <a:fld id="{B5379316-ADDA-41F1-BF74-4F9BB1862EF5}" type="slidenum">
              <a:rPr lang="zh-TW" altLang="en-US" smtClean="0"/>
              <a:pPr/>
              <a:t>‹#›</a:t>
            </a:fld>
            <a:endParaRPr lang="zh-TW" altLang="en-US">
              <a:latin typeface="微軟正黑體" panose="020B0604030504040204" pitchFamily="34" charset="-120"/>
              <a:ea typeface="微軟正黑體" panose="020B0604030504040204" pitchFamily="34" charset="-120"/>
            </a:endParaRPr>
          </a:p>
        </p:txBody>
      </p:sp>
      <p:grpSp>
        <p:nvGrpSpPr>
          <p:cNvPr id="2" name="群組 1"/>
          <p:cNvGrpSpPr/>
          <p:nvPr/>
        </p:nvGrpSpPr>
        <p:grpSpPr>
          <a:xfrm>
            <a:off x="-19017" y="202408"/>
            <a:ext cx="9180548" cy="649224"/>
            <a:chOff x="-19045" y="216550"/>
            <a:chExt cx="9180548" cy="649224"/>
          </a:xfrm>
        </p:grpSpPr>
        <p:sp>
          <p:nvSpPr>
            <p:cNvPr id="12" name="手繪多邊形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手繪多邊形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hyperlink" Target="https://ioh.tw/"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s://collego.edu.tw/Media/Article/555"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 Id="rId5" Type="http://schemas.openxmlformats.org/officeDocument/2006/relationships/hyperlink" Target="https://drive.google.com/file/d/1E3jKpD7Eneg9hZDqYUq2jZ99wCHGLYch/view?usp=sharing" TargetMode="External"/><Relationship Id="rId4" Type="http://schemas.openxmlformats.org/officeDocument/2006/relationships/hyperlink" Target="https://collego.edu.tw/Media/Article/556" TargetMode="Externa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3" Type="http://schemas.openxmlformats.org/officeDocument/2006/relationships/hyperlink" Target="https://youtu.be/SlJ3q_6LvHs"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cac.edu.tw/apply114/query.php"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hyperlink" Target="http://www.jbcrc.edu.tw/learn1.html" TargetMode="External"/><Relationship Id="rId4" Type="http://schemas.openxmlformats.org/officeDocument/2006/relationships/hyperlink" Target="https://www.cac.edu.tw/apply114/guide.php" TargetMode="External"/></Relationships>
</file>

<file path=ppt/slides/_rels/slide30.xml.rels><?xml version="1.0" encoding="UTF-8" standalone="yes"?>
<Relationships xmlns="http://schemas.openxmlformats.org/package/2006/relationships"><Relationship Id="rId3" Type="http://schemas.openxmlformats.org/officeDocument/2006/relationships/hyperlink" Target="https://www.cac.edu.tw/apply114/query.php"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 Id="rId5" Type="http://schemas.openxmlformats.org/officeDocument/2006/relationships/hyperlink" Target="http://www.jbcrc.edu.tw/learn1.html" TargetMode="External"/><Relationship Id="rId4" Type="http://schemas.openxmlformats.org/officeDocument/2006/relationships/hyperlink" Target="https://www.cac.edu.tw/apply114/guide.php" TargetMode="External"/></Relationships>
</file>

<file path=ppt/slides/_rels/slide31.xml.rels><?xml version="1.0" encoding="UTF-8" standalone="yes"?>
<Relationships xmlns="http://schemas.openxmlformats.org/package/2006/relationships"><Relationship Id="rId3" Type="http://schemas.openxmlformats.org/officeDocument/2006/relationships/hyperlink" Target="https://ioh.tw/" TargetMode="Externa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ioh.tw/"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ioh.tw/"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flipedu.parenting.com.tw/article/007603"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hyperlink" Target="https://youtu.be/oM_bTEAz_2o" TargetMode="Externa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facebook.com/groups/chtang/posts/1019650170200104"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hyperlink" Target="https://www.threads.net/@chtangfb/post/DFLD5khy2TA?hl=zh-tw" TargetMode="External"/><Relationship Id="rId5" Type="http://schemas.openxmlformats.org/officeDocument/2006/relationships/hyperlink" Target="https://www.facebook.com/groups/chtang/posts/1020406473457807" TargetMode="External"/><Relationship Id="rId4" Type="http://schemas.openxmlformats.org/officeDocument/2006/relationships/hyperlink" Target="https://www.threads.net/@chtangfb/post/DFIgGRfyLLz?hl=zh-tw" TargetMode="Externa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hyperlink" Target="https://www.cac.edu.tw/apply114/query.php"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hyperlink" Target="http://www.jbcrc.edu.tw/learn1.html" TargetMode="External"/><Relationship Id="rId4" Type="http://schemas.openxmlformats.org/officeDocument/2006/relationships/hyperlink" Target="https://www.cac.edu.tw/apply114/guide.php"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p:cNvSpPr>
            <a:spLocks noGrp="1"/>
          </p:cNvSpPr>
          <p:nvPr>
            <p:ph type="title"/>
          </p:nvPr>
        </p:nvSpPr>
        <p:spPr>
          <a:xfrm>
            <a:off x="323528" y="908720"/>
            <a:ext cx="8521824" cy="5184576"/>
          </a:xfrm>
        </p:spPr>
        <p:txBody>
          <a:bodyPr>
            <a:normAutofit fontScale="90000"/>
          </a:bodyPr>
          <a:lstStyle/>
          <a:p>
            <a:pPr algn="ctr"/>
            <a:br>
              <a:rPr lang="en-US" altLang="zh-TW" dirty="0">
                <a:solidFill>
                  <a:srgbClr val="000000"/>
                </a:solidFill>
                <a:latin typeface="Verdana" panose="020B0604030504040204" pitchFamily="34" charset="0"/>
              </a:rPr>
            </a:br>
            <a:br>
              <a:rPr lang="en-US" altLang="zh-TW" dirty="0"/>
            </a:br>
            <a:br>
              <a:rPr lang="en-US" altLang="zh-TW" dirty="0"/>
            </a:br>
            <a:r>
              <a:rPr lang="zh-TW" altLang="en-US" b="1" dirty="0"/>
              <a:t>高三寒假如何補強</a:t>
            </a:r>
            <a:br>
              <a:rPr lang="en-US" altLang="zh-TW" b="1" dirty="0"/>
            </a:br>
            <a:r>
              <a:rPr lang="zh-TW" altLang="en-US" b="1" dirty="0"/>
              <a:t>學習歷程檔案</a:t>
            </a:r>
            <a:br>
              <a:rPr lang="en-US" altLang="zh-TW" b="1" dirty="0"/>
            </a:br>
            <a:r>
              <a:rPr lang="zh-TW" altLang="en-US" b="1" dirty="0"/>
              <a:t>及瞭解</a:t>
            </a:r>
            <a:r>
              <a:rPr lang="en-US" altLang="zh-TW" b="1" dirty="0"/>
              <a:t>NOPQ</a:t>
            </a:r>
            <a:br>
              <a:rPr lang="en-US" altLang="zh-TW" dirty="0">
                <a:latin typeface="+mj-ea"/>
              </a:rPr>
            </a:br>
            <a:br>
              <a:rPr lang="en-US" altLang="zh-TW" dirty="0">
                <a:latin typeface="+mj-ea"/>
              </a:rPr>
            </a:br>
            <a:r>
              <a:rPr lang="zh-TW" altLang="en-US" sz="3100" dirty="0">
                <a:solidFill>
                  <a:schemeClr val="tx1"/>
                </a:solidFill>
                <a:latin typeface="+mj-ea"/>
              </a:rPr>
              <a:t>國立中山大學</a:t>
            </a:r>
            <a:r>
              <a:rPr lang="zh-TW" altLang="en-US" sz="3100" dirty="0">
                <a:latin typeface="+mj-ea"/>
              </a:rPr>
              <a:t>管理學院</a:t>
            </a:r>
            <a:r>
              <a:rPr lang="zh-TW" altLang="en-US" sz="3100" dirty="0">
                <a:solidFill>
                  <a:schemeClr val="tx1"/>
                </a:solidFill>
                <a:latin typeface="+mj-ea"/>
              </a:rPr>
              <a:t>財務管理系</a:t>
            </a:r>
            <a:br>
              <a:rPr lang="en-US" altLang="zh-TW" sz="3100" dirty="0">
                <a:solidFill>
                  <a:schemeClr val="tx1"/>
                </a:solidFill>
                <a:latin typeface="+mj-ea"/>
              </a:rPr>
            </a:br>
            <a:r>
              <a:rPr lang="zh-TW" altLang="en-US" sz="3100" dirty="0">
                <a:solidFill>
                  <a:schemeClr val="tx1"/>
                </a:solidFill>
                <a:latin typeface="+mj-ea"/>
              </a:rPr>
              <a:t>唐俊華</a:t>
            </a:r>
            <a:br>
              <a:rPr lang="en-US" altLang="zh-TW" sz="3100" dirty="0">
                <a:solidFill>
                  <a:schemeClr val="tx1"/>
                </a:solidFill>
                <a:latin typeface="+mj-ea"/>
              </a:rPr>
            </a:br>
            <a:r>
              <a:rPr lang="en-US" altLang="zh-TW" sz="3100" dirty="0">
                <a:solidFill>
                  <a:schemeClr val="tx1"/>
                </a:solidFill>
                <a:latin typeface="+mj-ea"/>
                <a:cs typeface="Times New Roman" panose="02020603050405020304" pitchFamily="18" charset="0"/>
              </a:rPr>
              <a:t>chtang@mail.nsysu.edu.tw</a:t>
            </a:r>
            <a:br>
              <a:rPr lang="en-US" altLang="zh-TW" dirty="0">
                <a:latin typeface="+mj-ea"/>
              </a:rPr>
            </a:br>
            <a:endParaRPr lang="zh-TW" altLang="en-US" sz="3100" dirty="0">
              <a:solidFill>
                <a:schemeClr val="tx1"/>
              </a:solidFill>
              <a:latin typeface="+mj-ea"/>
            </a:endParaRPr>
          </a:p>
        </p:txBody>
      </p:sp>
    </p:spTree>
    <p:extLst>
      <p:ext uri="{BB962C8B-B14F-4D97-AF65-F5344CB8AC3E}">
        <p14:creationId xmlns:p14="http://schemas.microsoft.com/office/powerpoint/2010/main" val="3133070996"/>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01" name="Rectangle 3"/>
          <p:cNvSpPr>
            <a:spLocks noGrp="1" noChangeArrowheads="1"/>
          </p:cNvSpPr>
          <p:nvPr>
            <p:ph type="body" idx="1"/>
          </p:nvPr>
        </p:nvSpPr>
        <p:spPr>
          <a:xfrm>
            <a:off x="0" y="1700808"/>
            <a:ext cx="9036496" cy="5020666"/>
          </a:xfrm>
        </p:spPr>
        <p:txBody>
          <a:bodyPr>
            <a:normAutofit/>
          </a:bodyPr>
          <a:lstStyle/>
          <a:p>
            <a:pPr marL="1386840" lvl="3" indent="-381000">
              <a:lnSpc>
                <a:spcPct val="160000"/>
              </a:lnSpc>
              <a:spcBef>
                <a:spcPts val="0"/>
              </a:spcBef>
            </a:pPr>
            <a:r>
              <a:rPr lang="zh-TW" altLang="en-US" sz="2400" dirty="0">
                <a:solidFill>
                  <a:srgbClr val="050505"/>
                </a:solidFill>
                <a:latin typeface="微軟正黑體" panose="020B0604030504040204" pitchFamily="34" charset="-120"/>
                <a:ea typeface="微軟正黑體" panose="020B0604030504040204" pitchFamily="34" charset="-120"/>
              </a:rPr>
              <a:t>各學系官網</a:t>
            </a:r>
            <a:endParaRPr lang="en-US" altLang="zh-TW" sz="2400" dirty="0">
              <a:solidFill>
                <a:srgbClr val="050505"/>
              </a:solidFill>
              <a:latin typeface="微軟正黑體" panose="020B0604030504040204" pitchFamily="34" charset="-120"/>
              <a:ea typeface="微軟正黑體" panose="020B0604030504040204" pitchFamily="34" charset="-120"/>
            </a:endParaRPr>
          </a:p>
          <a:p>
            <a:pPr marL="1386840" lvl="3" indent="-381000">
              <a:lnSpc>
                <a:spcPct val="160000"/>
              </a:lnSpc>
              <a:spcBef>
                <a:spcPts val="0"/>
              </a:spcBef>
            </a:pPr>
            <a:r>
              <a:rPr lang="en-US" altLang="zh-TW" sz="2400" dirty="0" err="1">
                <a:solidFill>
                  <a:srgbClr val="050505"/>
                </a:solidFill>
                <a:latin typeface="微軟正黑體" panose="020B0604030504040204" pitchFamily="34" charset="-120"/>
                <a:ea typeface="微軟正黑體" panose="020B0604030504040204" pitchFamily="34" charset="-120"/>
              </a:rPr>
              <a:t>ColleGo</a:t>
            </a:r>
            <a:r>
              <a:rPr lang="en-US" altLang="zh-TW" sz="2400" dirty="0">
                <a:solidFill>
                  <a:srgbClr val="050505"/>
                </a:solidFill>
                <a:latin typeface="微軟正黑體" panose="020B0604030504040204" pitchFamily="34" charset="-120"/>
                <a:ea typeface="微軟正黑體" panose="020B0604030504040204" pitchFamily="34" charset="-120"/>
              </a:rPr>
              <a:t>!</a:t>
            </a:r>
          </a:p>
          <a:p>
            <a:pPr marL="1661160" lvl="4" indent="-381000">
              <a:lnSpc>
                <a:spcPct val="160000"/>
              </a:lnSpc>
              <a:spcBef>
                <a:spcPts val="0"/>
              </a:spcBef>
            </a:pPr>
            <a:r>
              <a:rPr lang="zh-TW" altLang="en-US" sz="2400" b="0" i="0" dirty="0">
                <a:solidFill>
                  <a:srgbClr val="050505"/>
                </a:solidFill>
                <a:effectLst/>
                <a:latin typeface="微軟正黑體" panose="020B0604030504040204" pitchFamily="34" charset="-120"/>
                <a:ea typeface="微軟正黑體" panose="020B0604030504040204" pitchFamily="34" charset="-120"/>
              </a:rPr>
              <a:t>於首頁搜尋欄位輸入申請學系名稱，可找到該系資訊。</a:t>
            </a:r>
            <a:endParaRPr lang="en-US" altLang="zh-TW" sz="2400" dirty="0">
              <a:latin typeface="微軟正黑體" panose="020B0604030504040204" pitchFamily="34" charset="-120"/>
              <a:ea typeface="微軟正黑體" panose="020B0604030504040204" pitchFamily="34" charset="-120"/>
            </a:endParaRPr>
          </a:p>
          <a:p>
            <a:pPr marL="1386840" lvl="3" indent="-381000">
              <a:lnSpc>
                <a:spcPct val="160000"/>
              </a:lnSpc>
              <a:spcBef>
                <a:spcPts val="0"/>
              </a:spcBef>
            </a:pPr>
            <a:r>
              <a:rPr lang="en-US" altLang="zh-TW" sz="2400" b="0" i="0" u="none" strike="noStrike" dirty="0">
                <a:effectLst/>
                <a:latin typeface="微軟正黑體" panose="020B0604030504040204" pitchFamily="34" charset="-120"/>
                <a:ea typeface="微軟正黑體" panose="020B0604030504040204" pitchFamily="34" charset="-120"/>
              </a:rPr>
              <a:t>IOH </a:t>
            </a:r>
            <a:r>
              <a:rPr lang="zh-TW" altLang="en-US" sz="2400" b="0" i="0" u="none" strike="noStrike" dirty="0">
                <a:effectLst/>
                <a:latin typeface="微軟正黑體" panose="020B0604030504040204" pitchFamily="34" charset="-120"/>
                <a:ea typeface="微軟正黑體" panose="020B0604030504040204" pitchFamily="34" charset="-120"/>
              </a:rPr>
              <a:t>開放個人經驗平台： </a:t>
            </a:r>
            <a:r>
              <a:rPr lang="en-US" altLang="zh-TW" sz="2400" dirty="0">
                <a:solidFill>
                  <a:schemeClr val="tx2"/>
                </a:solidFill>
                <a:latin typeface="微軟正黑體" panose="020B0604030504040204" pitchFamily="34" charset="-120"/>
                <a:ea typeface="微軟正黑體" panose="020B0604030504040204" pitchFamily="34" charset="-120"/>
                <a:hlinkClick r:id="rId3"/>
              </a:rPr>
              <a:t>https://ioh.tw/</a:t>
            </a:r>
            <a:endParaRPr lang="en-US" altLang="zh-TW" sz="2400" dirty="0">
              <a:solidFill>
                <a:schemeClr val="tx2"/>
              </a:solidFill>
              <a:latin typeface="微軟正黑體" panose="020B0604030504040204" pitchFamily="34" charset="-120"/>
              <a:ea typeface="微軟正黑體" panose="020B0604030504040204" pitchFamily="34" charset="-120"/>
            </a:endParaRPr>
          </a:p>
          <a:p>
            <a:pPr marL="1661160" lvl="4" indent="-381000">
              <a:lnSpc>
                <a:spcPct val="160000"/>
              </a:lnSpc>
              <a:spcBef>
                <a:spcPts val="0"/>
              </a:spcBef>
            </a:pPr>
            <a:r>
              <a:rPr lang="zh-TW" altLang="en-US" sz="2400" dirty="0">
                <a:latin typeface="微軟正黑體" panose="020B0604030504040204" pitchFamily="34" charset="-120"/>
                <a:ea typeface="微軟正黑體" panose="020B0604030504040204" pitchFamily="34" charset="-120"/>
              </a:rPr>
              <a:t>教授談科系：大學教授對於科系的看法</a:t>
            </a:r>
            <a:endParaRPr lang="en-US" altLang="zh-TW" sz="2400" dirty="0">
              <a:latin typeface="微軟正黑體" panose="020B0604030504040204" pitchFamily="34" charset="-120"/>
              <a:ea typeface="微軟正黑體" panose="020B0604030504040204" pitchFamily="34" charset="-120"/>
            </a:endParaRPr>
          </a:p>
          <a:p>
            <a:pPr marL="1661160" lvl="4" indent="-381000">
              <a:lnSpc>
                <a:spcPct val="160000"/>
              </a:lnSpc>
              <a:spcBef>
                <a:spcPts val="0"/>
              </a:spcBef>
            </a:pPr>
            <a:r>
              <a:rPr lang="zh-TW" altLang="en-US" sz="2400" dirty="0">
                <a:latin typeface="微軟正黑體" panose="020B0604030504040204" pitchFamily="34" charset="-120"/>
                <a:ea typeface="微軟正黑體" panose="020B0604030504040204" pitchFamily="34" charset="-120"/>
              </a:rPr>
              <a:t>全台校系總覽：學長姐就讀經驗分享影片</a:t>
            </a:r>
            <a:endParaRPr lang="en-US" altLang="zh-TW" sz="2400" dirty="0">
              <a:latin typeface="微軟正黑體" panose="020B0604030504040204" pitchFamily="34" charset="-120"/>
              <a:ea typeface="微軟正黑體" panose="020B0604030504040204" pitchFamily="34" charset="-120"/>
            </a:endParaRPr>
          </a:p>
          <a:p>
            <a:pPr marL="1661160" lvl="4" indent="-381000">
              <a:lnSpc>
                <a:spcPct val="160000"/>
              </a:lnSpc>
              <a:spcBef>
                <a:spcPts val="0"/>
              </a:spcBef>
            </a:pPr>
            <a:r>
              <a:rPr lang="zh-TW" altLang="en-US" sz="2400" dirty="0">
                <a:latin typeface="微軟正黑體" panose="020B0604030504040204" pitchFamily="34" charset="-120"/>
                <a:ea typeface="微軟正黑體" panose="020B0604030504040204" pitchFamily="34" charset="-120"/>
              </a:rPr>
              <a:t>善用搜尋功能，輸入想了解的學系關鍵字</a:t>
            </a:r>
            <a:endParaRPr lang="en-US" altLang="zh-TW" sz="2400" dirty="0">
              <a:latin typeface="微軟正黑體" panose="020B0604030504040204" pitchFamily="34" charset="-120"/>
              <a:ea typeface="微軟正黑體" panose="020B0604030504040204" pitchFamily="34" charset="-120"/>
            </a:endParaRPr>
          </a:p>
          <a:p>
            <a:pPr marL="1386840" lvl="3" indent="-381000">
              <a:lnSpc>
                <a:spcPct val="160000"/>
              </a:lnSpc>
              <a:spcBef>
                <a:spcPts val="0"/>
              </a:spcBef>
            </a:pPr>
            <a:endParaRPr lang="en-US" altLang="zh-TW" sz="2300" dirty="0">
              <a:latin typeface="微軟正黑體" panose="020B0604030504040204" pitchFamily="34" charset="-120"/>
              <a:ea typeface="微軟正黑體" panose="020B0604030504040204" pitchFamily="34" charset="-120"/>
            </a:endParaRPr>
          </a:p>
        </p:txBody>
      </p:sp>
      <p:sp>
        <p:nvSpPr>
          <p:cNvPr id="4100" name="AutoShape 2"/>
          <p:cNvSpPr>
            <a:spLocks noGrp="1" noChangeArrowheads="1"/>
          </p:cNvSpPr>
          <p:nvPr>
            <p:ph type="title"/>
          </p:nvPr>
        </p:nvSpPr>
        <p:spPr>
          <a:xfrm>
            <a:off x="539552" y="908720"/>
            <a:ext cx="8604448" cy="720080"/>
          </a:xfrm>
        </p:spPr>
        <p:txBody>
          <a:bodyPr>
            <a:noAutofit/>
          </a:bodyPr>
          <a:lstStyle/>
          <a:p>
            <a:r>
              <a:rPr lang="zh-TW" altLang="en-US" sz="3600" kern="0" dirty="0">
                <a:latin typeface="微軟正黑體" panose="020B0604030504040204" pitchFamily="34" charset="-120"/>
                <a:ea typeface="微軟正黑體" panose="020B0604030504040204" pitchFamily="34" charset="-120"/>
                <a:cs typeface="Times New Roman" panose="02020603050405020304" pitchFamily="18" charset="0"/>
              </a:rPr>
              <a:t>學習歷程自述</a:t>
            </a:r>
            <a:r>
              <a:rPr lang="en-US" altLang="zh-TW" sz="3600" dirty="0">
                <a:latin typeface="+mj-ea"/>
                <a:cs typeface="Times New Roman" panose="02020603050405020304" pitchFamily="18" charset="0"/>
              </a:rPr>
              <a:t>(</a:t>
            </a:r>
            <a:r>
              <a:rPr lang="zh-TW" altLang="en-US" sz="3600" dirty="0">
                <a:latin typeface="+mj-ea"/>
                <a:cs typeface="Times New Roman" panose="02020603050405020304" pitchFamily="18" charset="0"/>
              </a:rPr>
              <a:t>續</a:t>
            </a:r>
            <a:r>
              <a:rPr lang="en-US" altLang="zh-TW" sz="3600" dirty="0">
                <a:latin typeface="+mj-ea"/>
                <a:cs typeface="Times New Roman" panose="02020603050405020304" pitchFamily="18" charset="0"/>
              </a:rPr>
              <a:t>)</a:t>
            </a:r>
            <a:endParaRPr lang="en-US" altLang="zh-TW" sz="3600" dirty="0">
              <a:latin typeface="+mj-ea"/>
            </a:endParaRPr>
          </a:p>
        </p:txBody>
      </p:sp>
      <p:sp>
        <p:nvSpPr>
          <p:cNvPr id="4" name="投影片編號版面配置區 5">
            <a:extLst>
              <a:ext uri="{FF2B5EF4-FFF2-40B4-BE49-F238E27FC236}">
                <a16:creationId xmlns:a16="http://schemas.microsoft.com/office/drawing/2014/main" id="{0F698181-F71C-4D6A-9B35-14FD516D66CE}"/>
              </a:ext>
            </a:extLst>
          </p:cNvPr>
          <p:cNvSpPr>
            <a:spLocks noGrp="1"/>
          </p:cNvSpPr>
          <p:nvPr>
            <p:ph type="sldNum" sz="quarter" idx="12"/>
          </p:nvPr>
        </p:nvSpPr>
        <p:spPr>
          <a:xfrm>
            <a:off x="7924800" y="6356350"/>
            <a:ext cx="762000" cy="365125"/>
          </a:xfrm>
          <a:noFill/>
        </p:spPr>
        <p:txBody>
          <a:bodyPr/>
          <a:lstStyle/>
          <a:p>
            <a:fld id="{BA658583-FC9A-445C-AB03-44C0F41B7F77}" type="slidenum">
              <a:rPr lang="en-US" altLang="zh-TW" sz="1400" smtClean="0">
                <a:latin typeface="微軟正黑體" panose="020B0604030504040204" pitchFamily="34" charset="-120"/>
                <a:ea typeface="微軟正黑體" panose="020B0604030504040204" pitchFamily="34" charset="-120"/>
                <a:cs typeface="Times New Roman" panose="02020603050405020304" pitchFamily="18" charset="0"/>
              </a:rPr>
              <a:pPr/>
              <a:t>10</a:t>
            </a:fld>
            <a:endParaRPr lang="en-US" altLang="zh-TW" sz="1400" dirty="0">
              <a:latin typeface="微軟正黑體" panose="020B0604030504040204" pitchFamily="34" charset="-120"/>
              <a:ea typeface="微軟正黑體" panose="020B0604030504040204" pitchFamily="34" charset="-120"/>
              <a:cs typeface="Times New Roman" panose="02020603050405020304" pitchFamily="18" charset="0"/>
            </a:endParaRPr>
          </a:p>
        </p:txBody>
      </p:sp>
    </p:spTree>
    <p:extLst>
      <p:ext uri="{BB962C8B-B14F-4D97-AF65-F5344CB8AC3E}">
        <p14:creationId xmlns:p14="http://schemas.microsoft.com/office/powerpoint/2010/main" val="425920138"/>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00" name="AutoShape 2"/>
          <p:cNvSpPr>
            <a:spLocks noGrp="1" noChangeArrowheads="1"/>
          </p:cNvSpPr>
          <p:nvPr>
            <p:ph type="title"/>
          </p:nvPr>
        </p:nvSpPr>
        <p:spPr>
          <a:xfrm>
            <a:off x="5220072" y="908720"/>
            <a:ext cx="3672408" cy="720080"/>
          </a:xfrm>
        </p:spPr>
        <p:txBody>
          <a:bodyPr>
            <a:noAutofit/>
          </a:bodyPr>
          <a:lstStyle/>
          <a:p>
            <a:r>
              <a:rPr lang="zh-TW" altLang="en-US" sz="3600" kern="0" dirty="0">
                <a:latin typeface="微軟正黑體" panose="020B0604030504040204" pitchFamily="34" charset="-120"/>
                <a:ea typeface="微軟正黑體" panose="020B0604030504040204" pitchFamily="34" charset="-120"/>
                <a:cs typeface="Times New Roman" panose="02020603050405020304" pitchFamily="18" charset="0"/>
              </a:rPr>
              <a:t>學習歷程自述示例</a:t>
            </a:r>
            <a:endParaRPr lang="en-US" altLang="zh-TW" sz="3600" dirty="0">
              <a:latin typeface="+mj-ea"/>
            </a:endParaRPr>
          </a:p>
        </p:txBody>
      </p:sp>
      <p:sp>
        <p:nvSpPr>
          <p:cNvPr id="4101" name="Rectangle 3"/>
          <p:cNvSpPr>
            <a:spLocks noGrp="1" noChangeArrowheads="1"/>
          </p:cNvSpPr>
          <p:nvPr>
            <p:ph type="body" idx="1"/>
          </p:nvPr>
        </p:nvSpPr>
        <p:spPr>
          <a:xfrm>
            <a:off x="4716016" y="1700808"/>
            <a:ext cx="4427984" cy="5020666"/>
          </a:xfrm>
        </p:spPr>
        <p:txBody>
          <a:bodyPr>
            <a:normAutofit/>
          </a:bodyPr>
          <a:lstStyle/>
          <a:p>
            <a:pPr marL="838200" lvl="1" indent="-381000">
              <a:lnSpc>
                <a:spcPct val="160000"/>
              </a:lnSpc>
              <a:spcBef>
                <a:spcPts val="0"/>
              </a:spcBef>
            </a:pPr>
            <a:r>
              <a:rPr lang="zh-TW" altLang="en-US" sz="2800" dirty="0">
                <a:solidFill>
                  <a:schemeClr val="tx2"/>
                </a:solidFill>
                <a:latin typeface="微軟正黑體" panose="020B0604030504040204" pitchFamily="34" charset="-120"/>
                <a:ea typeface="微軟正黑體" panose="020B0604030504040204" pitchFamily="34" charset="-120"/>
              </a:rPr>
              <a:t>封面、目錄、頁碼</a:t>
            </a:r>
            <a:endParaRPr lang="en-US" altLang="zh-TW" sz="2800" dirty="0">
              <a:solidFill>
                <a:schemeClr val="tx2"/>
              </a:solidFill>
              <a:latin typeface="微軟正黑體" panose="020B0604030504040204" pitchFamily="34" charset="-120"/>
              <a:ea typeface="微軟正黑體" panose="020B0604030504040204" pitchFamily="34" charset="-120"/>
            </a:endParaRPr>
          </a:p>
          <a:p>
            <a:pPr marL="1112520" lvl="2" indent="-381000">
              <a:lnSpc>
                <a:spcPct val="160000"/>
              </a:lnSpc>
              <a:spcBef>
                <a:spcPts val="0"/>
              </a:spcBef>
            </a:pPr>
            <a:r>
              <a:rPr lang="zh-TW" altLang="en-US" sz="2400" dirty="0">
                <a:solidFill>
                  <a:schemeClr val="tx2"/>
                </a:solidFill>
                <a:latin typeface="微軟正黑體" panose="020B0604030504040204" pitchFamily="34" charset="-120"/>
                <a:ea typeface="微軟正黑體" panose="020B0604030504040204" pitchFamily="34" charset="-120"/>
              </a:rPr>
              <a:t>如果頁數很少，不需加封面。</a:t>
            </a:r>
            <a:endParaRPr lang="en-US" altLang="zh-TW" sz="2400" dirty="0">
              <a:solidFill>
                <a:schemeClr val="tx2"/>
              </a:solidFill>
              <a:latin typeface="微軟正黑體" panose="020B0604030504040204" pitchFamily="34" charset="-120"/>
              <a:ea typeface="微軟正黑體" panose="020B0604030504040204" pitchFamily="34" charset="-120"/>
            </a:endParaRPr>
          </a:p>
          <a:p>
            <a:pPr marL="1112520" lvl="2" indent="-381000">
              <a:lnSpc>
                <a:spcPct val="160000"/>
              </a:lnSpc>
              <a:spcBef>
                <a:spcPts val="0"/>
              </a:spcBef>
            </a:pPr>
            <a:r>
              <a:rPr lang="zh-TW" altLang="en-US" sz="2400" dirty="0">
                <a:effectLst/>
                <a:latin typeface="微軟正黑體" panose="020B0604030504040204" pitchFamily="34" charset="-120"/>
                <a:ea typeface="微軟正黑體" panose="020B0604030504040204" pitchFamily="34" charset="-120"/>
                <a:cs typeface="Arial" panose="020B0604020202020204" pitchFamily="34" charset="0"/>
              </a:rPr>
              <a:t>左圖</a:t>
            </a:r>
            <a:r>
              <a:rPr lang="zh-TW" altLang="zh-TW" sz="2400" dirty="0">
                <a:effectLst/>
                <a:latin typeface="微軟正黑體" panose="020B0604030504040204" pitchFamily="34" charset="-120"/>
                <a:ea typeface="微軟正黑體" panose="020B0604030504040204" pitchFamily="34" charset="-120"/>
                <a:cs typeface="Arial" panose="020B0604020202020204" pitchFamily="34" charset="0"/>
              </a:rPr>
              <a:t>章節標題僅供參考</a:t>
            </a:r>
            <a:br>
              <a:rPr lang="en-US" altLang="zh-TW" sz="2400" dirty="0">
                <a:solidFill>
                  <a:schemeClr val="tx2"/>
                </a:solidFill>
                <a:latin typeface="微軟正黑體" panose="020B0604030504040204" pitchFamily="34" charset="-120"/>
                <a:ea typeface="微軟正黑體" panose="020B0604030504040204" pitchFamily="34" charset="-120"/>
              </a:rPr>
            </a:br>
            <a:endParaRPr lang="en-US" altLang="zh-TW" sz="2400" dirty="0">
              <a:solidFill>
                <a:schemeClr val="tx2"/>
              </a:solidFill>
              <a:latin typeface="微軟正黑體" panose="020B0604030504040204" pitchFamily="34" charset="-120"/>
              <a:ea typeface="微軟正黑體" panose="020B0604030504040204" pitchFamily="34" charset="-120"/>
            </a:endParaRPr>
          </a:p>
          <a:p>
            <a:pPr marL="1112520" lvl="2" indent="-381000">
              <a:lnSpc>
                <a:spcPct val="160000"/>
              </a:lnSpc>
              <a:spcBef>
                <a:spcPts val="0"/>
              </a:spcBef>
            </a:pPr>
            <a:endParaRPr lang="en-US" altLang="zh-TW" sz="2400" i="0" dirty="0">
              <a:solidFill>
                <a:srgbClr val="373737"/>
              </a:solidFill>
              <a:effectLst/>
              <a:latin typeface="微軟正黑體" panose="020B0604030504040204" pitchFamily="34" charset="-120"/>
              <a:ea typeface="微軟正黑體" panose="020B0604030504040204" pitchFamily="34" charset="-120"/>
            </a:endParaRPr>
          </a:p>
          <a:p>
            <a:pPr marL="838200" lvl="1" indent="-381000">
              <a:lnSpc>
                <a:spcPct val="160000"/>
              </a:lnSpc>
              <a:spcBef>
                <a:spcPts val="0"/>
              </a:spcBef>
            </a:pPr>
            <a:endParaRPr lang="en-US" altLang="zh-TW" i="0" dirty="0">
              <a:solidFill>
                <a:srgbClr val="373737"/>
              </a:solidFill>
              <a:effectLst/>
              <a:latin typeface="微軟正黑體" panose="020B0604030504040204" pitchFamily="34" charset="-120"/>
              <a:ea typeface="微軟正黑體" panose="020B0604030504040204" pitchFamily="34" charset="-120"/>
            </a:endParaRPr>
          </a:p>
          <a:p>
            <a:pPr marL="1112520" lvl="2" indent="-381000">
              <a:lnSpc>
                <a:spcPct val="160000"/>
              </a:lnSpc>
              <a:spcBef>
                <a:spcPts val="0"/>
              </a:spcBef>
            </a:pPr>
            <a:endParaRPr lang="en-US" altLang="zh-TW" sz="2800" i="0" dirty="0">
              <a:solidFill>
                <a:schemeClr val="tx2"/>
              </a:solidFill>
              <a:effectLst/>
              <a:latin typeface="微軟正黑體" panose="020B0604030504040204" pitchFamily="34" charset="-120"/>
              <a:ea typeface="微軟正黑體" panose="020B0604030504040204" pitchFamily="34" charset="-120"/>
            </a:endParaRPr>
          </a:p>
          <a:p>
            <a:pPr marL="838200" lvl="1" indent="-381000">
              <a:lnSpc>
                <a:spcPct val="160000"/>
              </a:lnSpc>
              <a:spcBef>
                <a:spcPts val="0"/>
              </a:spcBef>
            </a:pPr>
            <a:endParaRPr lang="en-US" altLang="zh-TW" sz="2800" dirty="0">
              <a:solidFill>
                <a:schemeClr val="tx2"/>
              </a:solidFill>
              <a:effectLst/>
              <a:latin typeface="+mj-ea"/>
              <a:ea typeface="+mj-ea"/>
              <a:cs typeface="Times New Roman" panose="02020603050405020304" pitchFamily="18" charset="0"/>
            </a:endParaRPr>
          </a:p>
          <a:p>
            <a:pPr marL="457200" indent="-457200">
              <a:lnSpc>
                <a:spcPct val="160000"/>
              </a:lnSpc>
              <a:spcBef>
                <a:spcPts val="0"/>
              </a:spcBef>
            </a:pPr>
            <a:endParaRPr lang="en-US" altLang="zh-TW" sz="2800" dirty="0">
              <a:solidFill>
                <a:schemeClr val="tx2"/>
              </a:solidFill>
              <a:latin typeface="+mj-ea"/>
              <a:ea typeface="+mj-ea"/>
            </a:endParaRPr>
          </a:p>
          <a:p>
            <a:pPr marL="457200" indent="-457200" eaLnBrk="1" hangingPunct="1">
              <a:lnSpc>
                <a:spcPct val="160000"/>
              </a:lnSpc>
              <a:spcBef>
                <a:spcPts val="0"/>
              </a:spcBef>
              <a:buNone/>
            </a:pPr>
            <a:endParaRPr lang="en-US" altLang="zh-TW" sz="2800" dirty="0">
              <a:solidFill>
                <a:schemeClr val="tx2"/>
              </a:solidFill>
              <a:latin typeface="+mj-ea"/>
              <a:ea typeface="+mj-ea"/>
            </a:endParaRPr>
          </a:p>
        </p:txBody>
      </p:sp>
      <p:sp>
        <p:nvSpPr>
          <p:cNvPr id="5" name="投影片編號版面配置區 5">
            <a:extLst>
              <a:ext uri="{FF2B5EF4-FFF2-40B4-BE49-F238E27FC236}">
                <a16:creationId xmlns:a16="http://schemas.microsoft.com/office/drawing/2014/main" id="{8658CF8F-46A0-4B7A-A743-BBF34C32BB74}"/>
              </a:ext>
            </a:extLst>
          </p:cNvPr>
          <p:cNvSpPr>
            <a:spLocks noGrp="1"/>
          </p:cNvSpPr>
          <p:nvPr>
            <p:ph type="sldNum" sz="quarter" idx="12"/>
          </p:nvPr>
        </p:nvSpPr>
        <p:spPr>
          <a:xfrm>
            <a:off x="7924800" y="6356350"/>
            <a:ext cx="762000" cy="365125"/>
          </a:xfrm>
          <a:noFill/>
        </p:spPr>
        <p:txBody>
          <a:bodyPr/>
          <a:lstStyle/>
          <a:p>
            <a:fld id="{BA658583-FC9A-445C-AB03-44C0F41B7F77}" type="slidenum">
              <a:rPr lang="en-US" altLang="zh-TW" sz="1400" smtClean="0">
                <a:latin typeface="微軟正黑體" panose="020B0604030504040204" pitchFamily="34" charset="-120"/>
                <a:ea typeface="微軟正黑體" panose="020B0604030504040204" pitchFamily="34" charset="-120"/>
                <a:cs typeface="Times New Roman" panose="02020603050405020304" pitchFamily="18" charset="0"/>
              </a:rPr>
              <a:pPr/>
              <a:t>11</a:t>
            </a:fld>
            <a:endParaRPr lang="en-US" altLang="zh-TW" sz="1400" dirty="0">
              <a:latin typeface="微軟正黑體" panose="020B0604030504040204" pitchFamily="34" charset="-120"/>
              <a:ea typeface="微軟正黑體" panose="020B0604030504040204" pitchFamily="34" charset="-120"/>
              <a:cs typeface="Times New Roman" panose="02020603050405020304" pitchFamily="18" charset="0"/>
            </a:endParaRPr>
          </a:p>
        </p:txBody>
      </p:sp>
      <p:pic>
        <p:nvPicPr>
          <p:cNvPr id="4" name="圖片 3">
            <a:extLst>
              <a:ext uri="{FF2B5EF4-FFF2-40B4-BE49-F238E27FC236}">
                <a16:creationId xmlns:a16="http://schemas.microsoft.com/office/drawing/2014/main" id="{62961611-312C-617B-60E1-EA9A9AE7C711}"/>
              </a:ext>
            </a:extLst>
          </p:cNvPr>
          <p:cNvPicPr>
            <a:picLocks noChangeAspect="1"/>
          </p:cNvPicPr>
          <p:nvPr/>
        </p:nvPicPr>
        <p:blipFill>
          <a:blip r:embed="rId3"/>
          <a:stretch>
            <a:fillRect/>
          </a:stretch>
        </p:blipFill>
        <p:spPr>
          <a:xfrm>
            <a:off x="179512" y="1052736"/>
            <a:ext cx="4903870" cy="4104456"/>
          </a:xfrm>
          <a:prstGeom prst="rect">
            <a:avLst/>
          </a:prstGeom>
        </p:spPr>
      </p:pic>
    </p:spTree>
    <p:extLst>
      <p:ext uri="{BB962C8B-B14F-4D97-AF65-F5344CB8AC3E}">
        <p14:creationId xmlns:p14="http://schemas.microsoft.com/office/powerpoint/2010/main" val="4266068526"/>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00" name="AutoShape 2"/>
          <p:cNvSpPr>
            <a:spLocks noGrp="1" noChangeArrowheads="1"/>
          </p:cNvSpPr>
          <p:nvPr>
            <p:ph type="title"/>
          </p:nvPr>
        </p:nvSpPr>
        <p:spPr>
          <a:xfrm>
            <a:off x="539552" y="908720"/>
            <a:ext cx="8604448" cy="720080"/>
          </a:xfrm>
        </p:spPr>
        <p:txBody>
          <a:bodyPr>
            <a:noAutofit/>
          </a:bodyPr>
          <a:lstStyle/>
          <a:p>
            <a:r>
              <a:rPr lang="zh-TW" altLang="en-US" sz="3600" kern="0" dirty="0">
                <a:latin typeface="微軟正黑體" panose="020B0604030504040204" pitchFamily="34" charset="-120"/>
                <a:ea typeface="微軟正黑體" panose="020B0604030504040204" pitchFamily="34" charset="-120"/>
                <a:cs typeface="Times New Roman" panose="02020603050405020304" pitchFamily="18" charset="0"/>
              </a:rPr>
              <a:t>學習歷程自述示例</a:t>
            </a:r>
            <a:r>
              <a:rPr lang="en-US" altLang="zh-TW" sz="3600" dirty="0">
                <a:latin typeface="+mj-ea"/>
                <a:cs typeface="Times New Roman" panose="02020603050405020304" pitchFamily="18" charset="0"/>
              </a:rPr>
              <a:t>(</a:t>
            </a:r>
            <a:r>
              <a:rPr lang="zh-TW" altLang="en-US" sz="3600" dirty="0">
                <a:latin typeface="+mj-ea"/>
                <a:cs typeface="Times New Roman" panose="02020603050405020304" pitchFamily="18" charset="0"/>
              </a:rPr>
              <a:t>續</a:t>
            </a:r>
            <a:r>
              <a:rPr lang="en-US" altLang="zh-TW" sz="3600" dirty="0">
                <a:latin typeface="+mj-ea"/>
                <a:cs typeface="Times New Roman" panose="02020603050405020304" pitchFamily="18" charset="0"/>
              </a:rPr>
              <a:t>)</a:t>
            </a:r>
            <a:endParaRPr lang="en-US" altLang="zh-TW" sz="3600" dirty="0">
              <a:latin typeface="+mj-ea"/>
            </a:endParaRPr>
          </a:p>
        </p:txBody>
      </p:sp>
      <p:sp>
        <p:nvSpPr>
          <p:cNvPr id="4" name="投影片編號版面配置區 5">
            <a:extLst>
              <a:ext uri="{FF2B5EF4-FFF2-40B4-BE49-F238E27FC236}">
                <a16:creationId xmlns:a16="http://schemas.microsoft.com/office/drawing/2014/main" id="{0F698181-F71C-4D6A-9B35-14FD516D66CE}"/>
              </a:ext>
            </a:extLst>
          </p:cNvPr>
          <p:cNvSpPr>
            <a:spLocks noGrp="1"/>
          </p:cNvSpPr>
          <p:nvPr>
            <p:ph type="sldNum" sz="quarter" idx="12"/>
          </p:nvPr>
        </p:nvSpPr>
        <p:spPr>
          <a:xfrm>
            <a:off x="7924800" y="6356350"/>
            <a:ext cx="762000" cy="365125"/>
          </a:xfrm>
          <a:noFill/>
        </p:spPr>
        <p:txBody>
          <a:bodyPr/>
          <a:lstStyle/>
          <a:p>
            <a:fld id="{BA658583-FC9A-445C-AB03-44C0F41B7F77}" type="slidenum">
              <a:rPr lang="en-US" altLang="zh-TW" sz="1400" smtClean="0">
                <a:latin typeface="微軟正黑體" panose="020B0604030504040204" pitchFamily="34" charset="-120"/>
                <a:ea typeface="微軟正黑體" panose="020B0604030504040204" pitchFamily="34" charset="-120"/>
                <a:cs typeface="Times New Roman" panose="02020603050405020304" pitchFamily="18" charset="0"/>
              </a:rPr>
              <a:pPr/>
              <a:t>12</a:t>
            </a:fld>
            <a:endParaRPr lang="en-US" altLang="zh-TW" sz="1400" dirty="0">
              <a:latin typeface="微軟正黑體" panose="020B0604030504040204" pitchFamily="34" charset="-120"/>
              <a:ea typeface="微軟正黑體" panose="020B0604030504040204" pitchFamily="34" charset="-120"/>
              <a:cs typeface="Times New Roman" panose="02020603050405020304" pitchFamily="18" charset="0"/>
            </a:endParaRPr>
          </a:p>
        </p:txBody>
      </p:sp>
      <p:graphicFrame>
        <p:nvGraphicFramePr>
          <p:cNvPr id="3" name="表格 2"/>
          <p:cNvGraphicFramePr>
            <a:graphicFrameLocks noGrp="1"/>
          </p:cNvGraphicFramePr>
          <p:nvPr/>
        </p:nvGraphicFramePr>
        <p:xfrm>
          <a:off x="323528" y="1916833"/>
          <a:ext cx="8568952" cy="4164182"/>
        </p:xfrm>
        <a:graphic>
          <a:graphicData uri="http://schemas.openxmlformats.org/drawingml/2006/table">
            <a:tbl>
              <a:tblPr firstRow="1" firstCol="1" bandRow="1">
                <a:tableStyleId>{5C22544A-7EE6-4342-B048-85BDC9FD1C3A}</a:tableStyleId>
              </a:tblPr>
              <a:tblGrid>
                <a:gridCol w="994610">
                  <a:extLst>
                    <a:ext uri="{9D8B030D-6E8A-4147-A177-3AD203B41FA5}">
                      <a16:colId xmlns:a16="http://schemas.microsoft.com/office/drawing/2014/main" val="3439434548"/>
                    </a:ext>
                  </a:extLst>
                </a:gridCol>
                <a:gridCol w="3757918">
                  <a:extLst>
                    <a:ext uri="{9D8B030D-6E8A-4147-A177-3AD203B41FA5}">
                      <a16:colId xmlns:a16="http://schemas.microsoft.com/office/drawing/2014/main" val="3202002265"/>
                    </a:ext>
                  </a:extLst>
                </a:gridCol>
                <a:gridCol w="3816424">
                  <a:extLst>
                    <a:ext uri="{9D8B030D-6E8A-4147-A177-3AD203B41FA5}">
                      <a16:colId xmlns:a16="http://schemas.microsoft.com/office/drawing/2014/main" val="2158411798"/>
                    </a:ext>
                  </a:extLst>
                </a:gridCol>
              </a:tblGrid>
              <a:tr h="533667">
                <a:tc>
                  <a:txBody>
                    <a:bodyPr/>
                    <a:lstStyle/>
                    <a:p>
                      <a:pPr>
                        <a:lnSpc>
                          <a:spcPct val="150000"/>
                        </a:lnSpc>
                        <a:spcAft>
                          <a:spcPts val="0"/>
                        </a:spcAft>
                      </a:pPr>
                      <a:r>
                        <a:rPr lang="zh-TW" sz="2000" kern="100">
                          <a:solidFill>
                            <a:schemeClr val="tx1"/>
                          </a:solidFill>
                          <a:effectLst/>
                          <a:latin typeface="微軟正黑體" panose="020B0604030504040204" pitchFamily="34" charset="-120"/>
                          <a:ea typeface="微軟正黑體" panose="020B0604030504040204" pitchFamily="34" charset="-120"/>
                        </a:rPr>
                        <a:t>學期</a:t>
                      </a:r>
                      <a:endParaRPr lang="zh-TW" sz="2000" kern="10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FDFF"/>
                    </a:solidFill>
                  </a:tcPr>
                </a:tc>
                <a:tc>
                  <a:txBody>
                    <a:bodyPr/>
                    <a:lstStyle/>
                    <a:p>
                      <a:pPr algn="ctr">
                        <a:lnSpc>
                          <a:spcPct val="150000"/>
                        </a:lnSpc>
                        <a:spcAft>
                          <a:spcPts val="0"/>
                        </a:spcAft>
                      </a:pPr>
                      <a:r>
                        <a:rPr lang="zh-TW" sz="2000" kern="100" dirty="0">
                          <a:solidFill>
                            <a:schemeClr val="tx1"/>
                          </a:solidFill>
                          <a:effectLst/>
                          <a:latin typeface="微軟正黑體" panose="020B0604030504040204" pitchFamily="34" charset="-120"/>
                          <a:ea typeface="微軟正黑體" panose="020B0604030504040204" pitchFamily="34" charset="-120"/>
                        </a:rPr>
                        <a:t>英文領域課名與成績</a:t>
                      </a:r>
                      <a:endParaRPr lang="zh-TW" sz="200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FDFF"/>
                    </a:solidFill>
                  </a:tcPr>
                </a:tc>
                <a:tc>
                  <a:txBody>
                    <a:bodyPr/>
                    <a:lstStyle/>
                    <a:p>
                      <a:pPr algn="ctr">
                        <a:lnSpc>
                          <a:spcPct val="150000"/>
                        </a:lnSpc>
                        <a:spcAft>
                          <a:spcPts val="0"/>
                        </a:spcAft>
                      </a:pPr>
                      <a:r>
                        <a:rPr lang="zh-TW" sz="2000" kern="100">
                          <a:solidFill>
                            <a:schemeClr val="tx1"/>
                          </a:solidFill>
                          <a:effectLst/>
                          <a:latin typeface="微軟正黑體" panose="020B0604030504040204" pitchFamily="34" charset="-120"/>
                          <a:ea typeface="微軟正黑體" panose="020B0604030504040204" pitchFamily="34" charset="-120"/>
                        </a:rPr>
                        <a:t>社會領域部份課名與成績</a:t>
                      </a:r>
                      <a:endParaRPr lang="zh-TW" sz="2000" kern="10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FDFF"/>
                    </a:solidFill>
                  </a:tcPr>
                </a:tc>
                <a:extLst>
                  <a:ext uri="{0D108BD9-81ED-4DB2-BD59-A6C34878D82A}">
                    <a16:rowId xmlns:a16="http://schemas.microsoft.com/office/drawing/2014/main" val="2188166962"/>
                  </a:ext>
                </a:extLst>
              </a:tr>
              <a:tr h="504000">
                <a:tc>
                  <a:txBody>
                    <a:bodyPr/>
                    <a:lstStyle/>
                    <a:p>
                      <a:pPr algn="just">
                        <a:spcAft>
                          <a:spcPts val="0"/>
                        </a:spcAft>
                      </a:pPr>
                      <a:r>
                        <a:rPr lang="zh-TW" sz="2000" kern="100">
                          <a:solidFill>
                            <a:schemeClr val="tx1"/>
                          </a:solidFill>
                          <a:effectLst/>
                          <a:latin typeface="微軟正黑體" panose="020B0604030504040204" pitchFamily="34" charset="-120"/>
                          <a:ea typeface="微軟正黑體" panose="020B0604030504040204" pitchFamily="34" charset="-120"/>
                        </a:rPr>
                        <a:t>高一上</a:t>
                      </a:r>
                      <a:endParaRPr lang="zh-TW" sz="2000" kern="10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FDFF"/>
                    </a:solidFill>
                  </a:tcPr>
                </a:tc>
                <a:tc>
                  <a:txBody>
                    <a:bodyPr/>
                    <a:lstStyle/>
                    <a:p>
                      <a:pPr algn="just">
                        <a:spcAft>
                          <a:spcPts val="0"/>
                        </a:spcAft>
                      </a:pPr>
                      <a:r>
                        <a:rPr lang="zh-TW" sz="2000" kern="100" dirty="0">
                          <a:solidFill>
                            <a:schemeClr val="tx1"/>
                          </a:solidFill>
                          <a:effectLst/>
                          <a:latin typeface="微軟正黑體" panose="020B0604030504040204" pitchFamily="34" charset="-120"/>
                          <a:ea typeface="微軟正黑體" panose="020B0604030504040204" pitchFamily="34" charset="-120"/>
                        </a:rPr>
                        <a:t>英語文</a:t>
                      </a:r>
                      <a:r>
                        <a:rPr lang="en-US" sz="2000" kern="100" dirty="0">
                          <a:solidFill>
                            <a:schemeClr val="tx1"/>
                          </a:solidFill>
                          <a:effectLst/>
                          <a:latin typeface="微軟正黑體" panose="020B0604030504040204" pitchFamily="34" charset="-120"/>
                          <a:ea typeface="微軟正黑體" panose="020B0604030504040204" pitchFamily="34" charset="-120"/>
                        </a:rPr>
                        <a:t>67</a:t>
                      </a:r>
                      <a:endParaRPr lang="zh-TW" sz="200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FDFF"/>
                    </a:solidFill>
                  </a:tcPr>
                </a:tc>
                <a:tc>
                  <a:txBody>
                    <a:bodyPr/>
                    <a:lstStyle/>
                    <a:p>
                      <a:pPr algn="just">
                        <a:spcAft>
                          <a:spcPts val="0"/>
                        </a:spcAft>
                      </a:pPr>
                      <a:r>
                        <a:rPr lang="zh-TW" sz="2000" kern="100" dirty="0">
                          <a:solidFill>
                            <a:schemeClr val="tx1"/>
                          </a:solidFill>
                          <a:effectLst/>
                          <a:latin typeface="微軟正黑體" panose="020B0604030504040204" pitchFamily="34" charset="-120"/>
                          <a:ea typeface="微軟正黑體" panose="020B0604030504040204" pitchFamily="34" charset="-120"/>
                        </a:rPr>
                        <a:t>公民與社會</a:t>
                      </a:r>
                      <a:r>
                        <a:rPr lang="en-US" sz="2000" kern="100" dirty="0">
                          <a:solidFill>
                            <a:schemeClr val="tx1"/>
                          </a:solidFill>
                          <a:effectLst/>
                          <a:latin typeface="微軟正黑體" panose="020B0604030504040204" pitchFamily="34" charset="-120"/>
                          <a:ea typeface="微軟正黑體" panose="020B0604030504040204" pitchFamily="34" charset="-120"/>
                        </a:rPr>
                        <a:t>82</a:t>
                      </a:r>
                      <a:endParaRPr lang="zh-TW" sz="200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FDFF"/>
                    </a:solidFill>
                  </a:tcPr>
                </a:tc>
                <a:extLst>
                  <a:ext uri="{0D108BD9-81ED-4DB2-BD59-A6C34878D82A}">
                    <a16:rowId xmlns:a16="http://schemas.microsoft.com/office/drawing/2014/main" val="4215265729"/>
                  </a:ext>
                </a:extLst>
              </a:tr>
              <a:tr h="504056">
                <a:tc>
                  <a:txBody>
                    <a:bodyPr/>
                    <a:lstStyle/>
                    <a:p>
                      <a:pPr algn="just">
                        <a:spcAft>
                          <a:spcPts val="0"/>
                        </a:spcAft>
                      </a:pPr>
                      <a:r>
                        <a:rPr lang="zh-TW" sz="2000" kern="100">
                          <a:solidFill>
                            <a:schemeClr val="tx1"/>
                          </a:solidFill>
                          <a:effectLst/>
                          <a:latin typeface="微軟正黑體" panose="020B0604030504040204" pitchFamily="34" charset="-120"/>
                          <a:ea typeface="微軟正黑體" panose="020B0604030504040204" pitchFamily="34" charset="-120"/>
                        </a:rPr>
                        <a:t>高一下</a:t>
                      </a:r>
                      <a:endParaRPr lang="zh-TW" sz="2000" kern="10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FDFF"/>
                    </a:solidFill>
                  </a:tcPr>
                </a:tc>
                <a:tc>
                  <a:txBody>
                    <a:bodyPr/>
                    <a:lstStyle/>
                    <a:p>
                      <a:pPr algn="just">
                        <a:spcAft>
                          <a:spcPts val="0"/>
                        </a:spcAft>
                      </a:pPr>
                      <a:r>
                        <a:rPr lang="zh-TW" sz="2000" kern="100" dirty="0">
                          <a:solidFill>
                            <a:schemeClr val="tx1"/>
                          </a:solidFill>
                          <a:effectLst/>
                          <a:latin typeface="微軟正黑體" panose="020B0604030504040204" pitchFamily="34" charset="-120"/>
                          <a:ea typeface="微軟正黑體" panose="020B0604030504040204" pitchFamily="34" charset="-120"/>
                        </a:rPr>
                        <a:t>英語文</a:t>
                      </a:r>
                      <a:r>
                        <a:rPr lang="en-US" sz="2000" kern="100" dirty="0">
                          <a:solidFill>
                            <a:schemeClr val="tx1"/>
                          </a:solidFill>
                          <a:effectLst/>
                          <a:latin typeface="微軟正黑體" panose="020B0604030504040204" pitchFamily="34" charset="-120"/>
                          <a:ea typeface="微軟正黑體" panose="020B0604030504040204" pitchFamily="34" charset="-120"/>
                        </a:rPr>
                        <a:t>70</a:t>
                      </a:r>
                      <a:endParaRPr lang="zh-TW" sz="2000" kern="100" dirty="0">
                        <a:solidFill>
                          <a:schemeClr val="tx1"/>
                        </a:solidFill>
                        <a:effectLst/>
                        <a:latin typeface="微軟正黑體" panose="020B0604030504040204" pitchFamily="34" charset="-120"/>
                        <a:ea typeface="微軟正黑體" panose="020B0604030504040204" pitchFamily="34" charset="-12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FDFF"/>
                    </a:solidFill>
                  </a:tcPr>
                </a:tc>
                <a:tc>
                  <a:txBody>
                    <a:bodyPr/>
                    <a:lstStyle/>
                    <a:p>
                      <a:pPr algn="just">
                        <a:spcAft>
                          <a:spcPts val="0"/>
                        </a:spcAft>
                      </a:pPr>
                      <a:r>
                        <a:rPr lang="zh-TW" sz="2000" kern="100" dirty="0">
                          <a:solidFill>
                            <a:schemeClr val="tx1"/>
                          </a:solidFill>
                          <a:effectLst/>
                          <a:latin typeface="微軟正黑體" panose="020B0604030504040204" pitchFamily="34" charset="-120"/>
                          <a:ea typeface="微軟正黑體" panose="020B0604030504040204" pitchFamily="34" charset="-120"/>
                        </a:rPr>
                        <a:t>公民與社會</a:t>
                      </a:r>
                      <a:r>
                        <a:rPr lang="en-US" sz="2000" kern="100" dirty="0">
                          <a:solidFill>
                            <a:schemeClr val="tx1"/>
                          </a:solidFill>
                          <a:effectLst/>
                          <a:latin typeface="微軟正黑體" panose="020B0604030504040204" pitchFamily="34" charset="-120"/>
                          <a:ea typeface="微軟正黑體" panose="020B0604030504040204" pitchFamily="34" charset="-120"/>
                        </a:rPr>
                        <a:t>88</a:t>
                      </a:r>
                      <a:endParaRPr lang="zh-TW" sz="200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FDFF"/>
                    </a:solidFill>
                  </a:tcPr>
                </a:tc>
                <a:extLst>
                  <a:ext uri="{0D108BD9-81ED-4DB2-BD59-A6C34878D82A}">
                    <a16:rowId xmlns:a16="http://schemas.microsoft.com/office/drawing/2014/main" val="1374372057"/>
                  </a:ext>
                </a:extLst>
              </a:tr>
              <a:tr h="504000">
                <a:tc>
                  <a:txBody>
                    <a:bodyPr/>
                    <a:lstStyle/>
                    <a:p>
                      <a:pPr algn="just">
                        <a:spcAft>
                          <a:spcPts val="0"/>
                        </a:spcAft>
                      </a:pPr>
                      <a:r>
                        <a:rPr lang="zh-TW" sz="2000" kern="100">
                          <a:solidFill>
                            <a:schemeClr val="tx1"/>
                          </a:solidFill>
                          <a:effectLst/>
                          <a:latin typeface="微軟正黑體" panose="020B0604030504040204" pitchFamily="34" charset="-120"/>
                          <a:ea typeface="微軟正黑體" panose="020B0604030504040204" pitchFamily="34" charset="-120"/>
                        </a:rPr>
                        <a:t>高二上</a:t>
                      </a:r>
                      <a:endParaRPr lang="zh-TW" sz="2000" kern="10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FDFF"/>
                    </a:solidFill>
                  </a:tcPr>
                </a:tc>
                <a:tc>
                  <a:txBody>
                    <a:bodyPr/>
                    <a:lstStyle/>
                    <a:p>
                      <a:pPr algn="just">
                        <a:spcAft>
                          <a:spcPts val="0"/>
                        </a:spcAft>
                      </a:pPr>
                      <a:r>
                        <a:rPr lang="zh-TW" sz="2000" kern="100" dirty="0">
                          <a:solidFill>
                            <a:schemeClr val="tx1"/>
                          </a:solidFill>
                          <a:effectLst/>
                          <a:latin typeface="微軟正黑體" panose="020B0604030504040204" pitchFamily="34" charset="-120"/>
                          <a:ea typeface="微軟正黑體" panose="020B0604030504040204" pitchFamily="34" charset="-120"/>
                        </a:rPr>
                        <a:t>英語文</a:t>
                      </a:r>
                      <a:r>
                        <a:rPr lang="en-US" sz="2000" kern="100" dirty="0">
                          <a:solidFill>
                            <a:schemeClr val="tx1"/>
                          </a:solidFill>
                          <a:effectLst/>
                          <a:latin typeface="微軟正黑體" panose="020B0604030504040204" pitchFamily="34" charset="-120"/>
                          <a:ea typeface="微軟正黑體" panose="020B0604030504040204" pitchFamily="34" charset="-120"/>
                        </a:rPr>
                        <a:t>76</a:t>
                      </a:r>
                      <a:endParaRPr lang="zh-TW" sz="200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FDFF"/>
                    </a:solidFill>
                  </a:tcPr>
                </a:tc>
                <a:tc>
                  <a:txBody>
                    <a:bodyPr/>
                    <a:lstStyle/>
                    <a:p>
                      <a:pPr algn="just">
                        <a:spcAft>
                          <a:spcPts val="0"/>
                        </a:spcAft>
                      </a:pPr>
                      <a:r>
                        <a:rPr lang="zh-TW" sz="2000" kern="100" dirty="0">
                          <a:solidFill>
                            <a:schemeClr val="tx1"/>
                          </a:solidFill>
                          <a:effectLst/>
                          <a:latin typeface="微軟正黑體" panose="020B0604030504040204" pitchFamily="34" charset="-120"/>
                          <a:ea typeface="微軟正黑體" panose="020B0604030504040204" pitchFamily="34" charset="-120"/>
                        </a:rPr>
                        <a:t>公民與社會</a:t>
                      </a:r>
                      <a:r>
                        <a:rPr lang="en-US" sz="2000" kern="100" dirty="0">
                          <a:solidFill>
                            <a:schemeClr val="tx1"/>
                          </a:solidFill>
                          <a:effectLst/>
                          <a:latin typeface="微軟正黑體" panose="020B0604030504040204" pitchFamily="34" charset="-120"/>
                          <a:ea typeface="微軟正黑體" panose="020B0604030504040204" pitchFamily="34" charset="-120"/>
                        </a:rPr>
                        <a:t>85</a:t>
                      </a:r>
                      <a:endParaRPr lang="zh-TW" sz="200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FDFF"/>
                    </a:solidFill>
                  </a:tcPr>
                </a:tc>
                <a:extLst>
                  <a:ext uri="{0D108BD9-81ED-4DB2-BD59-A6C34878D82A}">
                    <a16:rowId xmlns:a16="http://schemas.microsoft.com/office/drawing/2014/main" val="1462704161"/>
                  </a:ext>
                </a:extLst>
              </a:tr>
              <a:tr h="504056">
                <a:tc>
                  <a:txBody>
                    <a:bodyPr/>
                    <a:lstStyle/>
                    <a:p>
                      <a:pPr algn="just">
                        <a:spcAft>
                          <a:spcPts val="0"/>
                        </a:spcAft>
                      </a:pPr>
                      <a:r>
                        <a:rPr lang="zh-TW" sz="2000" kern="100">
                          <a:solidFill>
                            <a:schemeClr val="tx1"/>
                          </a:solidFill>
                          <a:effectLst/>
                          <a:latin typeface="微軟正黑體" panose="020B0604030504040204" pitchFamily="34" charset="-120"/>
                          <a:ea typeface="微軟正黑體" panose="020B0604030504040204" pitchFamily="34" charset="-120"/>
                        </a:rPr>
                        <a:t>高二下</a:t>
                      </a:r>
                      <a:endParaRPr lang="zh-TW" sz="2000" kern="10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FDFF"/>
                    </a:solidFill>
                  </a:tcPr>
                </a:tc>
                <a:tc>
                  <a:txBody>
                    <a:bodyPr/>
                    <a:lstStyle/>
                    <a:p>
                      <a:pPr algn="just">
                        <a:spcAft>
                          <a:spcPts val="0"/>
                        </a:spcAft>
                      </a:pPr>
                      <a:r>
                        <a:rPr lang="zh-TW" sz="2000" kern="100" dirty="0">
                          <a:solidFill>
                            <a:schemeClr val="tx1"/>
                          </a:solidFill>
                          <a:effectLst/>
                          <a:latin typeface="微軟正黑體" panose="020B0604030504040204" pitchFamily="34" charset="-120"/>
                          <a:ea typeface="微軟正黑體" panose="020B0604030504040204" pitchFamily="34" charset="-120"/>
                        </a:rPr>
                        <a:t>英語文</a:t>
                      </a:r>
                      <a:r>
                        <a:rPr lang="en-US" sz="2000" kern="100" dirty="0">
                          <a:solidFill>
                            <a:schemeClr val="tx1"/>
                          </a:solidFill>
                          <a:effectLst/>
                          <a:latin typeface="微軟正黑體" panose="020B0604030504040204" pitchFamily="34" charset="-120"/>
                          <a:ea typeface="微軟正黑體" panose="020B0604030504040204" pitchFamily="34" charset="-120"/>
                        </a:rPr>
                        <a:t>77</a:t>
                      </a:r>
                      <a:endParaRPr lang="zh-TW" sz="200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FDFF"/>
                    </a:solidFill>
                  </a:tcPr>
                </a:tc>
                <a:tc>
                  <a:txBody>
                    <a:bodyPr/>
                    <a:lstStyle/>
                    <a:p>
                      <a:pPr algn="just">
                        <a:spcAft>
                          <a:spcPts val="0"/>
                        </a:spcAft>
                      </a:pPr>
                      <a:r>
                        <a:rPr lang="zh-TW" sz="2000" kern="100" dirty="0">
                          <a:solidFill>
                            <a:schemeClr val="tx1"/>
                          </a:solidFill>
                          <a:effectLst/>
                          <a:latin typeface="微軟正黑體" panose="020B0604030504040204" pitchFamily="34" charset="-120"/>
                          <a:ea typeface="微軟正黑體" panose="020B0604030504040204" pitchFamily="34" charset="-120"/>
                        </a:rPr>
                        <a:t>公共議題與社會探究</a:t>
                      </a:r>
                      <a:r>
                        <a:rPr lang="en-US" sz="2000" kern="100" dirty="0">
                          <a:solidFill>
                            <a:schemeClr val="tx1"/>
                          </a:solidFill>
                          <a:effectLst/>
                          <a:latin typeface="微軟正黑體" panose="020B0604030504040204" pitchFamily="34" charset="-120"/>
                          <a:ea typeface="微軟正黑體" panose="020B0604030504040204" pitchFamily="34" charset="-120"/>
                        </a:rPr>
                        <a:t>85</a:t>
                      </a:r>
                      <a:endParaRPr lang="zh-TW" sz="200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FDFF"/>
                    </a:solidFill>
                  </a:tcPr>
                </a:tc>
                <a:extLst>
                  <a:ext uri="{0D108BD9-81ED-4DB2-BD59-A6C34878D82A}">
                    <a16:rowId xmlns:a16="http://schemas.microsoft.com/office/drawing/2014/main" val="530471861"/>
                  </a:ext>
                </a:extLst>
              </a:tr>
              <a:tr h="818259">
                <a:tc>
                  <a:txBody>
                    <a:bodyPr/>
                    <a:lstStyle/>
                    <a:p>
                      <a:pPr algn="just">
                        <a:spcAft>
                          <a:spcPts val="0"/>
                        </a:spcAft>
                      </a:pPr>
                      <a:r>
                        <a:rPr lang="zh-TW" sz="2000" kern="100">
                          <a:solidFill>
                            <a:schemeClr val="tx1"/>
                          </a:solidFill>
                          <a:effectLst/>
                          <a:latin typeface="微軟正黑體" panose="020B0604030504040204" pitchFamily="34" charset="-120"/>
                          <a:ea typeface="微軟正黑體" panose="020B0604030504040204" pitchFamily="34" charset="-120"/>
                        </a:rPr>
                        <a:t>高三上</a:t>
                      </a:r>
                      <a:endParaRPr lang="zh-TW" sz="2000" kern="10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FDFF"/>
                    </a:solidFill>
                  </a:tcPr>
                </a:tc>
                <a:tc>
                  <a:txBody>
                    <a:bodyPr/>
                    <a:lstStyle/>
                    <a:p>
                      <a:pPr algn="just">
                        <a:spcAft>
                          <a:spcPts val="0"/>
                        </a:spcAft>
                      </a:pPr>
                      <a:r>
                        <a:rPr lang="zh-TW" sz="2000" kern="100" dirty="0">
                          <a:solidFill>
                            <a:schemeClr val="tx1"/>
                          </a:solidFill>
                          <a:effectLst/>
                          <a:latin typeface="微軟正黑體" panose="020B0604030504040204" pitchFamily="34" charset="-120"/>
                          <a:ea typeface="微軟正黑體" panose="020B0604030504040204" pitchFamily="34" charset="-120"/>
                        </a:rPr>
                        <a:t>英語</a:t>
                      </a:r>
                      <a:r>
                        <a:rPr lang="zh-TW" altLang="en-US" sz="2000" kern="100" dirty="0">
                          <a:solidFill>
                            <a:schemeClr val="tx1"/>
                          </a:solidFill>
                          <a:effectLst/>
                          <a:latin typeface="微軟正黑體" panose="020B0604030504040204" pitchFamily="34" charset="-120"/>
                          <a:ea typeface="微軟正黑體" panose="020B0604030504040204" pitchFamily="34" charset="-120"/>
                        </a:rPr>
                        <a:t>文</a:t>
                      </a:r>
                      <a:r>
                        <a:rPr lang="en-US" sz="2000" kern="100" dirty="0">
                          <a:solidFill>
                            <a:schemeClr val="tx1"/>
                          </a:solidFill>
                          <a:effectLst/>
                          <a:latin typeface="微軟正黑體" panose="020B0604030504040204" pitchFamily="34" charset="-120"/>
                          <a:ea typeface="微軟正黑體" panose="020B0604030504040204" pitchFamily="34" charset="-120"/>
                        </a:rPr>
                        <a:t>85</a:t>
                      </a:r>
                      <a:endParaRPr lang="zh-TW" sz="2000" kern="100" dirty="0">
                        <a:solidFill>
                          <a:schemeClr val="tx1"/>
                        </a:solidFill>
                        <a:effectLst/>
                        <a:latin typeface="微軟正黑體" panose="020B0604030504040204" pitchFamily="34" charset="-120"/>
                        <a:ea typeface="微軟正黑體" panose="020B0604030504040204" pitchFamily="34" charset="-120"/>
                      </a:endParaRPr>
                    </a:p>
                    <a:p>
                      <a:pPr algn="just">
                        <a:spcAft>
                          <a:spcPts val="0"/>
                        </a:spcAft>
                      </a:pPr>
                      <a:r>
                        <a:rPr lang="zh-TW" sz="2000" kern="100" dirty="0">
                          <a:solidFill>
                            <a:schemeClr val="tx1"/>
                          </a:solidFill>
                          <a:effectLst/>
                          <a:latin typeface="微軟正黑體" panose="020B0604030504040204" pitchFamily="34" charset="-120"/>
                          <a:ea typeface="微軟正黑體" panose="020B0604030504040204" pitchFamily="34" charset="-120"/>
                        </a:rPr>
                        <a:t>英文作</a:t>
                      </a:r>
                      <a:r>
                        <a:rPr lang="zh-TW" altLang="en-US" sz="2000" kern="100" dirty="0">
                          <a:solidFill>
                            <a:schemeClr val="tx1"/>
                          </a:solidFill>
                          <a:effectLst/>
                          <a:latin typeface="微軟正黑體" panose="020B0604030504040204" pitchFamily="34" charset="-120"/>
                          <a:ea typeface="微軟正黑體" panose="020B0604030504040204" pitchFamily="34" charset="-120"/>
                        </a:rPr>
                        <a:t>文</a:t>
                      </a:r>
                      <a:r>
                        <a:rPr lang="en-US" sz="2000" kern="100" dirty="0">
                          <a:solidFill>
                            <a:schemeClr val="tx1"/>
                          </a:solidFill>
                          <a:effectLst/>
                          <a:latin typeface="微軟正黑體" panose="020B0604030504040204" pitchFamily="34" charset="-120"/>
                          <a:ea typeface="微軟正黑體" panose="020B0604030504040204" pitchFamily="34" charset="-120"/>
                        </a:rPr>
                        <a:t>82</a:t>
                      </a:r>
                      <a:endParaRPr lang="zh-TW" sz="200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FDFF"/>
                    </a:solidFill>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zh-TW" altLang="zh-TW" sz="2000" kern="100" dirty="0">
                          <a:solidFill>
                            <a:schemeClr val="tx1"/>
                          </a:solidFill>
                          <a:effectLst/>
                          <a:latin typeface="微軟正黑體" panose="020B0604030504040204" pitchFamily="34" charset="-120"/>
                          <a:ea typeface="微軟正黑體" panose="020B0604030504040204" pitchFamily="34" charset="-120"/>
                        </a:rPr>
                        <a:t>社會環境議題</a:t>
                      </a:r>
                      <a:r>
                        <a:rPr lang="en-US" altLang="zh-TW" sz="2000" kern="100" dirty="0">
                          <a:solidFill>
                            <a:schemeClr val="tx1"/>
                          </a:solidFill>
                          <a:effectLst/>
                          <a:latin typeface="微軟正黑體" panose="020B0604030504040204" pitchFamily="34" charset="-120"/>
                          <a:ea typeface="微軟正黑體" panose="020B0604030504040204" pitchFamily="34" charset="-120"/>
                        </a:rPr>
                        <a:t>85</a:t>
                      </a:r>
                    </a:p>
                    <a:p>
                      <a:pPr marL="0" marR="0" lvl="0" indent="0" algn="just" defTabSz="914400" rtl="0" eaLnBrk="1" fontAlgn="auto" latinLnBrk="0" hangingPunct="1">
                        <a:lnSpc>
                          <a:spcPct val="100000"/>
                        </a:lnSpc>
                        <a:spcBef>
                          <a:spcPts val="0"/>
                        </a:spcBef>
                        <a:spcAft>
                          <a:spcPts val="0"/>
                        </a:spcAft>
                        <a:buClrTx/>
                        <a:buSzTx/>
                        <a:buFontTx/>
                        <a:buNone/>
                        <a:tabLst/>
                        <a:defRPr/>
                      </a:pPr>
                      <a:r>
                        <a:rPr lang="zh-TW" altLang="zh-TW" sz="2000" kern="100" dirty="0">
                          <a:solidFill>
                            <a:schemeClr val="tx1"/>
                          </a:solidFill>
                          <a:effectLst/>
                          <a:latin typeface="微軟正黑體" panose="020B0604030504040204" pitchFamily="34" charset="-120"/>
                          <a:ea typeface="微軟正黑體" panose="020B0604030504040204" pitchFamily="34" charset="-120"/>
                        </a:rPr>
                        <a:t>民主政治與法律</a:t>
                      </a:r>
                      <a:r>
                        <a:rPr lang="en-US" altLang="zh-TW" sz="2000" kern="100" dirty="0">
                          <a:solidFill>
                            <a:schemeClr val="tx1"/>
                          </a:solidFill>
                          <a:effectLst/>
                          <a:latin typeface="微軟正黑體" panose="020B0604030504040204" pitchFamily="34" charset="-120"/>
                          <a:ea typeface="微軟正黑體" panose="020B0604030504040204" pitchFamily="34" charset="-120"/>
                        </a:rPr>
                        <a:t>88</a:t>
                      </a:r>
                      <a:endParaRPr lang="zh-TW" sz="200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FDFF"/>
                    </a:solidFill>
                  </a:tcPr>
                </a:tc>
                <a:extLst>
                  <a:ext uri="{0D108BD9-81ED-4DB2-BD59-A6C34878D82A}">
                    <a16:rowId xmlns:a16="http://schemas.microsoft.com/office/drawing/2014/main" val="210888246"/>
                  </a:ext>
                </a:extLst>
              </a:tr>
              <a:tr h="796144">
                <a:tc>
                  <a:txBody>
                    <a:bodyPr/>
                    <a:lstStyle/>
                    <a:p>
                      <a:pPr algn="just">
                        <a:spcAft>
                          <a:spcPts val="0"/>
                        </a:spcAft>
                      </a:pPr>
                      <a:r>
                        <a:rPr lang="zh-TW" sz="2000" kern="100">
                          <a:solidFill>
                            <a:schemeClr val="tx1"/>
                          </a:solidFill>
                          <a:effectLst/>
                          <a:latin typeface="微軟正黑體" panose="020B0604030504040204" pitchFamily="34" charset="-120"/>
                          <a:ea typeface="微軟正黑體" panose="020B0604030504040204" pitchFamily="34" charset="-120"/>
                        </a:rPr>
                        <a:t>高三下</a:t>
                      </a:r>
                      <a:endParaRPr lang="zh-TW" sz="2000" kern="10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FDFF"/>
                    </a:solidFill>
                  </a:tcPr>
                </a:tc>
                <a:tc>
                  <a:txBody>
                    <a:bodyPr/>
                    <a:lstStyle/>
                    <a:p>
                      <a:pPr algn="just">
                        <a:spcAft>
                          <a:spcPts val="0"/>
                        </a:spcAft>
                      </a:pPr>
                      <a:r>
                        <a:rPr lang="zh-TW" sz="2000" kern="100">
                          <a:solidFill>
                            <a:schemeClr val="tx1"/>
                          </a:solidFill>
                          <a:effectLst/>
                          <a:latin typeface="微軟正黑體" panose="020B0604030504040204" pitchFamily="34" charset="-120"/>
                          <a:ea typeface="微軟正黑體" panose="020B0604030504040204" pitchFamily="34" charset="-120"/>
                        </a:rPr>
                        <a:t>英語聽講</a:t>
                      </a:r>
                      <a:r>
                        <a:rPr lang="en-US" sz="2000" kern="100">
                          <a:solidFill>
                            <a:schemeClr val="tx1"/>
                          </a:solidFill>
                          <a:effectLst/>
                          <a:latin typeface="微軟正黑體" panose="020B0604030504040204" pitchFamily="34" charset="-120"/>
                          <a:ea typeface="微軟正黑體" panose="020B0604030504040204" pitchFamily="34" charset="-120"/>
                        </a:rPr>
                        <a:t>85</a:t>
                      </a:r>
                      <a:endParaRPr lang="zh-TW" sz="2000" kern="100">
                        <a:solidFill>
                          <a:schemeClr val="tx1"/>
                        </a:solidFill>
                        <a:effectLst/>
                        <a:latin typeface="微軟正黑體" panose="020B0604030504040204" pitchFamily="34" charset="-120"/>
                        <a:ea typeface="微軟正黑體" panose="020B0604030504040204" pitchFamily="34" charset="-120"/>
                      </a:endParaRPr>
                    </a:p>
                    <a:p>
                      <a:pPr algn="just">
                        <a:spcAft>
                          <a:spcPts val="0"/>
                        </a:spcAft>
                      </a:pPr>
                      <a:r>
                        <a:rPr lang="zh-TW" sz="2000" kern="100">
                          <a:solidFill>
                            <a:schemeClr val="tx1"/>
                          </a:solidFill>
                          <a:effectLst/>
                          <a:latin typeface="微軟正黑體" panose="020B0604030504040204" pitchFamily="34" charset="-120"/>
                          <a:ea typeface="微軟正黑體" panose="020B0604030504040204" pitchFamily="34" charset="-120"/>
                        </a:rPr>
                        <a:t>英文閱讀與寫作</a:t>
                      </a:r>
                      <a:r>
                        <a:rPr lang="en-US" sz="2000" kern="100">
                          <a:solidFill>
                            <a:schemeClr val="tx1"/>
                          </a:solidFill>
                          <a:effectLst/>
                          <a:latin typeface="微軟正黑體" panose="020B0604030504040204" pitchFamily="34" charset="-120"/>
                          <a:ea typeface="微軟正黑體" panose="020B0604030504040204" pitchFamily="34" charset="-120"/>
                        </a:rPr>
                        <a:t>82</a:t>
                      </a:r>
                      <a:endParaRPr lang="zh-TW" sz="2000" kern="10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FDFF"/>
                    </a:solidFill>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zh-TW" altLang="zh-TW" sz="2000" kern="100" dirty="0">
                          <a:solidFill>
                            <a:schemeClr val="tx1"/>
                          </a:solidFill>
                          <a:effectLst/>
                          <a:latin typeface="微軟正黑體" panose="020B0604030504040204" pitchFamily="34" charset="-120"/>
                          <a:ea typeface="微軟正黑體" panose="020B0604030504040204" pitchFamily="34" charset="-120"/>
                        </a:rPr>
                        <a:t>現代社會與經濟</a:t>
                      </a:r>
                      <a:r>
                        <a:rPr lang="en-US" altLang="zh-TW" sz="2000" kern="100" dirty="0">
                          <a:solidFill>
                            <a:schemeClr val="tx1"/>
                          </a:solidFill>
                          <a:effectLst/>
                          <a:latin typeface="微軟正黑體" panose="020B0604030504040204" pitchFamily="34" charset="-120"/>
                          <a:ea typeface="微軟正黑體" panose="020B0604030504040204" pitchFamily="34" charset="-120"/>
                        </a:rPr>
                        <a:t>90</a:t>
                      </a:r>
                      <a:endParaRPr lang="zh-TW" sz="2000" kern="100" dirty="0">
                        <a:solidFill>
                          <a:schemeClr val="tx1"/>
                        </a:solidFill>
                        <a:effectLst/>
                        <a:latin typeface="微軟正黑體" panose="020B0604030504040204" pitchFamily="34" charset="-120"/>
                        <a:ea typeface="微軟正黑體" panose="020B0604030504040204" pitchFamily="34" charset="-12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FDFF"/>
                    </a:solidFill>
                  </a:tcPr>
                </a:tc>
                <a:extLst>
                  <a:ext uri="{0D108BD9-81ED-4DB2-BD59-A6C34878D82A}">
                    <a16:rowId xmlns:a16="http://schemas.microsoft.com/office/drawing/2014/main" val="3471852722"/>
                  </a:ext>
                </a:extLst>
              </a:tr>
            </a:tbl>
          </a:graphicData>
        </a:graphic>
      </p:graphicFrame>
    </p:spTree>
    <p:extLst>
      <p:ext uri="{BB962C8B-B14F-4D97-AF65-F5344CB8AC3E}">
        <p14:creationId xmlns:p14="http://schemas.microsoft.com/office/powerpoint/2010/main" val="760914591"/>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00" name="AutoShape 2"/>
          <p:cNvSpPr>
            <a:spLocks noGrp="1" noChangeArrowheads="1"/>
          </p:cNvSpPr>
          <p:nvPr>
            <p:ph type="title"/>
          </p:nvPr>
        </p:nvSpPr>
        <p:spPr>
          <a:xfrm>
            <a:off x="539552" y="908720"/>
            <a:ext cx="8604448" cy="720080"/>
          </a:xfrm>
        </p:spPr>
        <p:txBody>
          <a:bodyPr>
            <a:noAutofit/>
          </a:bodyPr>
          <a:lstStyle/>
          <a:p>
            <a:r>
              <a:rPr lang="zh-TW" altLang="en-US" sz="3600" kern="0" dirty="0">
                <a:latin typeface="微軟正黑體" panose="020B0604030504040204" pitchFamily="34" charset="-120"/>
                <a:ea typeface="微軟正黑體" panose="020B0604030504040204" pitchFamily="34" charset="-120"/>
                <a:cs typeface="Times New Roman" panose="02020603050405020304" pitchFamily="18" charset="0"/>
              </a:rPr>
              <a:t>學習歷程自述示例</a:t>
            </a:r>
            <a:r>
              <a:rPr lang="en-US" altLang="zh-TW" sz="3600" dirty="0">
                <a:latin typeface="+mj-ea"/>
                <a:cs typeface="Times New Roman" panose="02020603050405020304" pitchFamily="18" charset="0"/>
              </a:rPr>
              <a:t>(</a:t>
            </a:r>
            <a:r>
              <a:rPr lang="zh-TW" altLang="en-US" sz="3600" dirty="0">
                <a:latin typeface="+mj-ea"/>
                <a:cs typeface="Times New Roman" panose="02020603050405020304" pitchFamily="18" charset="0"/>
              </a:rPr>
              <a:t>續</a:t>
            </a:r>
            <a:r>
              <a:rPr lang="en-US" altLang="zh-TW" sz="3600" dirty="0">
                <a:latin typeface="+mj-ea"/>
                <a:cs typeface="Times New Roman" panose="02020603050405020304" pitchFamily="18" charset="0"/>
              </a:rPr>
              <a:t>)</a:t>
            </a:r>
            <a:endParaRPr lang="en-US" altLang="zh-TW" sz="3600" dirty="0">
              <a:latin typeface="+mj-ea"/>
            </a:endParaRPr>
          </a:p>
        </p:txBody>
      </p:sp>
      <p:sp>
        <p:nvSpPr>
          <p:cNvPr id="4" name="投影片編號版面配置區 5">
            <a:extLst>
              <a:ext uri="{FF2B5EF4-FFF2-40B4-BE49-F238E27FC236}">
                <a16:creationId xmlns:a16="http://schemas.microsoft.com/office/drawing/2014/main" id="{0F698181-F71C-4D6A-9B35-14FD516D66CE}"/>
              </a:ext>
            </a:extLst>
          </p:cNvPr>
          <p:cNvSpPr>
            <a:spLocks noGrp="1"/>
          </p:cNvSpPr>
          <p:nvPr>
            <p:ph type="sldNum" sz="quarter" idx="12"/>
          </p:nvPr>
        </p:nvSpPr>
        <p:spPr>
          <a:xfrm>
            <a:off x="7924800" y="6356350"/>
            <a:ext cx="762000" cy="365125"/>
          </a:xfrm>
          <a:noFill/>
        </p:spPr>
        <p:txBody>
          <a:bodyPr/>
          <a:lstStyle/>
          <a:p>
            <a:fld id="{BA658583-FC9A-445C-AB03-44C0F41B7F77}" type="slidenum">
              <a:rPr lang="en-US" altLang="zh-TW" sz="1400" smtClean="0">
                <a:latin typeface="微軟正黑體" panose="020B0604030504040204" pitchFamily="34" charset="-120"/>
                <a:ea typeface="微軟正黑體" panose="020B0604030504040204" pitchFamily="34" charset="-120"/>
                <a:cs typeface="Times New Roman" panose="02020603050405020304" pitchFamily="18" charset="0"/>
              </a:rPr>
              <a:pPr/>
              <a:t>13</a:t>
            </a:fld>
            <a:endParaRPr lang="en-US" altLang="zh-TW" sz="1400" dirty="0">
              <a:latin typeface="微軟正黑體" panose="020B0604030504040204" pitchFamily="34" charset="-120"/>
              <a:ea typeface="微軟正黑體" panose="020B0604030504040204" pitchFamily="34" charset="-120"/>
              <a:cs typeface="Times New Roman" panose="02020603050405020304" pitchFamily="18" charset="0"/>
            </a:endParaRPr>
          </a:p>
        </p:txBody>
      </p:sp>
      <p:graphicFrame>
        <p:nvGraphicFramePr>
          <p:cNvPr id="5" name="圖表 4">
            <a:extLst>
              <a:ext uri="{FF2B5EF4-FFF2-40B4-BE49-F238E27FC236}">
                <a16:creationId xmlns:a16="http://schemas.microsoft.com/office/drawing/2014/main" id="{AA0ADCF6-2D26-8F3F-2186-C2DE38D47E12}"/>
              </a:ext>
            </a:extLst>
          </p:cNvPr>
          <p:cNvGraphicFramePr>
            <a:graphicFrameLocks/>
          </p:cNvGraphicFramePr>
          <p:nvPr/>
        </p:nvGraphicFramePr>
        <p:xfrm>
          <a:off x="323528" y="1742000"/>
          <a:ext cx="8363272" cy="4346212"/>
        </p:xfrm>
        <a:graphic>
          <a:graphicData uri="http://schemas.openxmlformats.org/drawingml/2006/chart">
            <c:chart xmlns:c="http://schemas.openxmlformats.org/drawingml/2006/chart" xmlns:r="http://schemas.openxmlformats.org/officeDocument/2006/relationships" r:id="rId3"/>
          </a:graphicData>
        </a:graphic>
      </p:graphicFrame>
      <p:sp>
        <p:nvSpPr>
          <p:cNvPr id="2" name="文字方塊 1">
            <a:extLst>
              <a:ext uri="{FF2B5EF4-FFF2-40B4-BE49-F238E27FC236}">
                <a16:creationId xmlns:a16="http://schemas.microsoft.com/office/drawing/2014/main" id="{AE2C8AB5-5470-EDF8-620F-D7770F947061}"/>
              </a:ext>
            </a:extLst>
          </p:cNvPr>
          <p:cNvSpPr txBox="1"/>
          <p:nvPr/>
        </p:nvSpPr>
        <p:spPr>
          <a:xfrm>
            <a:off x="323528" y="2192375"/>
            <a:ext cx="461665" cy="1800200"/>
          </a:xfrm>
          <a:prstGeom prst="rect">
            <a:avLst/>
          </a:prstGeom>
          <a:noFill/>
        </p:spPr>
        <p:txBody>
          <a:bodyPr vert="eaVert" wrap="square" rtlCol="0">
            <a:spAutoFit/>
          </a:bodyPr>
          <a:lstStyle/>
          <a:p>
            <a:r>
              <a:rPr lang="zh-TW" altLang="en-US" sz="1800" dirty="0">
                <a:solidFill>
                  <a:sysClr val="windowText" lastClr="000000"/>
                </a:solidFill>
                <a:latin typeface="微軟正黑體" panose="020B0604030504040204" pitchFamily="34" charset="-120"/>
                <a:ea typeface="微軟正黑體" panose="020B0604030504040204" pitchFamily="34" charset="-120"/>
              </a:rPr>
              <a:t>數學科</a:t>
            </a:r>
            <a:r>
              <a:rPr lang="zh-TW" altLang="en-US" dirty="0">
                <a:latin typeface="微軟正黑體" panose="020B0604030504040204" pitchFamily="34" charset="-120"/>
                <a:ea typeface="微軟正黑體" panose="020B0604030504040204" pitchFamily="34" charset="-120"/>
              </a:rPr>
              <a:t>學期成績</a:t>
            </a:r>
          </a:p>
        </p:txBody>
      </p:sp>
      <p:sp>
        <p:nvSpPr>
          <p:cNvPr id="6" name="文字方塊 5">
            <a:extLst>
              <a:ext uri="{FF2B5EF4-FFF2-40B4-BE49-F238E27FC236}">
                <a16:creationId xmlns:a16="http://schemas.microsoft.com/office/drawing/2014/main" id="{5B2F3B91-5097-1B4E-E5F6-2A2342E2BEDD}"/>
              </a:ext>
            </a:extLst>
          </p:cNvPr>
          <p:cNvSpPr txBox="1"/>
          <p:nvPr/>
        </p:nvSpPr>
        <p:spPr>
          <a:xfrm>
            <a:off x="4572000" y="6077843"/>
            <a:ext cx="1008112" cy="369332"/>
          </a:xfrm>
          <a:prstGeom prst="rect">
            <a:avLst/>
          </a:prstGeom>
          <a:noFill/>
        </p:spPr>
        <p:txBody>
          <a:bodyPr wrap="square" rtlCol="0">
            <a:spAutoFit/>
          </a:bodyPr>
          <a:lstStyle/>
          <a:p>
            <a:r>
              <a:rPr lang="zh-TW" altLang="en-US" dirty="0">
                <a:latin typeface="微軟正黑體" panose="020B0604030504040204" pitchFamily="34" charset="-120"/>
                <a:ea typeface="微軟正黑體" panose="020B0604030504040204" pitchFamily="34" charset="-120"/>
              </a:rPr>
              <a:t>學期</a:t>
            </a:r>
          </a:p>
        </p:txBody>
      </p:sp>
    </p:spTree>
    <p:extLst>
      <p:ext uri="{BB962C8B-B14F-4D97-AF65-F5344CB8AC3E}">
        <p14:creationId xmlns:p14="http://schemas.microsoft.com/office/powerpoint/2010/main" val="1126738204"/>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aphicFrame>
        <p:nvGraphicFramePr>
          <p:cNvPr id="7" name="圖表 6">
            <a:extLst>
              <a:ext uri="{FF2B5EF4-FFF2-40B4-BE49-F238E27FC236}">
                <a16:creationId xmlns:a16="http://schemas.microsoft.com/office/drawing/2014/main" id="{E7368DBC-AA91-4A13-80C8-A62248988411}"/>
              </a:ext>
            </a:extLst>
          </p:cNvPr>
          <p:cNvGraphicFramePr/>
          <p:nvPr/>
        </p:nvGraphicFramePr>
        <p:xfrm>
          <a:off x="785193" y="1916832"/>
          <a:ext cx="7963271" cy="4248472"/>
        </p:xfrm>
        <a:graphic>
          <a:graphicData uri="http://schemas.openxmlformats.org/drawingml/2006/chart">
            <c:chart xmlns:c="http://schemas.openxmlformats.org/drawingml/2006/chart" xmlns:r="http://schemas.openxmlformats.org/officeDocument/2006/relationships" r:id="rId3"/>
          </a:graphicData>
        </a:graphic>
      </p:graphicFrame>
      <p:sp>
        <p:nvSpPr>
          <p:cNvPr id="4100" name="AutoShape 2"/>
          <p:cNvSpPr>
            <a:spLocks noGrp="1" noChangeArrowheads="1"/>
          </p:cNvSpPr>
          <p:nvPr>
            <p:ph type="title"/>
          </p:nvPr>
        </p:nvSpPr>
        <p:spPr>
          <a:xfrm>
            <a:off x="539552" y="908720"/>
            <a:ext cx="8604448" cy="720080"/>
          </a:xfrm>
        </p:spPr>
        <p:txBody>
          <a:bodyPr>
            <a:noAutofit/>
          </a:bodyPr>
          <a:lstStyle/>
          <a:p>
            <a:r>
              <a:rPr lang="zh-TW" altLang="en-US" sz="3600" kern="0" dirty="0">
                <a:latin typeface="微軟正黑體" panose="020B0604030504040204" pitchFamily="34" charset="-120"/>
                <a:ea typeface="微軟正黑體" panose="020B0604030504040204" pitchFamily="34" charset="-120"/>
                <a:cs typeface="Times New Roman" panose="02020603050405020304" pitchFamily="18" charset="0"/>
              </a:rPr>
              <a:t>學習歷程自述示例</a:t>
            </a:r>
            <a:r>
              <a:rPr lang="en-US" altLang="zh-TW" sz="3600" dirty="0">
                <a:latin typeface="+mj-ea"/>
                <a:cs typeface="Times New Roman" panose="02020603050405020304" pitchFamily="18" charset="0"/>
              </a:rPr>
              <a:t>(</a:t>
            </a:r>
            <a:r>
              <a:rPr lang="zh-TW" altLang="en-US" sz="3600" dirty="0">
                <a:latin typeface="+mj-ea"/>
                <a:cs typeface="Times New Roman" panose="02020603050405020304" pitchFamily="18" charset="0"/>
              </a:rPr>
              <a:t>續</a:t>
            </a:r>
            <a:r>
              <a:rPr lang="en-US" altLang="zh-TW" sz="3600" dirty="0">
                <a:latin typeface="+mj-ea"/>
                <a:cs typeface="Times New Roman" panose="02020603050405020304" pitchFamily="18" charset="0"/>
              </a:rPr>
              <a:t>)</a:t>
            </a:r>
            <a:endParaRPr lang="en-US" altLang="zh-TW" sz="3600" dirty="0">
              <a:latin typeface="+mj-ea"/>
            </a:endParaRPr>
          </a:p>
        </p:txBody>
      </p:sp>
      <p:sp>
        <p:nvSpPr>
          <p:cNvPr id="4" name="投影片編號版面配置區 5">
            <a:extLst>
              <a:ext uri="{FF2B5EF4-FFF2-40B4-BE49-F238E27FC236}">
                <a16:creationId xmlns:a16="http://schemas.microsoft.com/office/drawing/2014/main" id="{0F698181-F71C-4D6A-9B35-14FD516D66CE}"/>
              </a:ext>
            </a:extLst>
          </p:cNvPr>
          <p:cNvSpPr>
            <a:spLocks noGrp="1"/>
          </p:cNvSpPr>
          <p:nvPr>
            <p:ph type="sldNum" sz="quarter" idx="12"/>
          </p:nvPr>
        </p:nvSpPr>
        <p:spPr>
          <a:xfrm>
            <a:off x="7924800" y="6356350"/>
            <a:ext cx="762000" cy="365125"/>
          </a:xfrm>
          <a:noFill/>
        </p:spPr>
        <p:txBody>
          <a:bodyPr/>
          <a:lstStyle/>
          <a:p>
            <a:fld id="{BA658583-FC9A-445C-AB03-44C0F41B7F77}" type="slidenum">
              <a:rPr lang="en-US" altLang="zh-TW" sz="1400" smtClean="0">
                <a:latin typeface="微軟正黑體" panose="020B0604030504040204" pitchFamily="34" charset="-120"/>
                <a:ea typeface="微軟正黑體" panose="020B0604030504040204" pitchFamily="34" charset="-120"/>
                <a:cs typeface="Times New Roman" panose="02020603050405020304" pitchFamily="18" charset="0"/>
              </a:rPr>
              <a:pPr/>
              <a:t>14</a:t>
            </a:fld>
            <a:endParaRPr lang="en-US" altLang="zh-TW" sz="1400" dirty="0">
              <a:latin typeface="微軟正黑體" panose="020B0604030504040204" pitchFamily="34" charset="-120"/>
              <a:ea typeface="微軟正黑體" panose="020B0604030504040204" pitchFamily="34" charset="-120"/>
              <a:cs typeface="Times New Roman" panose="02020603050405020304" pitchFamily="18" charset="0"/>
            </a:endParaRPr>
          </a:p>
        </p:txBody>
      </p:sp>
      <p:sp>
        <p:nvSpPr>
          <p:cNvPr id="2" name="文字方塊 1">
            <a:extLst>
              <a:ext uri="{FF2B5EF4-FFF2-40B4-BE49-F238E27FC236}">
                <a16:creationId xmlns:a16="http://schemas.microsoft.com/office/drawing/2014/main" id="{AE2C8AB5-5470-EDF8-620F-D7770F947061}"/>
              </a:ext>
            </a:extLst>
          </p:cNvPr>
          <p:cNvSpPr txBox="1"/>
          <p:nvPr/>
        </p:nvSpPr>
        <p:spPr>
          <a:xfrm>
            <a:off x="323528" y="2192375"/>
            <a:ext cx="461665" cy="1800200"/>
          </a:xfrm>
          <a:prstGeom prst="rect">
            <a:avLst/>
          </a:prstGeom>
          <a:noFill/>
        </p:spPr>
        <p:txBody>
          <a:bodyPr vert="eaVert" wrap="square" rtlCol="0">
            <a:spAutoFit/>
          </a:bodyPr>
          <a:lstStyle/>
          <a:p>
            <a:r>
              <a:rPr lang="zh-TW" altLang="en-US" sz="1800" dirty="0">
                <a:solidFill>
                  <a:sysClr val="windowText" lastClr="000000"/>
                </a:solidFill>
                <a:latin typeface="微軟正黑體" panose="020B0604030504040204" pitchFamily="34" charset="-120"/>
                <a:ea typeface="微軟正黑體" panose="020B0604030504040204" pitchFamily="34" charset="-120"/>
              </a:rPr>
              <a:t>數學科</a:t>
            </a:r>
            <a:r>
              <a:rPr lang="zh-TW" altLang="en-US" dirty="0">
                <a:latin typeface="微軟正黑體" panose="020B0604030504040204" pitchFamily="34" charset="-120"/>
                <a:ea typeface="微軟正黑體" panose="020B0604030504040204" pitchFamily="34" charset="-120"/>
              </a:rPr>
              <a:t>學期成績</a:t>
            </a:r>
          </a:p>
        </p:txBody>
      </p:sp>
      <p:sp>
        <p:nvSpPr>
          <p:cNvPr id="6" name="文字方塊 5">
            <a:extLst>
              <a:ext uri="{FF2B5EF4-FFF2-40B4-BE49-F238E27FC236}">
                <a16:creationId xmlns:a16="http://schemas.microsoft.com/office/drawing/2014/main" id="{5B2F3B91-5097-1B4E-E5F6-2A2342E2BEDD}"/>
              </a:ext>
            </a:extLst>
          </p:cNvPr>
          <p:cNvSpPr txBox="1"/>
          <p:nvPr/>
        </p:nvSpPr>
        <p:spPr>
          <a:xfrm>
            <a:off x="4572000" y="6077843"/>
            <a:ext cx="1008112" cy="369332"/>
          </a:xfrm>
          <a:prstGeom prst="rect">
            <a:avLst/>
          </a:prstGeom>
          <a:noFill/>
        </p:spPr>
        <p:txBody>
          <a:bodyPr wrap="square" rtlCol="0">
            <a:spAutoFit/>
          </a:bodyPr>
          <a:lstStyle/>
          <a:p>
            <a:r>
              <a:rPr lang="zh-TW" altLang="en-US" dirty="0">
                <a:latin typeface="微軟正黑體" panose="020B0604030504040204" pitchFamily="34" charset="-120"/>
                <a:ea typeface="微軟正黑體" panose="020B0604030504040204" pitchFamily="34" charset="-120"/>
              </a:rPr>
              <a:t>學期</a:t>
            </a:r>
          </a:p>
        </p:txBody>
      </p:sp>
    </p:spTree>
    <p:extLst>
      <p:ext uri="{BB962C8B-B14F-4D97-AF65-F5344CB8AC3E}">
        <p14:creationId xmlns:p14="http://schemas.microsoft.com/office/powerpoint/2010/main" val="1540598476"/>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00" name="AutoShape 2"/>
          <p:cNvSpPr>
            <a:spLocks noGrp="1" noChangeArrowheads="1"/>
          </p:cNvSpPr>
          <p:nvPr>
            <p:ph type="title"/>
          </p:nvPr>
        </p:nvSpPr>
        <p:spPr>
          <a:xfrm>
            <a:off x="539552" y="908720"/>
            <a:ext cx="8604448" cy="720080"/>
          </a:xfrm>
        </p:spPr>
        <p:txBody>
          <a:bodyPr>
            <a:noAutofit/>
          </a:bodyPr>
          <a:lstStyle/>
          <a:p>
            <a:r>
              <a:rPr lang="zh-TW" altLang="en-US" sz="3600" kern="0" dirty="0">
                <a:latin typeface="微軟正黑體" panose="020B0604030504040204" pitchFamily="34" charset="-120"/>
                <a:ea typeface="微軟正黑體" panose="020B0604030504040204" pitchFamily="34" charset="-120"/>
                <a:cs typeface="Times New Roman" panose="02020603050405020304" pitchFamily="18" charset="0"/>
              </a:rPr>
              <a:t>學習歷程自述示例</a:t>
            </a:r>
            <a:r>
              <a:rPr lang="en-US" altLang="zh-TW" sz="3600" kern="0" dirty="0">
                <a:latin typeface="微軟正黑體" panose="020B0604030504040204" pitchFamily="34" charset="-120"/>
                <a:ea typeface="微軟正黑體" panose="020B0604030504040204" pitchFamily="34" charset="-120"/>
                <a:cs typeface="Times New Roman" panose="02020603050405020304" pitchFamily="18" charset="0"/>
              </a:rPr>
              <a:t>(</a:t>
            </a:r>
            <a:r>
              <a:rPr lang="zh-TW" altLang="en-US" sz="3600" kern="0" dirty="0">
                <a:latin typeface="微軟正黑體" panose="020B0604030504040204" pitchFamily="34" charset="-120"/>
                <a:ea typeface="微軟正黑體" panose="020B0604030504040204" pitchFamily="34" charset="-120"/>
                <a:cs typeface="Times New Roman" panose="02020603050405020304" pitchFamily="18" charset="0"/>
              </a:rPr>
              <a:t>續</a:t>
            </a:r>
            <a:r>
              <a:rPr lang="en-US" altLang="zh-TW" sz="3600" kern="0" dirty="0">
                <a:latin typeface="微軟正黑體" panose="020B0604030504040204" pitchFamily="34" charset="-120"/>
                <a:ea typeface="微軟正黑體" panose="020B0604030504040204" pitchFamily="34" charset="-120"/>
                <a:cs typeface="Times New Roman" panose="02020603050405020304" pitchFamily="18" charset="0"/>
              </a:rPr>
              <a:t>)</a:t>
            </a:r>
            <a:endParaRPr lang="en-US" altLang="zh-TW" sz="3600" dirty="0">
              <a:latin typeface="+mj-ea"/>
            </a:endParaRPr>
          </a:p>
        </p:txBody>
      </p:sp>
      <p:sp>
        <p:nvSpPr>
          <p:cNvPr id="4" name="投影片編號版面配置區 5">
            <a:extLst>
              <a:ext uri="{FF2B5EF4-FFF2-40B4-BE49-F238E27FC236}">
                <a16:creationId xmlns:a16="http://schemas.microsoft.com/office/drawing/2014/main" id="{0F698181-F71C-4D6A-9B35-14FD516D66CE}"/>
              </a:ext>
            </a:extLst>
          </p:cNvPr>
          <p:cNvSpPr>
            <a:spLocks noGrp="1"/>
          </p:cNvSpPr>
          <p:nvPr>
            <p:ph type="sldNum" sz="quarter" idx="12"/>
          </p:nvPr>
        </p:nvSpPr>
        <p:spPr>
          <a:xfrm>
            <a:off x="7924800" y="6356350"/>
            <a:ext cx="1183704" cy="365125"/>
          </a:xfrm>
          <a:noFill/>
        </p:spPr>
        <p:txBody>
          <a:bodyPr/>
          <a:lstStyle/>
          <a:p>
            <a:fld id="{BA658583-FC9A-445C-AB03-44C0F41B7F77}" type="slidenum">
              <a:rPr lang="en-US" altLang="zh-TW" sz="1400" smtClean="0">
                <a:latin typeface="微軟正黑體" panose="020B0604030504040204" pitchFamily="34" charset="-120"/>
                <a:ea typeface="微軟正黑體" panose="020B0604030504040204" pitchFamily="34" charset="-120"/>
                <a:cs typeface="Times New Roman" panose="02020603050405020304" pitchFamily="18" charset="0"/>
              </a:rPr>
              <a:pPr/>
              <a:t>15</a:t>
            </a:fld>
            <a:endParaRPr lang="en-US" altLang="zh-TW" sz="1400" dirty="0">
              <a:latin typeface="微軟正黑體" panose="020B0604030504040204" pitchFamily="34" charset="-120"/>
              <a:ea typeface="微軟正黑體" panose="020B0604030504040204" pitchFamily="34" charset="-120"/>
              <a:cs typeface="Times New Roman" panose="02020603050405020304" pitchFamily="18" charset="0"/>
            </a:endParaRPr>
          </a:p>
        </p:txBody>
      </p:sp>
      <p:graphicFrame>
        <p:nvGraphicFramePr>
          <p:cNvPr id="3" name="表格 2">
            <a:extLst>
              <a:ext uri="{FF2B5EF4-FFF2-40B4-BE49-F238E27FC236}">
                <a16:creationId xmlns:a16="http://schemas.microsoft.com/office/drawing/2014/main" id="{F92BFC39-29AD-B6DB-3746-3D3EFC01DFD2}"/>
              </a:ext>
            </a:extLst>
          </p:cNvPr>
          <p:cNvGraphicFramePr>
            <a:graphicFrameLocks noGrp="1"/>
          </p:cNvGraphicFramePr>
          <p:nvPr/>
        </p:nvGraphicFramePr>
        <p:xfrm>
          <a:off x="395536" y="1666507"/>
          <a:ext cx="8352927" cy="5027808"/>
        </p:xfrm>
        <a:graphic>
          <a:graphicData uri="http://schemas.openxmlformats.org/drawingml/2006/table">
            <a:tbl>
              <a:tblPr firstRow="1" firstCol="1" bandRow="1">
                <a:tableStyleId>{5C22544A-7EE6-4342-B048-85BDC9FD1C3A}</a:tableStyleId>
              </a:tblPr>
              <a:tblGrid>
                <a:gridCol w="1758511">
                  <a:extLst>
                    <a:ext uri="{9D8B030D-6E8A-4147-A177-3AD203B41FA5}">
                      <a16:colId xmlns:a16="http://schemas.microsoft.com/office/drawing/2014/main" val="2000660964"/>
                    </a:ext>
                  </a:extLst>
                </a:gridCol>
                <a:gridCol w="5574925">
                  <a:extLst>
                    <a:ext uri="{9D8B030D-6E8A-4147-A177-3AD203B41FA5}">
                      <a16:colId xmlns:a16="http://schemas.microsoft.com/office/drawing/2014/main" val="1227918889"/>
                    </a:ext>
                  </a:extLst>
                </a:gridCol>
                <a:gridCol w="1019491">
                  <a:extLst>
                    <a:ext uri="{9D8B030D-6E8A-4147-A177-3AD203B41FA5}">
                      <a16:colId xmlns:a16="http://schemas.microsoft.com/office/drawing/2014/main" val="1161219500"/>
                    </a:ext>
                  </a:extLst>
                </a:gridCol>
              </a:tblGrid>
              <a:tr h="291271">
                <a:tc>
                  <a:txBody>
                    <a:bodyPr/>
                    <a:lstStyle/>
                    <a:p>
                      <a:pPr algn="just"/>
                      <a:r>
                        <a:rPr lang="zh-TW" sz="1800" kern="100" dirty="0">
                          <a:solidFill>
                            <a:schemeClr val="tx1"/>
                          </a:solidFill>
                          <a:effectLst/>
                          <a:latin typeface="微軟正黑體" panose="020B0604030504040204" pitchFamily="34" charset="-120"/>
                          <a:ea typeface="微軟正黑體" panose="020B0604030504040204" pitchFamily="34" charset="-120"/>
                        </a:rPr>
                        <a:t>能力項目</a:t>
                      </a:r>
                      <a:endParaRPr lang="zh-TW" sz="180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43764" marR="4376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zh-TW" sz="1800" kern="100" dirty="0">
                          <a:solidFill>
                            <a:schemeClr val="tx1"/>
                          </a:solidFill>
                          <a:effectLst/>
                          <a:latin typeface="微軟正黑體" panose="020B0604030504040204" pitchFamily="34" charset="-120"/>
                          <a:ea typeface="微軟正黑體" panose="020B0604030504040204" pitchFamily="34" charset="-120"/>
                        </a:rPr>
                        <a:t>內容概要</a:t>
                      </a:r>
                      <a:endParaRPr lang="zh-TW" sz="180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43764" marR="4376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zh-TW" sz="1800" kern="100">
                          <a:solidFill>
                            <a:schemeClr val="tx1"/>
                          </a:solidFill>
                          <a:effectLst/>
                          <a:latin typeface="微軟正黑體" panose="020B0604030504040204" pitchFamily="34" charset="-120"/>
                          <a:ea typeface="微軟正黑體" panose="020B0604030504040204" pitchFamily="34" charset="-120"/>
                        </a:rPr>
                        <a:t>年級</a:t>
                      </a:r>
                      <a:endParaRPr lang="zh-TW" sz="1800" kern="10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43764" marR="4376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7426523"/>
                  </a:ext>
                </a:extLst>
              </a:tr>
              <a:tr h="769305">
                <a:tc rowSpan="2">
                  <a:txBody>
                    <a:bodyPr/>
                    <a:lstStyle/>
                    <a:p>
                      <a:pPr algn="just"/>
                      <a:r>
                        <a:rPr lang="zh-TW" sz="1800" kern="100">
                          <a:solidFill>
                            <a:schemeClr val="tx1"/>
                          </a:solidFill>
                          <a:effectLst/>
                          <a:latin typeface="微軟正黑體" panose="020B0604030504040204" pitchFamily="34" charset="-120"/>
                          <a:ea typeface="微軟正黑體" panose="020B0604030504040204" pitchFamily="34" charset="-120"/>
                        </a:rPr>
                        <a:t>財金知識學習</a:t>
                      </a:r>
                      <a:endParaRPr lang="zh-TW" sz="1800" kern="10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43764" marR="4376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ts val="2200"/>
                        </a:lnSpc>
                        <a:spcBef>
                          <a:spcPts val="600"/>
                        </a:spcBef>
                        <a:spcAft>
                          <a:spcPts val="600"/>
                        </a:spcAft>
                      </a:pPr>
                      <a:r>
                        <a:rPr lang="zh-TW" sz="1800" kern="100" dirty="0">
                          <a:solidFill>
                            <a:schemeClr val="tx1"/>
                          </a:solidFill>
                          <a:effectLst/>
                          <a:latin typeface="微軟正黑體" panose="020B0604030504040204" pitchFamily="34" charset="-120"/>
                          <a:ea typeface="微軟正黑體" panose="020B0604030504040204" pitchFamily="34" charset="-120"/>
                        </a:rPr>
                        <a:t>運用線上資源自主學習</a:t>
                      </a:r>
                      <a:r>
                        <a:rPr lang="en-US" sz="1800" kern="100" dirty="0">
                          <a:solidFill>
                            <a:schemeClr val="tx1"/>
                          </a:solidFill>
                          <a:effectLst/>
                          <a:latin typeface="微軟正黑體" panose="020B0604030504040204" pitchFamily="34" charset="-120"/>
                          <a:ea typeface="微軟正黑體" panose="020B0604030504040204" pitchFamily="34" charset="-120"/>
                        </a:rPr>
                        <a:t>KD</a:t>
                      </a:r>
                      <a:r>
                        <a:rPr lang="zh-TW" sz="1800" kern="100" dirty="0">
                          <a:solidFill>
                            <a:schemeClr val="tx1"/>
                          </a:solidFill>
                          <a:effectLst/>
                          <a:latin typeface="微軟正黑體" panose="020B0604030504040204" pitchFamily="34" charset="-120"/>
                          <a:ea typeface="微軟正黑體" panose="020B0604030504040204" pitchFamily="34" charset="-120"/>
                        </a:rPr>
                        <a:t>線與基本面分析，並操作虛擬股市投資，一季的報酬率接近</a:t>
                      </a:r>
                      <a:r>
                        <a:rPr lang="en-US" sz="1800" kern="100" dirty="0">
                          <a:solidFill>
                            <a:schemeClr val="tx1"/>
                          </a:solidFill>
                          <a:effectLst/>
                          <a:latin typeface="微軟正黑體" panose="020B0604030504040204" pitchFamily="34" charset="-120"/>
                          <a:ea typeface="微軟正黑體" panose="020B0604030504040204" pitchFamily="34" charset="-120"/>
                        </a:rPr>
                        <a:t>10%</a:t>
                      </a:r>
                      <a:r>
                        <a:rPr lang="zh-TW" sz="1800" kern="100" dirty="0">
                          <a:solidFill>
                            <a:schemeClr val="tx1"/>
                          </a:solidFill>
                          <a:effectLst/>
                          <a:latin typeface="微軟正黑體" panose="020B0604030504040204" pitchFamily="34" charset="-120"/>
                          <a:ea typeface="微軟正黑體" panose="020B0604030504040204" pitchFamily="34" charset="-120"/>
                        </a:rPr>
                        <a:t>。</a:t>
                      </a:r>
                      <a:endParaRPr lang="zh-TW" sz="180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44000" marR="144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zh-TW" sz="1800" kern="0">
                          <a:solidFill>
                            <a:schemeClr val="tx1"/>
                          </a:solidFill>
                          <a:effectLst/>
                          <a:latin typeface="微軟正黑體" panose="020B0604030504040204" pitchFamily="34" charset="-120"/>
                          <a:ea typeface="微軟正黑體" panose="020B0604030504040204" pitchFamily="34" charset="-120"/>
                        </a:rPr>
                        <a:t>高二</a:t>
                      </a:r>
                      <a:endParaRPr lang="zh-TW" sz="1800" kern="10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43764" marR="4376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73943622"/>
                  </a:ext>
                </a:extLst>
              </a:tr>
              <a:tr h="769305">
                <a:tc vMerge="1">
                  <a:txBody>
                    <a:bodyPr/>
                    <a:lstStyle/>
                    <a:p>
                      <a:endParaRPr lang="zh-TW" altLang="en-US"/>
                    </a:p>
                  </a:txBody>
                  <a:tcPr/>
                </a:tc>
                <a:tc>
                  <a:txBody>
                    <a:bodyPr/>
                    <a:lstStyle/>
                    <a:p>
                      <a:pPr algn="just">
                        <a:lnSpc>
                          <a:spcPts val="2200"/>
                        </a:lnSpc>
                        <a:spcBef>
                          <a:spcPts val="600"/>
                        </a:spcBef>
                        <a:spcAft>
                          <a:spcPts val="600"/>
                        </a:spcAft>
                      </a:pPr>
                      <a:r>
                        <a:rPr lang="zh-TW" sz="1800" kern="100" dirty="0">
                          <a:solidFill>
                            <a:schemeClr val="tx1"/>
                          </a:solidFill>
                          <a:effectLst/>
                          <a:latin typeface="微軟正黑體" panose="020B0604030504040204" pitchFamily="34" charset="-120"/>
                          <a:ea typeface="微軟正黑體" panose="020B0604030504040204" pitchFamily="34" charset="-120"/>
                        </a:rPr>
                        <a:t>於數學課使用</a:t>
                      </a:r>
                      <a:r>
                        <a:rPr lang="en-US" sz="1800" kern="100" dirty="0">
                          <a:solidFill>
                            <a:schemeClr val="tx1"/>
                          </a:solidFill>
                          <a:effectLst/>
                          <a:latin typeface="微軟正黑體" panose="020B0604030504040204" pitchFamily="34" charset="-120"/>
                          <a:ea typeface="微軟正黑體" panose="020B0604030504040204" pitchFamily="34" charset="-120"/>
                        </a:rPr>
                        <a:t>EXCEL</a:t>
                      </a:r>
                      <a:r>
                        <a:rPr lang="zh-TW" sz="1800" kern="100" dirty="0">
                          <a:solidFill>
                            <a:schemeClr val="tx1"/>
                          </a:solidFill>
                          <a:effectLst/>
                          <a:latin typeface="微軟正黑體" panose="020B0604030504040204" pitchFamily="34" charset="-120"/>
                          <a:ea typeface="微軟正黑體" panose="020B0604030504040204" pitchFamily="34" charset="-120"/>
                        </a:rPr>
                        <a:t>計算股價報酬率數據，並且學習與統計有關的函數。</a:t>
                      </a:r>
                      <a:endParaRPr lang="zh-TW" sz="180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44000" marR="144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zh-TW" sz="1800" kern="100">
                          <a:solidFill>
                            <a:schemeClr val="tx1"/>
                          </a:solidFill>
                          <a:effectLst/>
                          <a:latin typeface="微軟正黑體" panose="020B0604030504040204" pitchFamily="34" charset="-120"/>
                          <a:ea typeface="微軟正黑體" panose="020B0604030504040204" pitchFamily="34" charset="-120"/>
                        </a:rPr>
                        <a:t>高一</a:t>
                      </a:r>
                      <a:endParaRPr lang="zh-TW" sz="1800" kern="10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43764" marR="4376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50518307"/>
                  </a:ext>
                </a:extLst>
              </a:tr>
              <a:tr h="510170">
                <a:tc rowSpan="3">
                  <a:txBody>
                    <a:bodyPr/>
                    <a:lstStyle/>
                    <a:p>
                      <a:pPr algn="just"/>
                      <a:r>
                        <a:rPr lang="zh-TW" sz="1800" kern="100">
                          <a:solidFill>
                            <a:schemeClr val="tx1"/>
                          </a:solidFill>
                          <a:effectLst/>
                          <a:latin typeface="微軟正黑體" panose="020B0604030504040204" pitchFamily="34" charset="-120"/>
                          <a:ea typeface="微軟正黑體" panose="020B0604030504040204" pitchFamily="34" charset="-120"/>
                        </a:rPr>
                        <a:t>外語能力</a:t>
                      </a:r>
                      <a:endParaRPr lang="zh-TW" sz="1800" kern="10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43764" marR="4376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ts val="2200"/>
                        </a:lnSpc>
                        <a:spcBef>
                          <a:spcPts val="600"/>
                        </a:spcBef>
                        <a:spcAft>
                          <a:spcPts val="600"/>
                        </a:spcAft>
                      </a:pPr>
                      <a:r>
                        <a:rPr lang="en-US" sz="1800" kern="100" dirty="0">
                          <a:solidFill>
                            <a:schemeClr val="tx1"/>
                          </a:solidFill>
                          <a:effectLst/>
                          <a:latin typeface="微軟正黑體" panose="020B0604030504040204" pitchFamily="34" charset="-120"/>
                          <a:ea typeface="微軟正黑體" panose="020B0604030504040204" pitchFamily="34" charset="-120"/>
                        </a:rPr>
                        <a:t>TOEIC </a:t>
                      </a:r>
                      <a:r>
                        <a:rPr lang="zh-TW" sz="1800" kern="0" dirty="0">
                          <a:solidFill>
                            <a:schemeClr val="tx1"/>
                          </a:solidFill>
                          <a:effectLst/>
                          <a:latin typeface="微軟正黑體" panose="020B0604030504040204" pitchFamily="34" charset="-120"/>
                          <a:ea typeface="微軟正黑體" panose="020B0604030504040204" pitchFamily="34" charset="-120"/>
                        </a:rPr>
                        <a:t>○○○</a:t>
                      </a:r>
                      <a:r>
                        <a:rPr lang="zh-TW" sz="1800" kern="100" dirty="0">
                          <a:solidFill>
                            <a:schemeClr val="tx1"/>
                          </a:solidFill>
                          <a:effectLst/>
                          <a:latin typeface="微軟正黑體" panose="020B0604030504040204" pitchFamily="34" charset="-120"/>
                          <a:ea typeface="微軟正黑體" panose="020B0604030504040204" pitchFamily="34" charset="-120"/>
                        </a:rPr>
                        <a:t>分</a:t>
                      </a:r>
                      <a:endParaRPr lang="zh-TW" sz="180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44000" marR="144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zh-TW" sz="1800" kern="100">
                          <a:solidFill>
                            <a:schemeClr val="tx1"/>
                          </a:solidFill>
                          <a:effectLst/>
                          <a:latin typeface="微軟正黑體" panose="020B0604030504040204" pitchFamily="34" charset="-120"/>
                          <a:ea typeface="微軟正黑體" panose="020B0604030504040204" pitchFamily="34" charset="-120"/>
                        </a:rPr>
                        <a:t>高三</a:t>
                      </a:r>
                      <a:endParaRPr lang="zh-TW" sz="1800" kern="10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43764" marR="4376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45509896"/>
                  </a:ext>
                </a:extLst>
              </a:tr>
              <a:tr h="498152">
                <a:tc vMerge="1">
                  <a:txBody>
                    <a:bodyPr/>
                    <a:lstStyle/>
                    <a:p>
                      <a:endParaRPr lang="zh-TW" altLang="en-US"/>
                    </a:p>
                  </a:txBody>
                  <a:tcPr/>
                </a:tc>
                <a:tc>
                  <a:txBody>
                    <a:bodyPr/>
                    <a:lstStyle/>
                    <a:p>
                      <a:pPr algn="just">
                        <a:lnSpc>
                          <a:spcPts val="2200"/>
                        </a:lnSpc>
                        <a:spcBef>
                          <a:spcPts val="600"/>
                        </a:spcBef>
                        <a:spcAft>
                          <a:spcPts val="600"/>
                        </a:spcAft>
                      </a:pPr>
                      <a:r>
                        <a:rPr lang="zh-TW" sz="1800" kern="100">
                          <a:solidFill>
                            <a:schemeClr val="tx1"/>
                          </a:solidFill>
                          <a:effectLst/>
                          <a:latin typeface="微軟正黑體" panose="020B0604030504040204" pitchFamily="34" charset="-120"/>
                          <a:ea typeface="微軟正黑體" panose="020B0604030504040204" pitchFamily="34" charset="-120"/>
                        </a:rPr>
                        <a:t>高三上「英文閱讀與寫作」學期成績</a:t>
                      </a:r>
                      <a:r>
                        <a:rPr lang="en-US" sz="1800" kern="100">
                          <a:solidFill>
                            <a:schemeClr val="tx1"/>
                          </a:solidFill>
                          <a:effectLst/>
                          <a:latin typeface="微軟正黑體" panose="020B0604030504040204" pitchFamily="34" charset="-120"/>
                          <a:ea typeface="微軟正黑體" panose="020B0604030504040204" pitchFamily="34" charset="-120"/>
                        </a:rPr>
                        <a:t>90</a:t>
                      </a:r>
                      <a:r>
                        <a:rPr lang="zh-TW" sz="1800" kern="100">
                          <a:solidFill>
                            <a:schemeClr val="tx1"/>
                          </a:solidFill>
                          <a:effectLst/>
                          <a:latin typeface="微軟正黑體" panose="020B0604030504040204" pitchFamily="34" charset="-120"/>
                          <a:ea typeface="微軟正黑體" panose="020B0604030504040204" pitchFamily="34" charset="-120"/>
                        </a:rPr>
                        <a:t>分。</a:t>
                      </a:r>
                      <a:endParaRPr lang="zh-TW" sz="1800" kern="10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44000" marR="144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zh-TW" sz="1800" kern="100">
                          <a:solidFill>
                            <a:schemeClr val="tx1"/>
                          </a:solidFill>
                          <a:effectLst/>
                          <a:latin typeface="微軟正黑體" panose="020B0604030504040204" pitchFamily="34" charset="-120"/>
                          <a:ea typeface="微軟正黑體" panose="020B0604030504040204" pitchFamily="34" charset="-120"/>
                        </a:rPr>
                        <a:t>高三</a:t>
                      </a:r>
                      <a:endParaRPr lang="zh-TW" sz="1800" kern="10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43764" marR="4376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24039969"/>
                  </a:ext>
                </a:extLst>
              </a:tr>
              <a:tr h="1012522">
                <a:tc vMerge="1">
                  <a:txBody>
                    <a:bodyPr/>
                    <a:lstStyle/>
                    <a:p>
                      <a:endParaRPr lang="zh-TW" altLang="en-US"/>
                    </a:p>
                  </a:txBody>
                  <a:tcPr/>
                </a:tc>
                <a:tc>
                  <a:txBody>
                    <a:bodyPr/>
                    <a:lstStyle/>
                    <a:p>
                      <a:pPr algn="just">
                        <a:lnSpc>
                          <a:spcPts val="2200"/>
                        </a:lnSpc>
                        <a:spcBef>
                          <a:spcPts val="600"/>
                        </a:spcBef>
                        <a:spcAft>
                          <a:spcPts val="600"/>
                        </a:spcAft>
                      </a:pPr>
                      <a:r>
                        <a:rPr lang="zh-TW" sz="1800" kern="100" dirty="0">
                          <a:solidFill>
                            <a:schemeClr val="tx1"/>
                          </a:solidFill>
                          <a:effectLst/>
                          <a:latin typeface="微軟正黑體" panose="020B0604030504040204" pitchFamily="34" charset="-120"/>
                          <a:ea typeface="微軟正黑體" panose="020B0604030504040204" pitchFamily="34" charset="-120"/>
                        </a:rPr>
                        <a:t>於選修課「用英文遊山玩水」與同學合作撰寫期末報告，以英文介紹</a:t>
                      </a:r>
                      <a:r>
                        <a:rPr lang="zh-TW" sz="1800" kern="0" dirty="0">
                          <a:solidFill>
                            <a:schemeClr val="tx1"/>
                          </a:solidFill>
                          <a:effectLst/>
                          <a:latin typeface="微軟正黑體" panose="020B0604030504040204" pitchFamily="34" charset="-120"/>
                          <a:ea typeface="微軟正黑體" panose="020B0604030504040204" pitchFamily="34" charset="-120"/>
                        </a:rPr>
                        <a:t>○○中學附近小吃，</a:t>
                      </a:r>
                      <a:r>
                        <a:rPr lang="zh-TW" sz="1800" kern="100" dirty="0">
                          <a:solidFill>
                            <a:schemeClr val="tx1"/>
                          </a:solidFill>
                          <a:effectLst/>
                          <a:latin typeface="微軟正黑體" panose="020B0604030504040204" pitchFamily="34" charset="-120"/>
                          <a:ea typeface="微軟正黑體" panose="020B0604030504040204" pitchFamily="34" charset="-120"/>
                        </a:rPr>
                        <a:t>同時介紹有關的民俗、不同的吃法。</a:t>
                      </a:r>
                      <a:endParaRPr lang="zh-TW" sz="180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44000" marR="144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zh-TW" sz="1800" kern="100">
                          <a:solidFill>
                            <a:schemeClr val="tx1"/>
                          </a:solidFill>
                          <a:effectLst/>
                          <a:latin typeface="微軟正黑體" panose="020B0604030504040204" pitchFamily="34" charset="-120"/>
                          <a:ea typeface="微軟正黑體" panose="020B0604030504040204" pitchFamily="34" charset="-120"/>
                        </a:rPr>
                        <a:t>高一</a:t>
                      </a:r>
                      <a:endParaRPr lang="zh-TW" sz="1800" kern="10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43764" marR="4376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3556231"/>
                  </a:ext>
                </a:extLst>
              </a:tr>
              <a:tr h="1177083">
                <a:tc>
                  <a:txBody>
                    <a:bodyPr/>
                    <a:lstStyle/>
                    <a:p>
                      <a:pPr algn="just"/>
                      <a:r>
                        <a:rPr lang="zh-TW" sz="1800" kern="100">
                          <a:solidFill>
                            <a:schemeClr val="tx1"/>
                          </a:solidFill>
                          <a:effectLst/>
                          <a:latin typeface="微軟正黑體" panose="020B0604030504040204" pitchFamily="34" charset="-120"/>
                          <a:ea typeface="微軟正黑體" panose="020B0604030504040204" pitchFamily="34" charset="-120"/>
                        </a:rPr>
                        <a:t>撰寫小論文</a:t>
                      </a:r>
                      <a:endParaRPr lang="zh-TW" sz="1800" kern="10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43764" marR="4376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ts val="2200"/>
                        </a:lnSpc>
                        <a:spcBef>
                          <a:spcPts val="600"/>
                        </a:spcBef>
                        <a:spcAft>
                          <a:spcPts val="600"/>
                        </a:spcAft>
                      </a:pPr>
                      <a:r>
                        <a:rPr lang="zh-TW" sz="1800" kern="100" dirty="0">
                          <a:solidFill>
                            <a:schemeClr val="tx1"/>
                          </a:solidFill>
                          <a:effectLst/>
                          <a:latin typeface="微軟正黑體" panose="020B0604030504040204" pitchFamily="34" charset="-120"/>
                          <a:ea typeface="微軟正黑體" panose="020B0604030504040204" pitchFamily="34" charset="-120"/>
                        </a:rPr>
                        <a:t>於「公共議題與社會探究」課程與同學合作撰寫期末報告，主題是「</a:t>
                      </a:r>
                      <a:r>
                        <a:rPr lang="zh-TW" sz="1800" kern="0" dirty="0">
                          <a:solidFill>
                            <a:schemeClr val="tx1"/>
                          </a:solidFill>
                          <a:effectLst/>
                          <a:latin typeface="微軟正黑體" panose="020B0604030504040204" pitchFamily="34" charset="-120"/>
                          <a:ea typeface="微軟正黑體" panose="020B0604030504040204" pitchFamily="34" charset="-120"/>
                        </a:rPr>
                        <a:t>○○市都會區與郊區教育資源差異之探究</a:t>
                      </a:r>
                      <a:r>
                        <a:rPr lang="zh-TW" sz="1800" kern="100" dirty="0">
                          <a:solidFill>
                            <a:schemeClr val="tx1"/>
                          </a:solidFill>
                          <a:effectLst/>
                          <a:latin typeface="微軟正黑體" panose="020B0604030504040204" pitchFamily="34" charset="-120"/>
                          <a:ea typeface="微軟正黑體" panose="020B0604030504040204" pitchFamily="34" charset="-120"/>
                        </a:rPr>
                        <a:t>」，</a:t>
                      </a:r>
                      <a:r>
                        <a:rPr lang="zh-TW" sz="1800" kern="0" dirty="0">
                          <a:solidFill>
                            <a:schemeClr val="tx1"/>
                          </a:solidFill>
                          <a:effectLst/>
                          <a:latin typeface="微軟正黑體" panose="020B0604030504040204" pitchFamily="34" charset="-120"/>
                          <a:ea typeface="微軟正黑體" panose="020B0604030504040204" pitchFamily="34" charset="-120"/>
                        </a:rPr>
                        <a:t>參加全校小論文競賽並獲得二年級佳作。</a:t>
                      </a:r>
                      <a:endParaRPr lang="zh-TW" sz="180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44000" marR="144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zh-TW" sz="1800" kern="0" dirty="0">
                          <a:solidFill>
                            <a:schemeClr val="tx1"/>
                          </a:solidFill>
                          <a:effectLst/>
                          <a:latin typeface="微軟正黑體" panose="020B0604030504040204" pitchFamily="34" charset="-120"/>
                          <a:ea typeface="微軟正黑體" panose="020B0604030504040204" pitchFamily="34" charset="-120"/>
                        </a:rPr>
                        <a:t>高二</a:t>
                      </a:r>
                      <a:endParaRPr lang="zh-TW" sz="180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43764" marR="4376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6285861"/>
                  </a:ext>
                </a:extLst>
              </a:tr>
            </a:tbl>
          </a:graphicData>
        </a:graphic>
      </p:graphicFrame>
    </p:spTree>
    <p:extLst>
      <p:ext uri="{BB962C8B-B14F-4D97-AF65-F5344CB8AC3E}">
        <p14:creationId xmlns:p14="http://schemas.microsoft.com/office/powerpoint/2010/main" val="2611251007"/>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00" name="AutoShape 2"/>
          <p:cNvSpPr>
            <a:spLocks noGrp="1" noChangeArrowheads="1"/>
          </p:cNvSpPr>
          <p:nvPr>
            <p:ph type="title"/>
          </p:nvPr>
        </p:nvSpPr>
        <p:spPr>
          <a:xfrm>
            <a:off x="539552" y="908720"/>
            <a:ext cx="8604448" cy="720080"/>
          </a:xfrm>
        </p:spPr>
        <p:txBody>
          <a:bodyPr>
            <a:noAutofit/>
          </a:bodyPr>
          <a:lstStyle/>
          <a:p>
            <a:r>
              <a:rPr lang="zh-TW" altLang="en-US" sz="3600" kern="0" dirty="0">
                <a:latin typeface="微軟正黑體" panose="020B0604030504040204" pitchFamily="34" charset="-120"/>
                <a:ea typeface="微軟正黑體" panose="020B0604030504040204" pitchFamily="34" charset="-120"/>
                <a:cs typeface="Times New Roman" panose="02020603050405020304" pitchFamily="18" charset="0"/>
              </a:rPr>
              <a:t>反例：此表格什麼問題？</a:t>
            </a:r>
            <a:endParaRPr lang="en-US" altLang="zh-TW" sz="3600" dirty="0">
              <a:latin typeface="+mj-ea"/>
            </a:endParaRPr>
          </a:p>
        </p:txBody>
      </p:sp>
      <p:sp>
        <p:nvSpPr>
          <p:cNvPr id="4" name="投影片編號版面配置區 5">
            <a:extLst>
              <a:ext uri="{FF2B5EF4-FFF2-40B4-BE49-F238E27FC236}">
                <a16:creationId xmlns:a16="http://schemas.microsoft.com/office/drawing/2014/main" id="{0F698181-F71C-4D6A-9B35-14FD516D66CE}"/>
              </a:ext>
            </a:extLst>
          </p:cNvPr>
          <p:cNvSpPr>
            <a:spLocks noGrp="1"/>
          </p:cNvSpPr>
          <p:nvPr>
            <p:ph type="sldNum" sz="quarter" idx="12"/>
          </p:nvPr>
        </p:nvSpPr>
        <p:spPr>
          <a:xfrm>
            <a:off x="7924800" y="6356350"/>
            <a:ext cx="1183704" cy="365125"/>
          </a:xfrm>
          <a:noFill/>
        </p:spPr>
        <p:txBody>
          <a:bodyPr/>
          <a:lstStyle/>
          <a:p>
            <a:fld id="{BA658583-FC9A-445C-AB03-44C0F41B7F77}" type="slidenum">
              <a:rPr lang="en-US" altLang="zh-TW" sz="1400" smtClean="0">
                <a:latin typeface="微軟正黑體" panose="020B0604030504040204" pitchFamily="34" charset="-120"/>
                <a:ea typeface="微軟正黑體" panose="020B0604030504040204" pitchFamily="34" charset="-120"/>
                <a:cs typeface="Times New Roman" panose="02020603050405020304" pitchFamily="18" charset="0"/>
              </a:rPr>
              <a:pPr/>
              <a:t>16</a:t>
            </a:fld>
            <a:endParaRPr lang="en-US" altLang="zh-TW" sz="1400" dirty="0">
              <a:latin typeface="微軟正黑體" panose="020B0604030504040204" pitchFamily="34" charset="-120"/>
              <a:ea typeface="微軟正黑體" panose="020B0604030504040204" pitchFamily="34" charset="-120"/>
              <a:cs typeface="Times New Roman" panose="02020603050405020304" pitchFamily="18" charset="0"/>
            </a:endParaRPr>
          </a:p>
        </p:txBody>
      </p:sp>
      <p:graphicFrame>
        <p:nvGraphicFramePr>
          <p:cNvPr id="2" name="表格 1">
            <a:extLst>
              <a:ext uri="{FF2B5EF4-FFF2-40B4-BE49-F238E27FC236}">
                <a16:creationId xmlns:a16="http://schemas.microsoft.com/office/drawing/2014/main" id="{FD6D3D2E-BEAA-7AAB-FC8D-589CD5DEC4CA}"/>
              </a:ext>
            </a:extLst>
          </p:cNvPr>
          <p:cNvGraphicFramePr>
            <a:graphicFrameLocks noGrp="1"/>
          </p:cNvGraphicFramePr>
          <p:nvPr/>
        </p:nvGraphicFramePr>
        <p:xfrm>
          <a:off x="251520" y="1700807"/>
          <a:ext cx="8604448" cy="5020667"/>
        </p:xfrm>
        <a:graphic>
          <a:graphicData uri="http://schemas.openxmlformats.org/drawingml/2006/table">
            <a:tbl>
              <a:tblPr firstRow="1" firstCol="1" bandRow="1">
                <a:tableStyleId>{5C22544A-7EE6-4342-B048-85BDC9FD1C3A}</a:tableStyleId>
              </a:tblPr>
              <a:tblGrid>
                <a:gridCol w="661070">
                  <a:extLst>
                    <a:ext uri="{9D8B030D-6E8A-4147-A177-3AD203B41FA5}">
                      <a16:colId xmlns:a16="http://schemas.microsoft.com/office/drawing/2014/main" val="3787710513"/>
                    </a:ext>
                  </a:extLst>
                </a:gridCol>
                <a:gridCol w="7943378">
                  <a:extLst>
                    <a:ext uri="{9D8B030D-6E8A-4147-A177-3AD203B41FA5}">
                      <a16:colId xmlns:a16="http://schemas.microsoft.com/office/drawing/2014/main" val="772818277"/>
                    </a:ext>
                  </a:extLst>
                </a:gridCol>
              </a:tblGrid>
              <a:tr h="297942">
                <a:tc>
                  <a:txBody>
                    <a:bodyPr/>
                    <a:lstStyle/>
                    <a:p>
                      <a:pPr algn="ctr"/>
                      <a:r>
                        <a:rPr lang="zh-TW" sz="1600" kern="100">
                          <a:solidFill>
                            <a:schemeClr val="tx1"/>
                          </a:solidFill>
                          <a:effectLst/>
                          <a:latin typeface="微軟正黑體" panose="020B0604030504040204" pitchFamily="34" charset="-120"/>
                          <a:ea typeface="微軟正黑體" panose="020B0604030504040204" pitchFamily="34" charset="-120"/>
                        </a:rPr>
                        <a:t>年級</a:t>
                      </a:r>
                      <a:endParaRPr lang="zh-TW" sz="1600" kern="10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330" marR="6433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zh-TW" sz="1600" kern="100" dirty="0">
                          <a:solidFill>
                            <a:schemeClr val="tx1"/>
                          </a:solidFill>
                          <a:effectLst/>
                          <a:latin typeface="微軟正黑體" panose="020B0604030504040204" pitchFamily="34" charset="-120"/>
                          <a:ea typeface="微軟正黑體" panose="020B0604030504040204" pitchFamily="34" charset="-120"/>
                        </a:rPr>
                        <a:t>經歷與成果</a:t>
                      </a:r>
                      <a:endParaRPr lang="zh-TW" sz="160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330" marR="6433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62059744"/>
                  </a:ext>
                </a:extLst>
              </a:tr>
              <a:tr h="2025806">
                <a:tc>
                  <a:txBody>
                    <a:bodyPr/>
                    <a:lstStyle/>
                    <a:p>
                      <a:pPr algn="ctr"/>
                      <a:r>
                        <a:rPr lang="zh-TW" sz="1600" kern="100">
                          <a:solidFill>
                            <a:schemeClr val="tx1"/>
                          </a:solidFill>
                          <a:effectLst/>
                          <a:latin typeface="微軟正黑體" panose="020B0604030504040204" pitchFamily="34" charset="-120"/>
                          <a:ea typeface="微軟正黑體" panose="020B0604030504040204" pitchFamily="34" charset="-120"/>
                        </a:rPr>
                        <a:t>高一</a:t>
                      </a:r>
                      <a:endParaRPr lang="zh-TW" sz="1600" kern="10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330" marR="6433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342900" lvl="0" indent="-342900" algn="just">
                        <a:lnSpc>
                          <a:spcPts val="1920"/>
                        </a:lnSpc>
                        <a:spcBef>
                          <a:spcPts val="600"/>
                        </a:spcBef>
                        <a:buFont typeface="Wingdings" panose="05000000000000000000" pitchFamily="2" charset="2"/>
                        <a:buChar char=""/>
                      </a:pPr>
                      <a:r>
                        <a:rPr lang="zh-TW" altLang="zh-TW" sz="1600" kern="0" dirty="0">
                          <a:solidFill>
                            <a:schemeClr val="tx1"/>
                          </a:solidFill>
                          <a:effectLst/>
                          <a:latin typeface="微軟正黑體" panose="020B0604030504040204" pitchFamily="34" charset="-120"/>
                          <a:ea typeface="微軟正黑體" panose="020B0604030504040204" pitchFamily="34" charset="-120"/>
                        </a:rPr>
                        <a:t>參加籃球校隊。</a:t>
                      </a:r>
                      <a:endParaRPr lang="zh-TW" altLang="zh-TW" sz="1600" kern="100" dirty="0">
                        <a:solidFill>
                          <a:schemeClr val="tx1"/>
                        </a:solidFill>
                        <a:effectLst/>
                        <a:latin typeface="微軟正黑體" panose="020B0604030504040204" pitchFamily="34" charset="-120"/>
                        <a:ea typeface="微軟正黑體" panose="020B0604030504040204" pitchFamily="34" charset="-120"/>
                      </a:endParaRPr>
                    </a:p>
                    <a:p>
                      <a:pPr marL="342900" lvl="0" indent="-342900" algn="just">
                        <a:lnSpc>
                          <a:spcPts val="1920"/>
                        </a:lnSpc>
                        <a:spcBef>
                          <a:spcPts val="600"/>
                        </a:spcBef>
                        <a:buFont typeface="Wingdings" panose="05000000000000000000" pitchFamily="2" charset="2"/>
                        <a:buChar char=""/>
                      </a:pPr>
                      <a:r>
                        <a:rPr lang="zh-TW" altLang="zh-TW" sz="1600" kern="0" dirty="0">
                          <a:solidFill>
                            <a:schemeClr val="tx1"/>
                          </a:solidFill>
                          <a:effectLst/>
                          <a:latin typeface="微軟正黑體" panose="020B0604030504040204" pitchFamily="34" charset="-120"/>
                          <a:ea typeface="微軟正黑體" panose="020B0604030504040204" pitchFamily="34" charset="-120"/>
                        </a:rPr>
                        <a:t>於</a:t>
                      </a:r>
                      <a:r>
                        <a:rPr lang="zh-TW" altLang="zh-TW" sz="1600" kern="100" dirty="0">
                          <a:solidFill>
                            <a:schemeClr val="tx1"/>
                          </a:solidFill>
                          <a:effectLst/>
                          <a:latin typeface="微軟正黑體" panose="020B0604030504040204" pitchFamily="34" charset="-120"/>
                          <a:ea typeface="微軟正黑體" panose="020B0604030504040204" pitchFamily="34" charset="-120"/>
                        </a:rPr>
                        <a:t>博物館</a:t>
                      </a:r>
                      <a:r>
                        <a:rPr lang="zh-TW" altLang="zh-TW" sz="1600" kern="0" dirty="0">
                          <a:solidFill>
                            <a:schemeClr val="tx1"/>
                          </a:solidFill>
                          <a:effectLst/>
                          <a:latin typeface="微軟正黑體" panose="020B0604030504040204" pitchFamily="34" charset="-120"/>
                          <a:ea typeface="微軟正黑體" panose="020B0604030504040204" pitchFamily="34" charset="-120"/>
                        </a:rPr>
                        <a:t>主辦之</a:t>
                      </a:r>
                      <a:r>
                        <a:rPr lang="zh-TW" altLang="zh-TW" sz="1600" kern="100" dirty="0">
                          <a:solidFill>
                            <a:schemeClr val="tx1"/>
                          </a:solidFill>
                          <a:effectLst/>
                          <a:latin typeface="微軟正黑體" panose="020B0604030504040204" pitchFamily="34" charset="-120"/>
                          <a:ea typeface="微軟正黑體" panose="020B0604030504040204" pitchFamily="34" charset="-120"/>
                        </a:rPr>
                        <a:t>歷史</a:t>
                      </a:r>
                      <a:r>
                        <a:rPr lang="zh-TW" altLang="zh-TW" sz="1600" kern="0" dirty="0">
                          <a:solidFill>
                            <a:schemeClr val="tx1"/>
                          </a:solidFill>
                          <a:effectLst/>
                          <a:latin typeface="微軟正黑體" panose="020B0604030504040204" pitchFamily="34" charset="-120"/>
                          <a:ea typeface="微軟正黑體" panose="020B0604030504040204" pitchFamily="34" charset="-120"/>
                        </a:rPr>
                        <a:t>展演擔任解說工作。</a:t>
                      </a:r>
                      <a:endParaRPr lang="zh-TW" altLang="zh-TW" sz="1600" kern="100" dirty="0">
                        <a:solidFill>
                          <a:schemeClr val="tx1"/>
                        </a:solidFill>
                        <a:effectLst/>
                        <a:latin typeface="微軟正黑體" panose="020B0604030504040204" pitchFamily="34" charset="-120"/>
                        <a:ea typeface="微軟正黑體" panose="020B0604030504040204" pitchFamily="34" charset="-120"/>
                      </a:endParaRPr>
                    </a:p>
                    <a:p>
                      <a:pPr marL="342900" lvl="0" indent="-342900" algn="just">
                        <a:lnSpc>
                          <a:spcPts val="1920"/>
                        </a:lnSpc>
                        <a:spcBef>
                          <a:spcPts val="600"/>
                        </a:spcBef>
                        <a:buFont typeface="Wingdings" panose="05000000000000000000" pitchFamily="2" charset="2"/>
                        <a:buChar char=""/>
                      </a:pPr>
                      <a:r>
                        <a:rPr lang="zh-TW" altLang="zh-TW" sz="1600" kern="0" dirty="0">
                          <a:solidFill>
                            <a:schemeClr val="tx1"/>
                          </a:solidFill>
                          <a:effectLst/>
                          <a:latin typeface="微軟正黑體" panose="020B0604030504040204" pitchFamily="34" charset="-120"/>
                          <a:ea typeface="微軟正黑體" panose="020B0604030504040204" pitchFamily="34" charset="-120"/>
                        </a:rPr>
                        <a:t>擔任國小科學營隊隊輔。</a:t>
                      </a:r>
                      <a:endParaRPr lang="zh-TW" altLang="zh-TW" sz="160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p>
                      <a:pPr marL="342900" lvl="0" indent="-342900" algn="just">
                        <a:lnSpc>
                          <a:spcPts val="1920"/>
                        </a:lnSpc>
                        <a:spcBef>
                          <a:spcPts val="600"/>
                        </a:spcBef>
                        <a:buFont typeface="Wingdings" panose="05000000000000000000" pitchFamily="2" charset="2"/>
                        <a:buChar char=""/>
                      </a:pPr>
                      <a:r>
                        <a:rPr lang="zh-TW" sz="1600" kern="100" dirty="0">
                          <a:solidFill>
                            <a:schemeClr val="tx1"/>
                          </a:solidFill>
                          <a:effectLst/>
                          <a:latin typeface="微軟正黑體" panose="020B0604030504040204" pitchFamily="34" charset="-120"/>
                          <a:ea typeface="微軟正黑體" panose="020B0604030504040204" pitchFamily="34" charset="-120"/>
                        </a:rPr>
                        <a:t>於數學課使用</a:t>
                      </a:r>
                      <a:r>
                        <a:rPr lang="en-US" sz="1600" kern="100" dirty="0">
                          <a:solidFill>
                            <a:schemeClr val="tx1"/>
                          </a:solidFill>
                          <a:effectLst/>
                          <a:latin typeface="微軟正黑體" panose="020B0604030504040204" pitchFamily="34" charset="-120"/>
                          <a:ea typeface="微軟正黑體" panose="020B0604030504040204" pitchFamily="34" charset="-120"/>
                        </a:rPr>
                        <a:t>EXCEL</a:t>
                      </a:r>
                      <a:r>
                        <a:rPr lang="zh-TW" sz="1600" kern="100" dirty="0">
                          <a:solidFill>
                            <a:schemeClr val="tx1"/>
                          </a:solidFill>
                          <a:effectLst/>
                          <a:latin typeface="微軟正黑體" panose="020B0604030504040204" pitchFamily="34" charset="-120"/>
                          <a:ea typeface="微軟正黑體" panose="020B0604030504040204" pitchFamily="34" charset="-120"/>
                        </a:rPr>
                        <a:t>計算股價報酬率數據，並學習與統計有關的函數。</a:t>
                      </a:r>
                    </a:p>
                    <a:p>
                      <a:pPr marL="342900" lvl="0" indent="-342900" algn="just">
                        <a:lnSpc>
                          <a:spcPts val="1920"/>
                        </a:lnSpc>
                        <a:spcBef>
                          <a:spcPts val="600"/>
                        </a:spcBef>
                        <a:buFont typeface="Wingdings" panose="05000000000000000000" pitchFamily="2" charset="2"/>
                        <a:buChar char=""/>
                      </a:pPr>
                      <a:r>
                        <a:rPr lang="zh-TW" sz="1600" kern="100" dirty="0">
                          <a:solidFill>
                            <a:schemeClr val="tx1"/>
                          </a:solidFill>
                          <a:effectLst/>
                          <a:latin typeface="微軟正黑體" panose="020B0604030504040204" pitchFamily="34" charset="-120"/>
                          <a:ea typeface="微軟正黑體" panose="020B0604030504040204" pitchFamily="34" charset="-120"/>
                        </a:rPr>
                        <a:t>於選修課「用英文遊山玩水」與同學合作撰寫期末報告，以英文介紹</a:t>
                      </a:r>
                      <a:r>
                        <a:rPr lang="zh-TW" sz="1600" kern="0" dirty="0">
                          <a:solidFill>
                            <a:schemeClr val="tx1"/>
                          </a:solidFill>
                          <a:effectLst/>
                          <a:latin typeface="微軟正黑體" panose="020B0604030504040204" pitchFamily="34" charset="-120"/>
                          <a:ea typeface="微軟正黑體" panose="020B0604030504040204" pitchFamily="34" charset="-120"/>
                        </a:rPr>
                        <a:t>○○中學附近小吃，</a:t>
                      </a:r>
                      <a:r>
                        <a:rPr lang="zh-TW" sz="1600" kern="100" dirty="0">
                          <a:solidFill>
                            <a:schemeClr val="tx1"/>
                          </a:solidFill>
                          <a:effectLst/>
                          <a:latin typeface="微軟正黑體" panose="020B0604030504040204" pitchFamily="34" charset="-120"/>
                          <a:ea typeface="微軟正黑體" panose="020B0604030504040204" pitchFamily="34" charset="-120"/>
                        </a:rPr>
                        <a:t>同時介紹有關的民俗、不同的吃法。</a:t>
                      </a:r>
                    </a:p>
                  </a:txBody>
                  <a:tcPr marL="64330" marR="6433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73968741"/>
                  </a:ext>
                </a:extLst>
              </a:tr>
              <a:tr h="2091108">
                <a:tc>
                  <a:txBody>
                    <a:bodyPr/>
                    <a:lstStyle/>
                    <a:p>
                      <a:pPr algn="ctr"/>
                      <a:r>
                        <a:rPr lang="zh-TW" sz="1600" kern="0">
                          <a:solidFill>
                            <a:schemeClr val="tx1"/>
                          </a:solidFill>
                          <a:effectLst/>
                          <a:latin typeface="微軟正黑體" panose="020B0604030504040204" pitchFamily="34" charset="-120"/>
                          <a:ea typeface="微軟正黑體" panose="020B0604030504040204" pitchFamily="34" charset="-120"/>
                        </a:rPr>
                        <a:t>高二</a:t>
                      </a:r>
                      <a:endParaRPr lang="zh-TW" sz="1600" kern="10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330" marR="6433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342900" lvl="0" indent="-342900" algn="just">
                        <a:lnSpc>
                          <a:spcPts val="1920"/>
                        </a:lnSpc>
                        <a:spcBef>
                          <a:spcPts val="600"/>
                        </a:spcBef>
                        <a:buFont typeface="Wingdings" panose="05000000000000000000" pitchFamily="2" charset="2"/>
                        <a:buChar char=""/>
                      </a:pPr>
                      <a:r>
                        <a:rPr lang="zh-TW" altLang="zh-TW" sz="1600" kern="100" dirty="0">
                          <a:solidFill>
                            <a:schemeClr val="tx1"/>
                          </a:solidFill>
                          <a:effectLst/>
                          <a:latin typeface="微軟正黑體" panose="020B0604030504040204" pitchFamily="34" charset="-120"/>
                          <a:ea typeface="微軟正黑體" panose="020B0604030504040204" pitchFamily="34" charset="-120"/>
                        </a:rPr>
                        <a:t>擔任籃球校隊隊長。</a:t>
                      </a:r>
                    </a:p>
                    <a:p>
                      <a:pPr marL="342900" lvl="0" indent="-342900" algn="just">
                        <a:lnSpc>
                          <a:spcPts val="1920"/>
                        </a:lnSpc>
                        <a:spcBef>
                          <a:spcPts val="600"/>
                        </a:spcBef>
                        <a:buFont typeface="Wingdings" panose="05000000000000000000" pitchFamily="2" charset="2"/>
                        <a:buChar char=""/>
                      </a:pPr>
                      <a:r>
                        <a:rPr lang="zh-TW" altLang="zh-TW" sz="1600" kern="0" dirty="0">
                          <a:solidFill>
                            <a:schemeClr val="tx1"/>
                          </a:solidFill>
                          <a:effectLst/>
                          <a:latin typeface="微軟正黑體" panose="020B0604030504040204" pitchFamily="34" charset="-120"/>
                          <a:ea typeface="微軟正黑體" panose="020B0604030504040204" pitchFamily="34" charset="-120"/>
                        </a:rPr>
                        <a:t>參加龍舟校隊，獲得○○市第五名。</a:t>
                      </a:r>
                      <a:endParaRPr lang="zh-TW" altLang="zh-TW" sz="160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p>
                      <a:pPr marL="342900" lvl="0" indent="-342900" algn="just">
                        <a:lnSpc>
                          <a:spcPts val="1920"/>
                        </a:lnSpc>
                        <a:spcBef>
                          <a:spcPts val="600"/>
                        </a:spcBef>
                        <a:buFont typeface="Wingdings" panose="05000000000000000000" pitchFamily="2" charset="2"/>
                        <a:buChar char=""/>
                      </a:pPr>
                      <a:r>
                        <a:rPr lang="zh-TW" sz="1600" kern="100" dirty="0">
                          <a:solidFill>
                            <a:schemeClr val="tx1"/>
                          </a:solidFill>
                          <a:effectLst/>
                          <a:latin typeface="微軟正黑體" panose="020B0604030504040204" pitchFamily="34" charset="-120"/>
                          <a:ea typeface="微軟正黑體" panose="020B0604030504040204" pitchFamily="34" charset="-120"/>
                        </a:rPr>
                        <a:t>運用線上資源自主學習</a:t>
                      </a:r>
                      <a:r>
                        <a:rPr lang="en-US" sz="1600" kern="100" dirty="0">
                          <a:solidFill>
                            <a:schemeClr val="tx1"/>
                          </a:solidFill>
                          <a:effectLst/>
                          <a:latin typeface="微軟正黑體" panose="020B0604030504040204" pitchFamily="34" charset="-120"/>
                          <a:ea typeface="微軟正黑體" panose="020B0604030504040204" pitchFamily="34" charset="-120"/>
                        </a:rPr>
                        <a:t>KD</a:t>
                      </a:r>
                      <a:r>
                        <a:rPr lang="zh-TW" sz="1600" kern="100" dirty="0">
                          <a:solidFill>
                            <a:schemeClr val="tx1"/>
                          </a:solidFill>
                          <a:effectLst/>
                          <a:latin typeface="微軟正黑體" panose="020B0604030504040204" pitchFamily="34" charset="-120"/>
                          <a:ea typeface="微軟正黑體" panose="020B0604030504040204" pitchFamily="34" charset="-120"/>
                        </a:rPr>
                        <a:t>線與基本面分析，並操作虛擬股市投資，一季的報酬率接近</a:t>
                      </a:r>
                      <a:r>
                        <a:rPr lang="en-US" sz="1600" kern="100" dirty="0">
                          <a:solidFill>
                            <a:schemeClr val="tx1"/>
                          </a:solidFill>
                          <a:effectLst/>
                          <a:latin typeface="微軟正黑體" panose="020B0604030504040204" pitchFamily="34" charset="-120"/>
                          <a:ea typeface="微軟正黑體" panose="020B0604030504040204" pitchFamily="34" charset="-120"/>
                        </a:rPr>
                        <a:t>10%</a:t>
                      </a:r>
                      <a:r>
                        <a:rPr lang="zh-TW" sz="1600" kern="100" dirty="0">
                          <a:solidFill>
                            <a:schemeClr val="tx1"/>
                          </a:solidFill>
                          <a:effectLst/>
                          <a:latin typeface="微軟正黑體" panose="020B0604030504040204" pitchFamily="34" charset="-120"/>
                          <a:ea typeface="微軟正黑體" panose="020B0604030504040204" pitchFamily="34" charset="-120"/>
                        </a:rPr>
                        <a:t>。</a:t>
                      </a:r>
                      <a:endParaRPr lang="en-US" altLang="zh-TW" sz="1600" kern="100" dirty="0">
                        <a:solidFill>
                          <a:schemeClr val="tx1"/>
                        </a:solidFill>
                        <a:effectLst/>
                        <a:latin typeface="微軟正黑體" panose="020B0604030504040204" pitchFamily="34" charset="-120"/>
                        <a:ea typeface="微軟正黑體" panose="020B0604030504040204" pitchFamily="34" charset="-120"/>
                      </a:endParaRPr>
                    </a:p>
                    <a:p>
                      <a:pPr marL="342900" lvl="0" indent="-342900" algn="just">
                        <a:lnSpc>
                          <a:spcPts val="1920"/>
                        </a:lnSpc>
                        <a:spcBef>
                          <a:spcPts val="600"/>
                        </a:spcBef>
                        <a:buFont typeface="Wingdings" panose="05000000000000000000" pitchFamily="2" charset="2"/>
                        <a:buChar char=""/>
                      </a:pPr>
                      <a:r>
                        <a:rPr lang="zh-TW" sz="1600" kern="100" dirty="0">
                          <a:solidFill>
                            <a:schemeClr val="tx1"/>
                          </a:solidFill>
                          <a:effectLst/>
                          <a:latin typeface="微軟正黑體" panose="020B0604030504040204" pitchFamily="34" charset="-120"/>
                          <a:ea typeface="微軟正黑體" panose="020B0604030504040204" pitchFamily="34" charset="-120"/>
                        </a:rPr>
                        <a:t>於「公共議題與社會探究」課程與同學合作撰寫期末報告，主題是「</a:t>
                      </a:r>
                      <a:r>
                        <a:rPr lang="zh-TW" sz="1600" kern="0" dirty="0">
                          <a:solidFill>
                            <a:schemeClr val="tx1"/>
                          </a:solidFill>
                          <a:effectLst/>
                          <a:latin typeface="微軟正黑體" panose="020B0604030504040204" pitchFamily="34" charset="-120"/>
                          <a:ea typeface="微軟正黑體" panose="020B0604030504040204" pitchFamily="34" charset="-120"/>
                        </a:rPr>
                        <a:t>○○市都會區與郊區教育資源差異之探究</a:t>
                      </a:r>
                      <a:r>
                        <a:rPr lang="zh-TW" sz="1600" kern="100" dirty="0">
                          <a:solidFill>
                            <a:schemeClr val="tx1"/>
                          </a:solidFill>
                          <a:effectLst/>
                          <a:latin typeface="微軟正黑體" panose="020B0604030504040204" pitchFamily="34" charset="-120"/>
                          <a:ea typeface="微軟正黑體" panose="020B0604030504040204" pitchFamily="34" charset="-120"/>
                        </a:rPr>
                        <a:t>」，</a:t>
                      </a:r>
                      <a:r>
                        <a:rPr lang="zh-TW" sz="1600" kern="0" dirty="0">
                          <a:solidFill>
                            <a:schemeClr val="tx1"/>
                          </a:solidFill>
                          <a:effectLst/>
                          <a:latin typeface="微軟正黑體" panose="020B0604030504040204" pitchFamily="34" charset="-120"/>
                          <a:ea typeface="微軟正黑體" panose="020B0604030504040204" pitchFamily="34" charset="-120"/>
                        </a:rPr>
                        <a:t>參加全校小論文競賽並獲得二年級佳作。</a:t>
                      </a:r>
                      <a:endParaRPr lang="zh-TW" sz="1600" kern="100" dirty="0">
                        <a:solidFill>
                          <a:schemeClr val="tx1"/>
                        </a:solidFill>
                        <a:effectLst/>
                        <a:latin typeface="微軟正黑體" panose="020B0604030504040204" pitchFamily="34" charset="-120"/>
                        <a:ea typeface="微軟正黑體" panose="020B0604030504040204" pitchFamily="34" charset="-120"/>
                      </a:endParaRPr>
                    </a:p>
                  </a:txBody>
                  <a:tcPr marL="64330" marR="6433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85575089"/>
                  </a:ext>
                </a:extLst>
              </a:tr>
              <a:tr h="605811">
                <a:tc>
                  <a:txBody>
                    <a:bodyPr/>
                    <a:lstStyle/>
                    <a:p>
                      <a:pPr algn="ctr"/>
                      <a:r>
                        <a:rPr lang="zh-TW" sz="1600" kern="100">
                          <a:solidFill>
                            <a:schemeClr val="tx1"/>
                          </a:solidFill>
                          <a:effectLst/>
                          <a:latin typeface="微軟正黑體" panose="020B0604030504040204" pitchFamily="34" charset="-120"/>
                          <a:ea typeface="微軟正黑體" panose="020B0604030504040204" pitchFamily="34" charset="-120"/>
                        </a:rPr>
                        <a:t>高三</a:t>
                      </a:r>
                      <a:endParaRPr lang="zh-TW" sz="1600" kern="10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330" marR="6433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342900" lvl="0" indent="-342900" algn="just">
                        <a:lnSpc>
                          <a:spcPts val="1920"/>
                        </a:lnSpc>
                        <a:spcBef>
                          <a:spcPts val="600"/>
                        </a:spcBef>
                        <a:buFont typeface="Wingdings" panose="05000000000000000000" pitchFamily="2" charset="2"/>
                        <a:buChar char=""/>
                      </a:pPr>
                      <a:r>
                        <a:rPr lang="en-US" sz="1600" kern="100" dirty="0">
                          <a:solidFill>
                            <a:schemeClr val="tx1"/>
                          </a:solidFill>
                          <a:effectLst/>
                          <a:latin typeface="微軟正黑體" panose="020B0604030504040204" pitchFamily="34" charset="-120"/>
                          <a:ea typeface="微軟正黑體" panose="020B0604030504040204" pitchFamily="34" charset="-120"/>
                        </a:rPr>
                        <a:t>TOEIC </a:t>
                      </a:r>
                      <a:r>
                        <a:rPr lang="zh-TW" sz="1600" kern="0" dirty="0">
                          <a:solidFill>
                            <a:schemeClr val="tx1"/>
                          </a:solidFill>
                          <a:effectLst/>
                          <a:latin typeface="微軟正黑體" panose="020B0604030504040204" pitchFamily="34" charset="-120"/>
                          <a:ea typeface="微軟正黑體" panose="020B0604030504040204" pitchFamily="34" charset="-120"/>
                        </a:rPr>
                        <a:t>○○○</a:t>
                      </a:r>
                      <a:r>
                        <a:rPr lang="zh-TW" sz="1600" kern="100" dirty="0">
                          <a:solidFill>
                            <a:schemeClr val="tx1"/>
                          </a:solidFill>
                          <a:effectLst/>
                          <a:latin typeface="微軟正黑體" panose="020B0604030504040204" pitchFamily="34" charset="-120"/>
                          <a:ea typeface="微軟正黑體" panose="020B0604030504040204" pitchFamily="34" charset="-120"/>
                        </a:rPr>
                        <a:t>分</a:t>
                      </a:r>
                    </a:p>
                    <a:p>
                      <a:pPr marL="342900" lvl="0" indent="-342900" algn="just">
                        <a:lnSpc>
                          <a:spcPts val="1920"/>
                        </a:lnSpc>
                        <a:spcBef>
                          <a:spcPts val="600"/>
                        </a:spcBef>
                        <a:buFont typeface="Wingdings" panose="05000000000000000000" pitchFamily="2" charset="2"/>
                        <a:buChar char=""/>
                      </a:pPr>
                      <a:r>
                        <a:rPr lang="zh-TW" sz="1600" kern="100" dirty="0">
                          <a:solidFill>
                            <a:schemeClr val="tx1"/>
                          </a:solidFill>
                          <a:effectLst/>
                          <a:latin typeface="微軟正黑體" panose="020B0604030504040204" pitchFamily="34" charset="-120"/>
                          <a:ea typeface="微軟正黑體" panose="020B0604030504040204" pitchFamily="34" charset="-120"/>
                        </a:rPr>
                        <a:t>高三上「英文閱讀與寫作」學期成績</a:t>
                      </a:r>
                      <a:r>
                        <a:rPr lang="en-US" sz="1600" kern="100" dirty="0">
                          <a:solidFill>
                            <a:schemeClr val="tx1"/>
                          </a:solidFill>
                          <a:effectLst/>
                          <a:latin typeface="微軟正黑體" panose="020B0604030504040204" pitchFamily="34" charset="-120"/>
                          <a:ea typeface="微軟正黑體" panose="020B0604030504040204" pitchFamily="34" charset="-120"/>
                        </a:rPr>
                        <a:t>90</a:t>
                      </a:r>
                      <a:r>
                        <a:rPr lang="zh-TW" sz="1600" kern="100" dirty="0">
                          <a:solidFill>
                            <a:schemeClr val="tx1"/>
                          </a:solidFill>
                          <a:effectLst/>
                          <a:latin typeface="微軟正黑體" panose="020B0604030504040204" pitchFamily="34" charset="-120"/>
                          <a:ea typeface="微軟正黑體" panose="020B0604030504040204" pitchFamily="34" charset="-120"/>
                        </a:rPr>
                        <a:t>分。</a:t>
                      </a:r>
                      <a:endParaRPr lang="zh-TW" sz="160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330" marR="6433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59720043"/>
                  </a:ext>
                </a:extLst>
              </a:tr>
            </a:tbl>
          </a:graphicData>
        </a:graphic>
      </p:graphicFrame>
    </p:spTree>
    <p:extLst>
      <p:ext uri="{BB962C8B-B14F-4D97-AF65-F5344CB8AC3E}">
        <p14:creationId xmlns:p14="http://schemas.microsoft.com/office/powerpoint/2010/main" val="638490781"/>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00" name="AutoShape 2"/>
          <p:cNvSpPr>
            <a:spLocks noGrp="1" noChangeArrowheads="1"/>
          </p:cNvSpPr>
          <p:nvPr>
            <p:ph type="title"/>
          </p:nvPr>
        </p:nvSpPr>
        <p:spPr>
          <a:xfrm>
            <a:off x="539552" y="908720"/>
            <a:ext cx="8604448" cy="720080"/>
          </a:xfrm>
        </p:spPr>
        <p:txBody>
          <a:bodyPr>
            <a:noAutofit/>
          </a:bodyPr>
          <a:lstStyle/>
          <a:p>
            <a:r>
              <a:rPr lang="zh-TW" altLang="en-US" sz="3600" kern="0" dirty="0">
                <a:latin typeface="微軟正黑體" panose="020B0604030504040204" pitchFamily="34" charset="-120"/>
                <a:ea typeface="微軟正黑體" panose="020B0604030504040204" pitchFamily="34" charset="-120"/>
                <a:cs typeface="Times New Roman" panose="02020603050405020304" pitchFamily="18" charset="0"/>
              </a:rPr>
              <a:t>前頁範例的改良版</a:t>
            </a:r>
            <a:endParaRPr lang="en-US" altLang="zh-TW" sz="3600" dirty="0">
              <a:latin typeface="+mj-ea"/>
            </a:endParaRPr>
          </a:p>
        </p:txBody>
      </p:sp>
      <p:sp>
        <p:nvSpPr>
          <p:cNvPr id="4" name="投影片編號版面配置區 5">
            <a:extLst>
              <a:ext uri="{FF2B5EF4-FFF2-40B4-BE49-F238E27FC236}">
                <a16:creationId xmlns:a16="http://schemas.microsoft.com/office/drawing/2014/main" id="{0F698181-F71C-4D6A-9B35-14FD516D66CE}"/>
              </a:ext>
            </a:extLst>
          </p:cNvPr>
          <p:cNvSpPr>
            <a:spLocks noGrp="1"/>
          </p:cNvSpPr>
          <p:nvPr>
            <p:ph type="sldNum" sz="quarter" idx="12"/>
          </p:nvPr>
        </p:nvSpPr>
        <p:spPr>
          <a:xfrm>
            <a:off x="7924800" y="6356350"/>
            <a:ext cx="1183704" cy="365125"/>
          </a:xfrm>
          <a:noFill/>
        </p:spPr>
        <p:txBody>
          <a:bodyPr/>
          <a:lstStyle/>
          <a:p>
            <a:fld id="{BA658583-FC9A-445C-AB03-44C0F41B7F77}" type="slidenum">
              <a:rPr lang="en-US" altLang="zh-TW" sz="1400" smtClean="0">
                <a:latin typeface="微軟正黑體" panose="020B0604030504040204" pitchFamily="34" charset="-120"/>
                <a:ea typeface="微軟正黑體" panose="020B0604030504040204" pitchFamily="34" charset="-120"/>
                <a:cs typeface="Times New Roman" panose="02020603050405020304" pitchFamily="18" charset="0"/>
              </a:rPr>
              <a:pPr/>
              <a:t>17</a:t>
            </a:fld>
            <a:endParaRPr lang="en-US" altLang="zh-TW" sz="1400" dirty="0">
              <a:latin typeface="微軟正黑體" panose="020B0604030504040204" pitchFamily="34" charset="-120"/>
              <a:ea typeface="微軟正黑體" panose="020B0604030504040204" pitchFamily="34" charset="-120"/>
              <a:cs typeface="Times New Roman" panose="02020603050405020304" pitchFamily="18" charset="0"/>
            </a:endParaRPr>
          </a:p>
        </p:txBody>
      </p:sp>
      <p:graphicFrame>
        <p:nvGraphicFramePr>
          <p:cNvPr id="2" name="表格 1">
            <a:extLst>
              <a:ext uri="{FF2B5EF4-FFF2-40B4-BE49-F238E27FC236}">
                <a16:creationId xmlns:a16="http://schemas.microsoft.com/office/drawing/2014/main" id="{FD6D3D2E-BEAA-7AAB-FC8D-589CD5DEC4CA}"/>
              </a:ext>
            </a:extLst>
          </p:cNvPr>
          <p:cNvGraphicFramePr>
            <a:graphicFrameLocks noGrp="1"/>
          </p:cNvGraphicFramePr>
          <p:nvPr/>
        </p:nvGraphicFramePr>
        <p:xfrm>
          <a:off x="251520" y="1700807"/>
          <a:ext cx="8604448" cy="5020667"/>
        </p:xfrm>
        <a:graphic>
          <a:graphicData uri="http://schemas.openxmlformats.org/drawingml/2006/table">
            <a:tbl>
              <a:tblPr firstRow="1" firstCol="1" bandRow="1">
                <a:tableStyleId>{5C22544A-7EE6-4342-B048-85BDC9FD1C3A}</a:tableStyleId>
              </a:tblPr>
              <a:tblGrid>
                <a:gridCol w="661070">
                  <a:extLst>
                    <a:ext uri="{9D8B030D-6E8A-4147-A177-3AD203B41FA5}">
                      <a16:colId xmlns:a16="http://schemas.microsoft.com/office/drawing/2014/main" val="3787710513"/>
                    </a:ext>
                  </a:extLst>
                </a:gridCol>
                <a:gridCol w="7943378">
                  <a:extLst>
                    <a:ext uri="{9D8B030D-6E8A-4147-A177-3AD203B41FA5}">
                      <a16:colId xmlns:a16="http://schemas.microsoft.com/office/drawing/2014/main" val="772818277"/>
                    </a:ext>
                  </a:extLst>
                </a:gridCol>
              </a:tblGrid>
              <a:tr h="297942">
                <a:tc>
                  <a:txBody>
                    <a:bodyPr/>
                    <a:lstStyle/>
                    <a:p>
                      <a:pPr algn="ctr"/>
                      <a:r>
                        <a:rPr lang="zh-TW" sz="1600" kern="100">
                          <a:solidFill>
                            <a:schemeClr val="tx1"/>
                          </a:solidFill>
                          <a:effectLst/>
                          <a:latin typeface="微軟正黑體" panose="020B0604030504040204" pitchFamily="34" charset="-120"/>
                          <a:ea typeface="微軟正黑體" panose="020B0604030504040204" pitchFamily="34" charset="-120"/>
                        </a:rPr>
                        <a:t>年級</a:t>
                      </a:r>
                      <a:endParaRPr lang="zh-TW" sz="1600" kern="10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330" marR="6433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zh-TW" sz="1600" kern="100" dirty="0">
                          <a:solidFill>
                            <a:schemeClr val="tx1"/>
                          </a:solidFill>
                          <a:effectLst/>
                          <a:latin typeface="微軟正黑體" panose="020B0604030504040204" pitchFamily="34" charset="-120"/>
                          <a:ea typeface="微軟正黑體" panose="020B0604030504040204" pitchFamily="34" charset="-120"/>
                        </a:rPr>
                        <a:t>經歷與成果</a:t>
                      </a:r>
                      <a:endParaRPr lang="zh-TW" sz="160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330" marR="6433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62059744"/>
                  </a:ext>
                </a:extLst>
              </a:tr>
              <a:tr h="2025806">
                <a:tc>
                  <a:txBody>
                    <a:bodyPr/>
                    <a:lstStyle/>
                    <a:p>
                      <a:pPr algn="ctr"/>
                      <a:r>
                        <a:rPr lang="zh-TW" sz="1600" kern="100">
                          <a:solidFill>
                            <a:schemeClr val="tx1"/>
                          </a:solidFill>
                          <a:effectLst/>
                          <a:latin typeface="微軟正黑體" panose="020B0604030504040204" pitchFamily="34" charset="-120"/>
                          <a:ea typeface="微軟正黑體" panose="020B0604030504040204" pitchFamily="34" charset="-120"/>
                        </a:rPr>
                        <a:t>高一</a:t>
                      </a:r>
                      <a:endParaRPr lang="zh-TW" sz="1600" kern="10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330" marR="6433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342900" lvl="0" indent="-342900" algn="just">
                        <a:lnSpc>
                          <a:spcPts val="1920"/>
                        </a:lnSpc>
                        <a:spcBef>
                          <a:spcPts val="600"/>
                        </a:spcBef>
                        <a:buFont typeface="Wingdings" panose="05000000000000000000" pitchFamily="2" charset="2"/>
                        <a:buChar char=""/>
                      </a:pPr>
                      <a:r>
                        <a:rPr lang="zh-TW" altLang="zh-TW" sz="1600" kern="100" dirty="0">
                          <a:solidFill>
                            <a:schemeClr val="tx1"/>
                          </a:solidFill>
                          <a:effectLst/>
                          <a:latin typeface="微軟正黑體" panose="020B0604030504040204" pitchFamily="34" charset="-120"/>
                          <a:ea typeface="微軟正黑體" panose="020B0604030504040204" pitchFamily="34" charset="-120"/>
                        </a:rPr>
                        <a:t>於數學課使用</a:t>
                      </a:r>
                      <a:r>
                        <a:rPr lang="en-US" altLang="zh-TW" sz="1600" kern="100" dirty="0">
                          <a:solidFill>
                            <a:schemeClr val="tx1"/>
                          </a:solidFill>
                          <a:effectLst/>
                          <a:latin typeface="微軟正黑體" panose="020B0604030504040204" pitchFamily="34" charset="-120"/>
                          <a:ea typeface="微軟正黑體" panose="020B0604030504040204" pitchFamily="34" charset="-120"/>
                        </a:rPr>
                        <a:t>EXCEL</a:t>
                      </a:r>
                      <a:r>
                        <a:rPr lang="zh-TW" altLang="zh-TW" sz="1600" kern="100" dirty="0">
                          <a:solidFill>
                            <a:schemeClr val="tx1"/>
                          </a:solidFill>
                          <a:effectLst/>
                          <a:latin typeface="微軟正黑體" panose="020B0604030504040204" pitchFamily="34" charset="-120"/>
                          <a:ea typeface="微軟正黑體" panose="020B0604030504040204" pitchFamily="34" charset="-120"/>
                        </a:rPr>
                        <a:t>計算股價報酬率數據，並學習與統計有關的函數。</a:t>
                      </a:r>
                    </a:p>
                    <a:p>
                      <a:pPr marL="342900" lvl="0" indent="-342900" algn="just">
                        <a:lnSpc>
                          <a:spcPts val="1920"/>
                        </a:lnSpc>
                        <a:spcBef>
                          <a:spcPts val="600"/>
                        </a:spcBef>
                        <a:buFont typeface="Wingdings" panose="05000000000000000000" pitchFamily="2" charset="2"/>
                        <a:buChar char=""/>
                      </a:pPr>
                      <a:r>
                        <a:rPr lang="zh-TW" altLang="zh-TW" sz="1600" kern="100" dirty="0">
                          <a:solidFill>
                            <a:schemeClr val="tx1"/>
                          </a:solidFill>
                          <a:effectLst/>
                          <a:latin typeface="微軟正黑體" panose="020B0604030504040204" pitchFamily="34" charset="-120"/>
                          <a:ea typeface="微軟正黑體" panose="020B0604030504040204" pitchFamily="34" charset="-120"/>
                        </a:rPr>
                        <a:t>於選修課「用英文遊山玩水」與同學合作撰寫期末報告，以英文介紹</a:t>
                      </a:r>
                      <a:r>
                        <a:rPr lang="zh-TW" altLang="zh-TW" sz="1600" kern="0" dirty="0">
                          <a:solidFill>
                            <a:schemeClr val="tx1"/>
                          </a:solidFill>
                          <a:effectLst/>
                          <a:latin typeface="微軟正黑體" panose="020B0604030504040204" pitchFamily="34" charset="-120"/>
                          <a:ea typeface="微軟正黑體" panose="020B0604030504040204" pitchFamily="34" charset="-120"/>
                        </a:rPr>
                        <a:t>○○中學附近小吃，</a:t>
                      </a:r>
                      <a:r>
                        <a:rPr lang="zh-TW" altLang="zh-TW" sz="1600" kern="100" dirty="0">
                          <a:solidFill>
                            <a:schemeClr val="tx1"/>
                          </a:solidFill>
                          <a:effectLst/>
                          <a:latin typeface="微軟正黑體" panose="020B0604030504040204" pitchFamily="34" charset="-120"/>
                          <a:ea typeface="微軟正黑體" panose="020B0604030504040204" pitchFamily="34" charset="-120"/>
                        </a:rPr>
                        <a:t>同時介紹有關的民俗、不同的吃法。</a:t>
                      </a:r>
                    </a:p>
                    <a:p>
                      <a:pPr marL="342900" lvl="0" indent="-342900" algn="just">
                        <a:lnSpc>
                          <a:spcPts val="1920"/>
                        </a:lnSpc>
                        <a:spcBef>
                          <a:spcPts val="600"/>
                        </a:spcBef>
                        <a:buFont typeface="Wingdings" panose="05000000000000000000" pitchFamily="2" charset="2"/>
                        <a:buChar char=""/>
                      </a:pPr>
                      <a:r>
                        <a:rPr lang="zh-TW" altLang="zh-TW" sz="1600" kern="0" dirty="0">
                          <a:solidFill>
                            <a:schemeClr val="tx1"/>
                          </a:solidFill>
                          <a:effectLst/>
                          <a:latin typeface="微軟正黑體" panose="020B0604030504040204" pitchFamily="34" charset="-120"/>
                          <a:ea typeface="微軟正黑體" panose="020B0604030504040204" pitchFamily="34" charset="-120"/>
                        </a:rPr>
                        <a:t>參加籃球校隊。</a:t>
                      </a:r>
                      <a:endParaRPr lang="zh-TW" altLang="zh-TW" sz="1600" kern="100" dirty="0">
                        <a:solidFill>
                          <a:schemeClr val="tx1"/>
                        </a:solidFill>
                        <a:effectLst/>
                        <a:latin typeface="微軟正黑體" panose="020B0604030504040204" pitchFamily="34" charset="-120"/>
                        <a:ea typeface="微軟正黑體" panose="020B0604030504040204" pitchFamily="34" charset="-120"/>
                      </a:endParaRPr>
                    </a:p>
                    <a:p>
                      <a:pPr marL="342900" lvl="0" indent="-342900" algn="just">
                        <a:lnSpc>
                          <a:spcPts val="1920"/>
                        </a:lnSpc>
                        <a:spcBef>
                          <a:spcPts val="600"/>
                        </a:spcBef>
                        <a:buFont typeface="Wingdings" panose="05000000000000000000" pitchFamily="2" charset="2"/>
                        <a:buChar char=""/>
                      </a:pPr>
                      <a:r>
                        <a:rPr lang="zh-TW" altLang="zh-TW" sz="1600" kern="0" dirty="0">
                          <a:solidFill>
                            <a:schemeClr val="tx1"/>
                          </a:solidFill>
                          <a:effectLst/>
                          <a:latin typeface="微軟正黑體" panose="020B0604030504040204" pitchFamily="34" charset="-120"/>
                          <a:ea typeface="微軟正黑體" panose="020B0604030504040204" pitchFamily="34" charset="-120"/>
                        </a:rPr>
                        <a:t>於</a:t>
                      </a:r>
                      <a:r>
                        <a:rPr lang="zh-TW" altLang="zh-TW" sz="1600" kern="100" dirty="0">
                          <a:solidFill>
                            <a:schemeClr val="tx1"/>
                          </a:solidFill>
                          <a:effectLst/>
                          <a:latin typeface="微軟正黑體" panose="020B0604030504040204" pitchFamily="34" charset="-120"/>
                          <a:ea typeface="微軟正黑體" panose="020B0604030504040204" pitchFamily="34" charset="-120"/>
                        </a:rPr>
                        <a:t>博物館</a:t>
                      </a:r>
                      <a:r>
                        <a:rPr lang="zh-TW" altLang="zh-TW" sz="1600" kern="0" dirty="0">
                          <a:solidFill>
                            <a:schemeClr val="tx1"/>
                          </a:solidFill>
                          <a:effectLst/>
                          <a:latin typeface="微軟正黑體" panose="020B0604030504040204" pitchFamily="34" charset="-120"/>
                          <a:ea typeface="微軟正黑體" panose="020B0604030504040204" pitchFamily="34" charset="-120"/>
                        </a:rPr>
                        <a:t>主辦之</a:t>
                      </a:r>
                      <a:r>
                        <a:rPr lang="zh-TW" altLang="zh-TW" sz="1600" kern="100" dirty="0">
                          <a:solidFill>
                            <a:schemeClr val="tx1"/>
                          </a:solidFill>
                          <a:effectLst/>
                          <a:latin typeface="微軟正黑體" panose="020B0604030504040204" pitchFamily="34" charset="-120"/>
                          <a:ea typeface="微軟正黑體" panose="020B0604030504040204" pitchFamily="34" charset="-120"/>
                        </a:rPr>
                        <a:t>歷史</a:t>
                      </a:r>
                      <a:r>
                        <a:rPr lang="zh-TW" altLang="zh-TW" sz="1600" kern="0" dirty="0">
                          <a:solidFill>
                            <a:schemeClr val="tx1"/>
                          </a:solidFill>
                          <a:effectLst/>
                          <a:latin typeface="微軟正黑體" panose="020B0604030504040204" pitchFamily="34" charset="-120"/>
                          <a:ea typeface="微軟正黑體" panose="020B0604030504040204" pitchFamily="34" charset="-120"/>
                        </a:rPr>
                        <a:t>展演擔任解說工作。</a:t>
                      </a:r>
                      <a:endParaRPr lang="zh-TW" altLang="zh-TW" sz="1600" kern="100" dirty="0">
                        <a:solidFill>
                          <a:schemeClr val="tx1"/>
                        </a:solidFill>
                        <a:effectLst/>
                        <a:latin typeface="微軟正黑體" panose="020B0604030504040204" pitchFamily="34" charset="-120"/>
                        <a:ea typeface="微軟正黑體" panose="020B0604030504040204" pitchFamily="34" charset="-120"/>
                      </a:endParaRPr>
                    </a:p>
                    <a:p>
                      <a:pPr marL="342900" lvl="0" indent="-342900" algn="just">
                        <a:lnSpc>
                          <a:spcPts val="1920"/>
                        </a:lnSpc>
                        <a:spcBef>
                          <a:spcPts val="600"/>
                        </a:spcBef>
                        <a:buFont typeface="Wingdings" panose="05000000000000000000" pitchFamily="2" charset="2"/>
                        <a:buChar char=""/>
                      </a:pPr>
                      <a:r>
                        <a:rPr lang="zh-TW" altLang="zh-TW" sz="1600" kern="0" dirty="0">
                          <a:solidFill>
                            <a:schemeClr val="tx1"/>
                          </a:solidFill>
                          <a:effectLst/>
                          <a:latin typeface="微軟正黑體" panose="020B0604030504040204" pitchFamily="34" charset="-120"/>
                          <a:ea typeface="微軟正黑體" panose="020B0604030504040204" pitchFamily="34" charset="-120"/>
                        </a:rPr>
                        <a:t>擔任國小科學營隊隊輔。</a:t>
                      </a:r>
                      <a:endParaRPr lang="zh-TW" altLang="zh-TW" sz="160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330" marR="6433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73968741"/>
                  </a:ext>
                </a:extLst>
              </a:tr>
              <a:tr h="2091108">
                <a:tc>
                  <a:txBody>
                    <a:bodyPr/>
                    <a:lstStyle/>
                    <a:p>
                      <a:pPr algn="ctr"/>
                      <a:r>
                        <a:rPr lang="zh-TW" sz="1600" kern="0">
                          <a:solidFill>
                            <a:schemeClr val="tx1"/>
                          </a:solidFill>
                          <a:effectLst/>
                          <a:latin typeface="微軟正黑體" panose="020B0604030504040204" pitchFamily="34" charset="-120"/>
                          <a:ea typeface="微軟正黑體" panose="020B0604030504040204" pitchFamily="34" charset="-120"/>
                        </a:rPr>
                        <a:t>高二</a:t>
                      </a:r>
                      <a:endParaRPr lang="zh-TW" sz="1600" kern="10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330" marR="6433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342900" lvl="0" indent="-342900" algn="just">
                        <a:lnSpc>
                          <a:spcPts val="1920"/>
                        </a:lnSpc>
                        <a:spcBef>
                          <a:spcPts val="600"/>
                        </a:spcBef>
                        <a:buFont typeface="Wingdings" panose="05000000000000000000" pitchFamily="2" charset="2"/>
                        <a:buChar char=""/>
                      </a:pPr>
                      <a:r>
                        <a:rPr lang="zh-TW" altLang="zh-TW" sz="1600" kern="100" dirty="0">
                          <a:solidFill>
                            <a:schemeClr val="tx1"/>
                          </a:solidFill>
                          <a:effectLst/>
                          <a:latin typeface="微軟正黑體" panose="020B0604030504040204" pitchFamily="34" charset="-120"/>
                          <a:ea typeface="微軟正黑體" panose="020B0604030504040204" pitchFamily="34" charset="-120"/>
                        </a:rPr>
                        <a:t>運用線上資源自主學習</a:t>
                      </a:r>
                      <a:r>
                        <a:rPr lang="en-US" altLang="zh-TW" sz="1600" kern="100" dirty="0">
                          <a:solidFill>
                            <a:schemeClr val="tx1"/>
                          </a:solidFill>
                          <a:effectLst/>
                          <a:latin typeface="微軟正黑體" panose="020B0604030504040204" pitchFamily="34" charset="-120"/>
                          <a:ea typeface="微軟正黑體" panose="020B0604030504040204" pitchFamily="34" charset="-120"/>
                        </a:rPr>
                        <a:t>KD</a:t>
                      </a:r>
                      <a:r>
                        <a:rPr lang="zh-TW" altLang="zh-TW" sz="1600" kern="100" dirty="0">
                          <a:solidFill>
                            <a:schemeClr val="tx1"/>
                          </a:solidFill>
                          <a:effectLst/>
                          <a:latin typeface="微軟正黑體" panose="020B0604030504040204" pitchFamily="34" charset="-120"/>
                          <a:ea typeface="微軟正黑體" panose="020B0604030504040204" pitchFamily="34" charset="-120"/>
                        </a:rPr>
                        <a:t>線與基本面分析，並操作虛擬股市投資，一季的報酬率接近</a:t>
                      </a:r>
                      <a:r>
                        <a:rPr lang="en-US" altLang="zh-TW" sz="1600" kern="100" dirty="0">
                          <a:solidFill>
                            <a:schemeClr val="tx1"/>
                          </a:solidFill>
                          <a:effectLst/>
                          <a:latin typeface="微軟正黑體" panose="020B0604030504040204" pitchFamily="34" charset="-120"/>
                          <a:ea typeface="微軟正黑體" panose="020B0604030504040204" pitchFamily="34" charset="-120"/>
                        </a:rPr>
                        <a:t>10%</a:t>
                      </a:r>
                      <a:r>
                        <a:rPr lang="zh-TW" altLang="zh-TW" sz="1600" kern="100" dirty="0">
                          <a:solidFill>
                            <a:schemeClr val="tx1"/>
                          </a:solidFill>
                          <a:effectLst/>
                          <a:latin typeface="微軟正黑體" panose="020B0604030504040204" pitchFamily="34" charset="-120"/>
                          <a:ea typeface="微軟正黑體" panose="020B0604030504040204" pitchFamily="34" charset="-120"/>
                        </a:rPr>
                        <a:t>。</a:t>
                      </a:r>
                      <a:endParaRPr lang="en-US" altLang="zh-TW" sz="1600" kern="100" dirty="0">
                        <a:solidFill>
                          <a:schemeClr val="tx1"/>
                        </a:solidFill>
                        <a:effectLst/>
                        <a:latin typeface="微軟正黑體" panose="020B0604030504040204" pitchFamily="34" charset="-120"/>
                        <a:ea typeface="微軟正黑體" panose="020B0604030504040204" pitchFamily="34" charset="-120"/>
                      </a:endParaRPr>
                    </a:p>
                    <a:p>
                      <a:pPr marL="342900" lvl="0" indent="-342900" algn="just">
                        <a:lnSpc>
                          <a:spcPts val="1920"/>
                        </a:lnSpc>
                        <a:spcBef>
                          <a:spcPts val="600"/>
                        </a:spcBef>
                        <a:buFont typeface="Wingdings" panose="05000000000000000000" pitchFamily="2" charset="2"/>
                        <a:buChar char=""/>
                      </a:pPr>
                      <a:r>
                        <a:rPr lang="zh-TW" altLang="zh-TW" sz="1600" kern="100" dirty="0">
                          <a:solidFill>
                            <a:schemeClr val="tx1"/>
                          </a:solidFill>
                          <a:effectLst/>
                          <a:latin typeface="微軟正黑體" panose="020B0604030504040204" pitchFamily="34" charset="-120"/>
                          <a:ea typeface="微軟正黑體" panose="020B0604030504040204" pitchFamily="34" charset="-120"/>
                        </a:rPr>
                        <a:t>於「公共議題與社會探究」課程與同學合作撰寫期末報告，主題是「</a:t>
                      </a:r>
                      <a:r>
                        <a:rPr lang="zh-TW" altLang="zh-TW" sz="1600" kern="0" dirty="0">
                          <a:solidFill>
                            <a:schemeClr val="tx1"/>
                          </a:solidFill>
                          <a:effectLst/>
                          <a:latin typeface="微軟正黑體" panose="020B0604030504040204" pitchFamily="34" charset="-120"/>
                          <a:ea typeface="微軟正黑體" panose="020B0604030504040204" pitchFamily="34" charset="-120"/>
                        </a:rPr>
                        <a:t>○○市都會區與郊區教育資源差異之探究</a:t>
                      </a:r>
                      <a:r>
                        <a:rPr lang="zh-TW" altLang="zh-TW" sz="1600" kern="100" dirty="0">
                          <a:solidFill>
                            <a:schemeClr val="tx1"/>
                          </a:solidFill>
                          <a:effectLst/>
                          <a:latin typeface="微軟正黑體" panose="020B0604030504040204" pitchFamily="34" charset="-120"/>
                          <a:ea typeface="微軟正黑體" panose="020B0604030504040204" pitchFamily="34" charset="-120"/>
                        </a:rPr>
                        <a:t>」，</a:t>
                      </a:r>
                      <a:r>
                        <a:rPr lang="zh-TW" altLang="zh-TW" sz="1600" kern="0" dirty="0">
                          <a:solidFill>
                            <a:schemeClr val="tx1"/>
                          </a:solidFill>
                          <a:effectLst/>
                          <a:latin typeface="微軟正黑體" panose="020B0604030504040204" pitchFamily="34" charset="-120"/>
                          <a:ea typeface="微軟正黑體" panose="020B0604030504040204" pitchFamily="34" charset="-120"/>
                        </a:rPr>
                        <a:t>參加全校小論文競賽並獲得二年級佳作。</a:t>
                      </a:r>
                      <a:endParaRPr lang="zh-TW" altLang="zh-TW" sz="1600" kern="100" dirty="0">
                        <a:solidFill>
                          <a:schemeClr val="tx1"/>
                        </a:solidFill>
                        <a:effectLst/>
                        <a:latin typeface="微軟正黑體" panose="020B0604030504040204" pitchFamily="34" charset="-120"/>
                        <a:ea typeface="微軟正黑體" panose="020B0604030504040204" pitchFamily="34" charset="-120"/>
                      </a:endParaRPr>
                    </a:p>
                    <a:p>
                      <a:pPr marL="342900" lvl="0" indent="-342900" algn="just">
                        <a:lnSpc>
                          <a:spcPts val="1920"/>
                        </a:lnSpc>
                        <a:spcBef>
                          <a:spcPts val="600"/>
                        </a:spcBef>
                        <a:buFont typeface="Wingdings" panose="05000000000000000000" pitchFamily="2" charset="2"/>
                        <a:buChar char=""/>
                      </a:pPr>
                      <a:r>
                        <a:rPr lang="zh-TW" altLang="zh-TW" sz="1600" kern="100" dirty="0">
                          <a:solidFill>
                            <a:schemeClr val="tx1"/>
                          </a:solidFill>
                          <a:effectLst/>
                          <a:latin typeface="微軟正黑體" panose="020B0604030504040204" pitchFamily="34" charset="-120"/>
                          <a:ea typeface="微軟正黑體" panose="020B0604030504040204" pitchFamily="34" charset="-120"/>
                        </a:rPr>
                        <a:t>擔任籃球校隊隊長。</a:t>
                      </a:r>
                    </a:p>
                    <a:p>
                      <a:pPr marL="342900" lvl="0" indent="-342900" algn="just">
                        <a:lnSpc>
                          <a:spcPts val="1920"/>
                        </a:lnSpc>
                        <a:spcBef>
                          <a:spcPts val="600"/>
                        </a:spcBef>
                        <a:buFont typeface="Wingdings" panose="05000000000000000000" pitchFamily="2" charset="2"/>
                        <a:buChar char=""/>
                      </a:pPr>
                      <a:r>
                        <a:rPr lang="zh-TW" altLang="zh-TW" sz="1600" kern="0" dirty="0">
                          <a:solidFill>
                            <a:schemeClr val="tx1"/>
                          </a:solidFill>
                          <a:effectLst/>
                          <a:latin typeface="微軟正黑體" panose="020B0604030504040204" pitchFamily="34" charset="-120"/>
                          <a:ea typeface="微軟正黑體" panose="020B0604030504040204" pitchFamily="34" charset="-120"/>
                        </a:rPr>
                        <a:t>參加龍舟校隊，獲得○○市第五名。</a:t>
                      </a:r>
                      <a:endParaRPr lang="zh-TW" altLang="zh-TW" sz="160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330" marR="6433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85575089"/>
                  </a:ext>
                </a:extLst>
              </a:tr>
              <a:tr h="605811">
                <a:tc>
                  <a:txBody>
                    <a:bodyPr/>
                    <a:lstStyle/>
                    <a:p>
                      <a:pPr algn="ctr"/>
                      <a:r>
                        <a:rPr lang="zh-TW" sz="1600" kern="100">
                          <a:solidFill>
                            <a:schemeClr val="tx1"/>
                          </a:solidFill>
                          <a:effectLst/>
                          <a:latin typeface="微軟正黑體" panose="020B0604030504040204" pitchFamily="34" charset="-120"/>
                          <a:ea typeface="微軟正黑體" panose="020B0604030504040204" pitchFamily="34" charset="-120"/>
                        </a:rPr>
                        <a:t>高三</a:t>
                      </a:r>
                      <a:endParaRPr lang="zh-TW" sz="1600" kern="10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330" marR="6433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342900" lvl="0" indent="-342900" algn="just">
                        <a:lnSpc>
                          <a:spcPts val="1920"/>
                        </a:lnSpc>
                        <a:spcBef>
                          <a:spcPts val="600"/>
                        </a:spcBef>
                        <a:buFont typeface="Wingdings" panose="05000000000000000000" pitchFamily="2" charset="2"/>
                        <a:buChar char=""/>
                      </a:pPr>
                      <a:r>
                        <a:rPr lang="en-US" sz="1600" kern="100" dirty="0">
                          <a:solidFill>
                            <a:schemeClr val="tx1"/>
                          </a:solidFill>
                          <a:effectLst/>
                          <a:latin typeface="微軟正黑體" panose="020B0604030504040204" pitchFamily="34" charset="-120"/>
                          <a:ea typeface="微軟正黑體" panose="020B0604030504040204" pitchFamily="34" charset="-120"/>
                        </a:rPr>
                        <a:t>TOEIC </a:t>
                      </a:r>
                      <a:r>
                        <a:rPr lang="zh-TW" sz="1600" kern="0" dirty="0">
                          <a:solidFill>
                            <a:schemeClr val="tx1"/>
                          </a:solidFill>
                          <a:effectLst/>
                          <a:latin typeface="微軟正黑體" panose="020B0604030504040204" pitchFamily="34" charset="-120"/>
                          <a:ea typeface="微軟正黑體" panose="020B0604030504040204" pitchFamily="34" charset="-120"/>
                        </a:rPr>
                        <a:t>○○○</a:t>
                      </a:r>
                      <a:r>
                        <a:rPr lang="zh-TW" sz="1600" kern="100" dirty="0">
                          <a:solidFill>
                            <a:schemeClr val="tx1"/>
                          </a:solidFill>
                          <a:effectLst/>
                          <a:latin typeface="微軟正黑體" panose="020B0604030504040204" pitchFamily="34" charset="-120"/>
                          <a:ea typeface="微軟正黑體" panose="020B0604030504040204" pitchFamily="34" charset="-120"/>
                        </a:rPr>
                        <a:t>分</a:t>
                      </a:r>
                    </a:p>
                    <a:p>
                      <a:pPr marL="342900" lvl="0" indent="-342900" algn="just">
                        <a:lnSpc>
                          <a:spcPts val="1920"/>
                        </a:lnSpc>
                        <a:spcBef>
                          <a:spcPts val="600"/>
                        </a:spcBef>
                        <a:buFont typeface="Wingdings" panose="05000000000000000000" pitchFamily="2" charset="2"/>
                        <a:buChar char=""/>
                      </a:pPr>
                      <a:r>
                        <a:rPr lang="zh-TW" sz="1600" kern="100" dirty="0">
                          <a:solidFill>
                            <a:schemeClr val="tx1"/>
                          </a:solidFill>
                          <a:effectLst/>
                          <a:latin typeface="微軟正黑體" panose="020B0604030504040204" pitchFamily="34" charset="-120"/>
                          <a:ea typeface="微軟正黑體" panose="020B0604030504040204" pitchFamily="34" charset="-120"/>
                        </a:rPr>
                        <a:t>高三上「英文閱讀與寫作」學期成績</a:t>
                      </a:r>
                      <a:r>
                        <a:rPr lang="en-US" sz="1600" kern="100" dirty="0">
                          <a:solidFill>
                            <a:schemeClr val="tx1"/>
                          </a:solidFill>
                          <a:effectLst/>
                          <a:latin typeface="微軟正黑體" panose="020B0604030504040204" pitchFamily="34" charset="-120"/>
                          <a:ea typeface="微軟正黑體" panose="020B0604030504040204" pitchFamily="34" charset="-120"/>
                        </a:rPr>
                        <a:t>90</a:t>
                      </a:r>
                      <a:r>
                        <a:rPr lang="zh-TW" sz="1600" kern="100" dirty="0">
                          <a:solidFill>
                            <a:schemeClr val="tx1"/>
                          </a:solidFill>
                          <a:effectLst/>
                          <a:latin typeface="微軟正黑體" panose="020B0604030504040204" pitchFamily="34" charset="-120"/>
                          <a:ea typeface="微軟正黑體" panose="020B0604030504040204" pitchFamily="34" charset="-120"/>
                        </a:rPr>
                        <a:t>分。</a:t>
                      </a:r>
                      <a:endParaRPr lang="zh-TW" sz="160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330" marR="6433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59720043"/>
                  </a:ext>
                </a:extLst>
              </a:tr>
            </a:tbl>
          </a:graphicData>
        </a:graphic>
      </p:graphicFrame>
    </p:spTree>
    <p:extLst>
      <p:ext uri="{BB962C8B-B14F-4D97-AF65-F5344CB8AC3E}">
        <p14:creationId xmlns:p14="http://schemas.microsoft.com/office/powerpoint/2010/main" val="298039317"/>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00" name="AutoShape 2"/>
          <p:cNvSpPr>
            <a:spLocks noGrp="1" noChangeArrowheads="1"/>
          </p:cNvSpPr>
          <p:nvPr>
            <p:ph type="title"/>
          </p:nvPr>
        </p:nvSpPr>
        <p:spPr>
          <a:xfrm>
            <a:off x="539552" y="908720"/>
            <a:ext cx="8604448" cy="720080"/>
          </a:xfrm>
        </p:spPr>
        <p:txBody>
          <a:bodyPr>
            <a:noAutofit/>
          </a:bodyPr>
          <a:lstStyle/>
          <a:p>
            <a:r>
              <a:rPr lang="zh-TW" altLang="en-US" sz="3600" kern="0" dirty="0">
                <a:latin typeface="微軟正黑體" panose="020B0604030504040204" pitchFamily="34" charset="-120"/>
                <a:ea typeface="微軟正黑體" panose="020B0604030504040204" pitchFamily="34" charset="-120"/>
                <a:cs typeface="Times New Roman" panose="02020603050405020304" pitchFamily="18" charset="0"/>
              </a:rPr>
              <a:t>學習歷程自述示例</a:t>
            </a:r>
            <a:r>
              <a:rPr lang="en-US" altLang="zh-TW" sz="3600" dirty="0">
                <a:latin typeface="+mj-ea"/>
                <a:cs typeface="Times New Roman" panose="02020603050405020304" pitchFamily="18" charset="0"/>
              </a:rPr>
              <a:t>(</a:t>
            </a:r>
            <a:r>
              <a:rPr lang="zh-TW" altLang="en-US" sz="3600" dirty="0">
                <a:latin typeface="+mj-ea"/>
                <a:cs typeface="Times New Roman" panose="02020603050405020304" pitchFamily="18" charset="0"/>
              </a:rPr>
              <a:t>續</a:t>
            </a:r>
            <a:r>
              <a:rPr lang="en-US" altLang="zh-TW" sz="3600" dirty="0">
                <a:latin typeface="+mj-ea"/>
                <a:cs typeface="Times New Roman" panose="02020603050405020304" pitchFamily="18" charset="0"/>
              </a:rPr>
              <a:t>)</a:t>
            </a:r>
            <a:endParaRPr lang="en-US" altLang="zh-TW" sz="3600" dirty="0">
              <a:latin typeface="+mj-ea"/>
            </a:endParaRPr>
          </a:p>
        </p:txBody>
      </p:sp>
      <p:sp>
        <p:nvSpPr>
          <p:cNvPr id="4" name="投影片編號版面配置區 5">
            <a:extLst>
              <a:ext uri="{FF2B5EF4-FFF2-40B4-BE49-F238E27FC236}">
                <a16:creationId xmlns:a16="http://schemas.microsoft.com/office/drawing/2014/main" id="{0F698181-F71C-4D6A-9B35-14FD516D66CE}"/>
              </a:ext>
            </a:extLst>
          </p:cNvPr>
          <p:cNvSpPr>
            <a:spLocks noGrp="1"/>
          </p:cNvSpPr>
          <p:nvPr>
            <p:ph type="sldNum" sz="quarter" idx="12"/>
          </p:nvPr>
        </p:nvSpPr>
        <p:spPr>
          <a:xfrm>
            <a:off x="7924800" y="6356350"/>
            <a:ext cx="762000" cy="365125"/>
          </a:xfrm>
          <a:noFill/>
        </p:spPr>
        <p:txBody>
          <a:bodyPr/>
          <a:lstStyle/>
          <a:p>
            <a:fld id="{BA658583-FC9A-445C-AB03-44C0F41B7F77}" type="slidenum">
              <a:rPr lang="en-US" altLang="zh-TW" sz="1400" smtClean="0">
                <a:latin typeface="微軟正黑體" panose="020B0604030504040204" pitchFamily="34" charset="-120"/>
                <a:ea typeface="微軟正黑體" panose="020B0604030504040204" pitchFamily="34" charset="-120"/>
                <a:cs typeface="Times New Roman" panose="02020603050405020304" pitchFamily="18" charset="0"/>
              </a:rPr>
              <a:pPr/>
              <a:t>18</a:t>
            </a:fld>
            <a:endParaRPr lang="en-US" altLang="zh-TW" sz="1400" dirty="0">
              <a:latin typeface="微軟正黑體" panose="020B0604030504040204" pitchFamily="34" charset="-120"/>
              <a:ea typeface="微軟正黑體" panose="020B0604030504040204" pitchFamily="34" charset="-120"/>
              <a:cs typeface="Times New Roman" panose="02020603050405020304" pitchFamily="18" charset="0"/>
            </a:endParaRPr>
          </a:p>
        </p:txBody>
      </p:sp>
      <p:graphicFrame>
        <p:nvGraphicFramePr>
          <p:cNvPr id="5" name="表格 4"/>
          <p:cNvGraphicFramePr>
            <a:graphicFrameLocks noGrp="1"/>
          </p:cNvGraphicFramePr>
          <p:nvPr/>
        </p:nvGraphicFramePr>
        <p:xfrm>
          <a:off x="251520" y="2227621"/>
          <a:ext cx="8694646" cy="3456000"/>
        </p:xfrm>
        <a:graphic>
          <a:graphicData uri="http://schemas.openxmlformats.org/drawingml/2006/table">
            <a:tbl>
              <a:tblPr firstRow="1" firstCol="1" bandRow="1">
                <a:tableStyleId>{5C22544A-7EE6-4342-B048-85BDC9FD1C3A}</a:tableStyleId>
              </a:tblPr>
              <a:tblGrid>
                <a:gridCol w="900000">
                  <a:extLst>
                    <a:ext uri="{9D8B030D-6E8A-4147-A177-3AD203B41FA5}">
                      <a16:colId xmlns:a16="http://schemas.microsoft.com/office/drawing/2014/main" val="2043563189"/>
                    </a:ext>
                  </a:extLst>
                </a:gridCol>
                <a:gridCol w="1980000">
                  <a:extLst>
                    <a:ext uri="{9D8B030D-6E8A-4147-A177-3AD203B41FA5}">
                      <a16:colId xmlns:a16="http://schemas.microsoft.com/office/drawing/2014/main" val="4094830983"/>
                    </a:ext>
                  </a:extLst>
                </a:gridCol>
                <a:gridCol w="4464816">
                  <a:extLst>
                    <a:ext uri="{9D8B030D-6E8A-4147-A177-3AD203B41FA5}">
                      <a16:colId xmlns:a16="http://schemas.microsoft.com/office/drawing/2014/main" val="2638231175"/>
                    </a:ext>
                  </a:extLst>
                </a:gridCol>
                <a:gridCol w="1349830">
                  <a:extLst>
                    <a:ext uri="{9D8B030D-6E8A-4147-A177-3AD203B41FA5}">
                      <a16:colId xmlns:a16="http://schemas.microsoft.com/office/drawing/2014/main" val="2211913682"/>
                    </a:ext>
                  </a:extLst>
                </a:gridCol>
              </a:tblGrid>
              <a:tr h="504000">
                <a:tc>
                  <a:txBody>
                    <a:bodyPr/>
                    <a:lstStyle/>
                    <a:p>
                      <a:pPr algn="ctr">
                        <a:spcAft>
                          <a:spcPts val="0"/>
                        </a:spcAft>
                      </a:pPr>
                      <a:r>
                        <a:rPr lang="zh-TW" sz="1800" kern="100" dirty="0">
                          <a:solidFill>
                            <a:schemeClr val="tx1"/>
                          </a:solidFill>
                          <a:effectLst/>
                          <a:latin typeface="微軟正黑體" panose="020B0604030504040204" pitchFamily="34" charset="-120"/>
                          <a:ea typeface="微軟正黑體" panose="020B0604030504040204" pitchFamily="34" charset="-120"/>
                        </a:rPr>
                        <a:t>學期</a:t>
                      </a:r>
                      <a:endParaRPr lang="zh-TW" sz="180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zh-TW" sz="1800" kern="100" dirty="0">
                          <a:solidFill>
                            <a:schemeClr val="tx1"/>
                          </a:solidFill>
                          <a:effectLst/>
                          <a:latin typeface="微軟正黑體" panose="020B0604030504040204" pitchFamily="34" charset="-120"/>
                          <a:ea typeface="微軟正黑體" panose="020B0604030504040204" pitchFamily="34" charset="-120"/>
                        </a:rPr>
                        <a:t>科目</a:t>
                      </a:r>
                      <a:endParaRPr lang="zh-TW" sz="180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zh-TW" sz="1800" kern="100" dirty="0">
                          <a:solidFill>
                            <a:schemeClr val="tx1"/>
                          </a:solidFill>
                          <a:effectLst/>
                          <a:latin typeface="微軟正黑體" panose="020B0604030504040204" pitchFamily="34" charset="-120"/>
                          <a:ea typeface="微軟正黑體" panose="020B0604030504040204" pitchFamily="34" charset="-120"/>
                        </a:rPr>
                        <a:t>內容概要</a:t>
                      </a:r>
                      <a:endParaRPr lang="zh-TW" sz="180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zh-TW" sz="1800" kern="100" dirty="0">
                          <a:solidFill>
                            <a:schemeClr val="tx1"/>
                          </a:solidFill>
                          <a:effectLst/>
                          <a:latin typeface="微軟正黑體" panose="020B0604030504040204" pitchFamily="34" charset="-120"/>
                          <a:ea typeface="微軟正黑體" panose="020B0604030504040204" pitchFamily="34" charset="-120"/>
                        </a:rPr>
                        <a:t>個人</a:t>
                      </a:r>
                      <a:r>
                        <a:rPr lang="en-US" sz="1800" kern="100" dirty="0">
                          <a:solidFill>
                            <a:schemeClr val="tx1"/>
                          </a:solidFill>
                          <a:effectLst/>
                          <a:latin typeface="微軟正黑體" panose="020B0604030504040204" pitchFamily="34" charset="-120"/>
                          <a:ea typeface="微軟正黑體" panose="020B0604030504040204" pitchFamily="34" charset="-120"/>
                        </a:rPr>
                        <a:t>/</a:t>
                      </a:r>
                      <a:r>
                        <a:rPr lang="zh-TW" sz="1800" kern="100" dirty="0">
                          <a:solidFill>
                            <a:schemeClr val="tx1"/>
                          </a:solidFill>
                          <a:effectLst/>
                          <a:latin typeface="微軟正黑體" panose="020B0604030504040204" pitchFamily="34" charset="-120"/>
                          <a:ea typeface="微軟正黑體" panose="020B0604030504040204" pitchFamily="34" charset="-120"/>
                        </a:rPr>
                        <a:t>團體</a:t>
                      </a:r>
                      <a:endParaRPr lang="zh-TW" sz="180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28964129"/>
                  </a:ext>
                </a:extLst>
              </a:tr>
              <a:tr h="756000">
                <a:tc>
                  <a:txBody>
                    <a:bodyPr/>
                    <a:lstStyle/>
                    <a:p>
                      <a:pPr algn="ctr">
                        <a:lnSpc>
                          <a:spcPct val="150000"/>
                        </a:lnSpc>
                        <a:spcAft>
                          <a:spcPts val="0"/>
                        </a:spcAft>
                      </a:pPr>
                      <a:r>
                        <a:rPr lang="zh-TW" sz="1800" kern="100" dirty="0">
                          <a:solidFill>
                            <a:schemeClr val="tx1"/>
                          </a:solidFill>
                          <a:effectLst/>
                          <a:latin typeface="微軟正黑體" panose="020B0604030504040204" pitchFamily="34" charset="-120"/>
                          <a:ea typeface="微軟正黑體" panose="020B0604030504040204" pitchFamily="34" charset="-120"/>
                        </a:rPr>
                        <a:t>高一下</a:t>
                      </a:r>
                      <a:endParaRPr lang="zh-TW" sz="180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50000"/>
                        </a:lnSpc>
                        <a:spcAft>
                          <a:spcPts val="0"/>
                        </a:spcAft>
                      </a:pPr>
                      <a:r>
                        <a:rPr lang="zh-TW" sz="1800" kern="100" dirty="0">
                          <a:solidFill>
                            <a:schemeClr val="tx1"/>
                          </a:solidFill>
                          <a:effectLst/>
                          <a:latin typeface="微軟正黑體" panose="020B0604030504040204" pitchFamily="34" charset="-120"/>
                          <a:ea typeface="微軟正黑體" panose="020B0604030504040204" pitchFamily="34" charset="-120"/>
                        </a:rPr>
                        <a:t>數學</a:t>
                      </a:r>
                      <a:endParaRPr lang="zh-TW" sz="180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50000"/>
                        </a:lnSpc>
                        <a:spcAft>
                          <a:spcPts val="0"/>
                        </a:spcAft>
                      </a:pPr>
                      <a:r>
                        <a:rPr lang="zh-TW" sz="1800" kern="100" dirty="0">
                          <a:solidFill>
                            <a:schemeClr val="tx1"/>
                          </a:solidFill>
                          <a:effectLst/>
                          <a:latin typeface="微軟正黑體" panose="020B0604030504040204" pitchFamily="34" charset="-120"/>
                          <a:ea typeface="微軟正黑體" panose="020B0604030504040204" pitchFamily="34" charset="-120"/>
                        </a:rPr>
                        <a:t>使用</a:t>
                      </a:r>
                      <a:r>
                        <a:rPr lang="en-US" sz="1800" kern="100" dirty="0">
                          <a:solidFill>
                            <a:schemeClr val="tx1"/>
                          </a:solidFill>
                          <a:effectLst/>
                          <a:latin typeface="微軟正黑體" panose="020B0604030504040204" pitchFamily="34" charset="-120"/>
                          <a:ea typeface="微軟正黑體" panose="020B0604030504040204" pitchFamily="34" charset="-120"/>
                        </a:rPr>
                        <a:t>EXCEL</a:t>
                      </a:r>
                      <a:r>
                        <a:rPr lang="zh-TW" sz="1800" kern="100" dirty="0">
                          <a:solidFill>
                            <a:schemeClr val="tx1"/>
                          </a:solidFill>
                          <a:effectLst/>
                          <a:latin typeface="微軟正黑體" panose="020B0604030504040204" pitchFamily="34" charset="-120"/>
                          <a:ea typeface="微軟正黑體" panose="020B0604030504040204" pitchFamily="34" charset="-120"/>
                        </a:rPr>
                        <a:t>計算股價報酬率數據。</a:t>
                      </a:r>
                      <a:endParaRPr lang="zh-TW" sz="180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50000"/>
                        </a:lnSpc>
                        <a:spcAft>
                          <a:spcPts val="0"/>
                        </a:spcAft>
                      </a:pPr>
                      <a:r>
                        <a:rPr lang="zh-TW" sz="1800" kern="100" dirty="0">
                          <a:solidFill>
                            <a:schemeClr val="tx1"/>
                          </a:solidFill>
                          <a:effectLst/>
                          <a:latin typeface="微軟正黑體" panose="020B0604030504040204" pitchFamily="34" charset="-120"/>
                          <a:ea typeface="微軟正黑體" panose="020B0604030504040204" pitchFamily="34" charset="-120"/>
                        </a:rPr>
                        <a:t>個人</a:t>
                      </a:r>
                      <a:endParaRPr lang="zh-TW" sz="180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48084397"/>
                  </a:ext>
                </a:extLst>
              </a:tr>
              <a:tr h="936000">
                <a:tc>
                  <a:txBody>
                    <a:bodyPr/>
                    <a:lstStyle/>
                    <a:p>
                      <a:pPr algn="ctr">
                        <a:lnSpc>
                          <a:spcPct val="150000"/>
                        </a:lnSpc>
                        <a:spcAft>
                          <a:spcPts val="0"/>
                        </a:spcAft>
                      </a:pPr>
                      <a:r>
                        <a:rPr lang="zh-TW" sz="1800" kern="100" dirty="0">
                          <a:solidFill>
                            <a:schemeClr val="tx1"/>
                          </a:solidFill>
                          <a:effectLst/>
                          <a:latin typeface="微軟正黑體" panose="020B0604030504040204" pitchFamily="34" charset="-120"/>
                          <a:ea typeface="微軟正黑體" panose="020B0604030504040204" pitchFamily="34" charset="-120"/>
                        </a:rPr>
                        <a:t>高一下</a:t>
                      </a:r>
                      <a:endParaRPr lang="zh-TW" sz="180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50000"/>
                        </a:lnSpc>
                        <a:spcAft>
                          <a:spcPts val="0"/>
                        </a:spcAft>
                      </a:pPr>
                      <a:r>
                        <a:rPr lang="zh-TW" sz="1800" kern="100" dirty="0">
                          <a:solidFill>
                            <a:schemeClr val="tx1"/>
                          </a:solidFill>
                          <a:effectLst/>
                          <a:latin typeface="微軟正黑體" panose="020B0604030504040204" pitchFamily="34" charset="-120"/>
                          <a:ea typeface="微軟正黑體" panose="020B0604030504040204" pitchFamily="34" charset="-120"/>
                        </a:rPr>
                        <a:t>多元選修</a:t>
                      </a:r>
                      <a:endParaRPr lang="en-US" altLang="zh-TW" sz="1800" kern="100" dirty="0">
                        <a:solidFill>
                          <a:schemeClr val="tx1"/>
                        </a:solidFill>
                        <a:effectLst/>
                        <a:latin typeface="微軟正黑體" panose="020B0604030504040204" pitchFamily="34" charset="-120"/>
                        <a:ea typeface="微軟正黑體" panose="020B0604030504040204" pitchFamily="34" charset="-120"/>
                      </a:endParaRPr>
                    </a:p>
                    <a:p>
                      <a:pPr algn="ctr">
                        <a:lnSpc>
                          <a:spcPct val="150000"/>
                        </a:lnSpc>
                        <a:spcAft>
                          <a:spcPts val="0"/>
                        </a:spcAft>
                      </a:pPr>
                      <a:r>
                        <a:rPr lang="zh-TW" sz="1800" kern="100" dirty="0">
                          <a:solidFill>
                            <a:schemeClr val="tx1"/>
                          </a:solidFill>
                          <a:effectLst/>
                          <a:latin typeface="微軟正黑體" panose="020B0604030504040204" pitchFamily="34" charset="-120"/>
                          <a:ea typeface="微軟正黑體" panose="020B0604030504040204" pitchFamily="34" charset="-120"/>
                        </a:rPr>
                        <a:t>「用英文遊山玩水」</a:t>
                      </a:r>
                      <a:endParaRPr lang="zh-TW" sz="180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50000"/>
                        </a:lnSpc>
                        <a:spcAft>
                          <a:spcPts val="0"/>
                        </a:spcAft>
                      </a:pPr>
                      <a:r>
                        <a:rPr lang="zh-TW" sz="1800" kern="100" dirty="0">
                          <a:solidFill>
                            <a:schemeClr val="tx1"/>
                          </a:solidFill>
                          <a:effectLst/>
                          <a:latin typeface="微軟正黑體" panose="020B0604030504040204" pitchFamily="34" charset="-120"/>
                          <a:ea typeface="微軟正黑體" panose="020B0604030504040204" pitchFamily="34" charset="-120"/>
                        </a:rPr>
                        <a:t>以英文介紹</a:t>
                      </a:r>
                      <a:r>
                        <a:rPr lang="zh-TW" sz="1800" kern="0" dirty="0">
                          <a:solidFill>
                            <a:schemeClr val="tx1"/>
                          </a:solidFill>
                          <a:effectLst/>
                          <a:latin typeface="微軟正黑體" panose="020B0604030504040204" pitchFamily="34" charset="-120"/>
                          <a:ea typeface="微軟正黑體" panose="020B0604030504040204" pitchFamily="34" charset="-120"/>
                        </a:rPr>
                        <a:t>○○中學附近小吃，</a:t>
                      </a:r>
                      <a:r>
                        <a:rPr lang="zh-TW" sz="1800" kern="100" dirty="0">
                          <a:solidFill>
                            <a:schemeClr val="tx1"/>
                          </a:solidFill>
                          <a:effectLst/>
                          <a:latin typeface="微軟正黑體" panose="020B0604030504040204" pitchFamily="34" charset="-120"/>
                          <a:ea typeface="微軟正黑體" panose="020B0604030504040204" pitchFamily="34" charset="-120"/>
                        </a:rPr>
                        <a:t>同時介紹有關的民俗、不同的吃法。</a:t>
                      </a:r>
                      <a:endParaRPr lang="zh-TW" sz="180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50000"/>
                        </a:lnSpc>
                        <a:spcAft>
                          <a:spcPts val="0"/>
                        </a:spcAft>
                      </a:pPr>
                      <a:r>
                        <a:rPr lang="zh-TW" sz="1800" kern="0" dirty="0">
                          <a:solidFill>
                            <a:schemeClr val="tx1"/>
                          </a:solidFill>
                          <a:effectLst/>
                          <a:latin typeface="微軟正黑體" panose="020B0604030504040204" pitchFamily="34" charset="-120"/>
                          <a:ea typeface="微軟正黑體" panose="020B0604030504040204" pitchFamily="34" charset="-120"/>
                        </a:rPr>
                        <a:t>團體</a:t>
                      </a:r>
                      <a:endParaRPr lang="zh-TW" sz="180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65555621"/>
                  </a:ext>
                </a:extLst>
              </a:tr>
              <a:tr h="1260000">
                <a:tc>
                  <a:txBody>
                    <a:bodyPr/>
                    <a:lstStyle/>
                    <a:p>
                      <a:pPr algn="ctr">
                        <a:lnSpc>
                          <a:spcPct val="150000"/>
                        </a:lnSpc>
                        <a:spcAft>
                          <a:spcPts val="0"/>
                        </a:spcAft>
                      </a:pPr>
                      <a:r>
                        <a:rPr lang="zh-TW" sz="1800" kern="100" dirty="0">
                          <a:solidFill>
                            <a:schemeClr val="tx1"/>
                          </a:solidFill>
                          <a:effectLst/>
                          <a:latin typeface="微軟正黑體" panose="020B0604030504040204" pitchFamily="34" charset="-120"/>
                          <a:ea typeface="微軟正黑體" panose="020B0604030504040204" pitchFamily="34" charset="-120"/>
                        </a:rPr>
                        <a:t>高二下</a:t>
                      </a:r>
                      <a:endParaRPr lang="zh-TW" sz="180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50000"/>
                        </a:lnSpc>
                        <a:spcAft>
                          <a:spcPts val="0"/>
                        </a:spcAft>
                      </a:pPr>
                      <a:r>
                        <a:rPr lang="zh-TW" sz="1800" kern="100" dirty="0">
                          <a:solidFill>
                            <a:schemeClr val="tx1"/>
                          </a:solidFill>
                          <a:effectLst/>
                          <a:latin typeface="微軟正黑體" panose="020B0604030504040204" pitchFamily="34" charset="-120"/>
                          <a:ea typeface="微軟正黑體" panose="020B0604030504040204" pitchFamily="34" charset="-120"/>
                        </a:rPr>
                        <a:t>公共議題與</a:t>
                      </a:r>
                      <a:endParaRPr lang="en-US" altLang="zh-TW" sz="1800" kern="100" dirty="0">
                        <a:solidFill>
                          <a:schemeClr val="tx1"/>
                        </a:solidFill>
                        <a:effectLst/>
                        <a:latin typeface="微軟正黑體" panose="020B0604030504040204" pitchFamily="34" charset="-120"/>
                        <a:ea typeface="微軟正黑體" panose="020B0604030504040204" pitchFamily="34" charset="-120"/>
                      </a:endParaRPr>
                    </a:p>
                    <a:p>
                      <a:pPr algn="ctr">
                        <a:lnSpc>
                          <a:spcPct val="150000"/>
                        </a:lnSpc>
                        <a:spcAft>
                          <a:spcPts val="0"/>
                        </a:spcAft>
                      </a:pPr>
                      <a:r>
                        <a:rPr lang="zh-TW" sz="1800" kern="100" dirty="0">
                          <a:solidFill>
                            <a:schemeClr val="tx1"/>
                          </a:solidFill>
                          <a:effectLst/>
                          <a:latin typeface="微軟正黑體" panose="020B0604030504040204" pitchFamily="34" charset="-120"/>
                          <a:ea typeface="微軟正黑體" panose="020B0604030504040204" pitchFamily="34" charset="-120"/>
                        </a:rPr>
                        <a:t>社會探究</a:t>
                      </a:r>
                      <a:endParaRPr lang="zh-TW" sz="180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50000"/>
                        </a:lnSpc>
                        <a:spcAft>
                          <a:spcPts val="0"/>
                        </a:spcAft>
                      </a:pPr>
                      <a:r>
                        <a:rPr lang="zh-TW" sz="1800" kern="0" dirty="0">
                          <a:solidFill>
                            <a:schemeClr val="tx1"/>
                          </a:solidFill>
                          <a:effectLst/>
                          <a:latin typeface="微軟正黑體" panose="020B0604030504040204" pitchFamily="34" charset="-120"/>
                          <a:ea typeface="微軟正黑體" panose="020B0604030504040204" pitchFamily="34" charset="-120"/>
                        </a:rPr>
                        <a:t>○○市都會區與郊區教育資源差異之探究（參與全校小論文競賽並獲得二年級佳作）。</a:t>
                      </a:r>
                      <a:endParaRPr lang="zh-TW" sz="180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50000"/>
                        </a:lnSpc>
                        <a:spcAft>
                          <a:spcPts val="0"/>
                        </a:spcAft>
                      </a:pPr>
                      <a:r>
                        <a:rPr lang="zh-TW" sz="1800" kern="0" dirty="0">
                          <a:solidFill>
                            <a:schemeClr val="tx1"/>
                          </a:solidFill>
                          <a:effectLst/>
                          <a:latin typeface="微軟正黑體" panose="020B0604030504040204" pitchFamily="34" charset="-120"/>
                          <a:ea typeface="微軟正黑體" panose="020B0604030504040204" pitchFamily="34" charset="-120"/>
                        </a:rPr>
                        <a:t>團體</a:t>
                      </a:r>
                      <a:endParaRPr lang="zh-TW" sz="180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09134138"/>
                  </a:ext>
                </a:extLst>
              </a:tr>
            </a:tbl>
          </a:graphicData>
        </a:graphic>
      </p:graphicFrame>
    </p:spTree>
    <p:extLst>
      <p:ext uri="{BB962C8B-B14F-4D97-AF65-F5344CB8AC3E}">
        <p14:creationId xmlns:p14="http://schemas.microsoft.com/office/powerpoint/2010/main" val="799689451"/>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00" name="AutoShape 2"/>
          <p:cNvSpPr>
            <a:spLocks noGrp="1" noChangeArrowheads="1"/>
          </p:cNvSpPr>
          <p:nvPr>
            <p:ph type="title"/>
          </p:nvPr>
        </p:nvSpPr>
        <p:spPr>
          <a:xfrm>
            <a:off x="539552" y="908720"/>
            <a:ext cx="8604448" cy="720080"/>
          </a:xfrm>
        </p:spPr>
        <p:txBody>
          <a:bodyPr>
            <a:noAutofit/>
          </a:bodyPr>
          <a:lstStyle/>
          <a:p>
            <a:r>
              <a:rPr lang="zh-TW" altLang="en-US" sz="3600" kern="0" dirty="0">
                <a:latin typeface="微軟正黑體" panose="020B0604030504040204" pitchFamily="34" charset="-120"/>
                <a:ea typeface="微軟正黑體" panose="020B0604030504040204" pitchFamily="34" charset="-120"/>
                <a:cs typeface="Times New Roman" panose="02020603050405020304" pitchFamily="18" charset="0"/>
              </a:rPr>
              <a:t>學習歷程自述示例</a:t>
            </a:r>
            <a:r>
              <a:rPr lang="en-US" altLang="zh-TW" sz="3600" dirty="0">
                <a:latin typeface="+mj-ea"/>
                <a:cs typeface="Times New Roman" panose="02020603050405020304" pitchFamily="18" charset="0"/>
              </a:rPr>
              <a:t>(</a:t>
            </a:r>
            <a:r>
              <a:rPr lang="zh-TW" altLang="en-US" sz="3600" dirty="0">
                <a:latin typeface="+mj-ea"/>
                <a:cs typeface="Times New Roman" panose="02020603050405020304" pitchFamily="18" charset="0"/>
              </a:rPr>
              <a:t>續</a:t>
            </a:r>
            <a:r>
              <a:rPr lang="en-US" altLang="zh-TW" sz="3600" dirty="0">
                <a:latin typeface="+mj-ea"/>
                <a:cs typeface="Times New Roman" panose="02020603050405020304" pitchFamily="18" charset="0"/>
              </a:rPr>
              <a:t>)</a:t>
            </a:r>
            <a:endParaRPr lang="en-US" altLang="zh-TW" sz="3600" dirty="0">
              <a:latin typeface="+mj-ea"/>
            </a:endParaRPr>
          </a:p>
        </p:txBody>
      </p:sp>
      <p:sp>
        <p:nvSpPr>
          <p:cNvPr id="4101" name="Rectangle 3"/>
          <p:cNvSpPr>
            <a:spLocks noGrp="1" noChangeArrowheads="1"/>
          </p:cNvSpPr>
          <p:nvPr>
            <p:ph type="body" idx="1"/>
          </p:nvPr>
        </p:nvSpPr>
        <p:spPr>
          <a:xfrm>
            <a:off x="0" y="1700808"/>
            <a:ext cx="8892480" cy="5020666"/>
          </a:xfrm>
        </p:spPr>
        <p:txBody>
          <a:bodyPr>
            <a:normAutofit/>
          </a:bodyPr>
          <a:lstStyle/>
          <a:p>
            <a:pPr marL="838200" lvl="1" indent="-381000">
              <a:lnSpc>
                <a:spcPct val="160000"/>
              </a:lnSpc>
              <a:spcBef>
                <a:spcPts val="0"/>
              </a:spcBef>
            </a:pPr>
            <a:r>
              <a:rPr lang="zh-TW" altLang="en-US" sz="2800" dirty="0">
                <a:latin typeface="微軟正黑體" panose="020B0604030504040204" pitchFamily="34" charset="-120"/>
                <a:ea typeface="微軟正黑體" panose="020B0604030504040204" pitchFamily="34" charset="-120"/>
              </a:rPr>
              <a:t>課程學習成果綜合呈現範例</a:t>
            </a:r>
            <a:endParaRPr lang="en-US" altLang="zh-TW" sz="2800" dirty="0">
              <a:latin typeface="微軟正黑體" panose="020B0604030504040204" pitchFamily="34" charset="-120"/>
              <a:ea typeface="微軟正黑體" panose="020B0604030504040204" pitchFamily="34" charset="-120"/>
            </a:endParaRPr>
          </a:p>
          <a:p>
            <a:pPr marL="1112520" lvl="2" indent="-381000">
              <a:lnSpc>
                <a:spcPct val="160000"/>
              </a:lnSpc>
              <a:spcBef>
                <a:spcPts val="0"/>
              </a:spcBef>
            </a:pPr>
            <a:endParaRPr lang="en-US" altLang="zh-TW" sz="2400" dirty="0">
              <a:latin typeface="微軟正黑體" panose="020B0604030504040204" pitchFamily="34" charset="-120"/>
              <a:ea typeface="微軟正黑體" panose="020B0604030504040204" pitchFamily="34" charset="-120"/>
              <a:cs typeface="Times New Roman" panose="02020603050405020304" pitchFamily="18" charset="0"/>
            </a:endParaRPr>
          </a:p>
        </p:txBody>
      </p:sp>
      <p:sp>
        <p:nvSpPr>
          <p:cNvPr id="4" name="投影片編號版面配置區 5">
            <a:extLst>
              <a:ext uri="{FF2B5EF4-FFF2-40B4-BE49-F238E27FC236}">
                <a16:creationId xmlns:a16="http://schemas.microsoft.com/office/drawing/2014/main" id="{0F698181-F71C-4D6A-9B35-14FD516D66CE}"/>
              </a:ext>
            </a:extLst>
          </p:cNvPr>
          <p:cNvSpPr>
            <a:spLocks noGrp="1"/>
          </p:cNvSpPr>
          <p:nvPr>
            <p:ph type="sldNum" sz="quarter" idx="12"/>
          </p:nvPr>
        </p:nvSpPr>
        <p:spPr>
          <a:xfrm>
            <a:off x="7924800" y="6356350"/>
            <a:ext cx="762000" cy="365125"/>
          </a:xfrm>
          <a:noFill/>
        </p:spPr>
        <p:txBody>
          <a:bodyPr/>
          <a:lstStyle/>
          <a:p>
            <a:fld id="{BA658583-FC9A-445C-AB03-44C0F41B7F77}" type="slidenum">
              <a:rPr lang="en-US" altLang="zh-TW" sz="1400" smtClean="0">
                <a:latin typeface="微軟正黑體" panose="020B0604030504040204" pitchFamily="34" charset="-120"/>
                <a:ea typeface="微軟正黑體" panose="020B0604030504040204" pitchFamily="34" charset="-120"/>
                <a:cs typeface="Times New Roman" panose="02020603050405020304" pitchFamily="18" charset="0"/>
              </a:rPr>
              <a:pPr/>
              <a:t>19</a:t>
            </a:fld>
            <a:endParaRPr lang="en-US" altLang="zh-TW" sz="1400" dirty="0">
              <a:latin typeface="微軟正黑體" panose="020B0604030504040204" pitchFamily="34" charset="-120"/>
              <a:ea typeface="微軟正黑體" panose="020B0604030504040204" pitchFamily="34" charset="-120"/>
              <a:cs typeface="Times New Roman" panose="02020603050405020304" pitchFamily="18" charset="0"/>
            </a:endParaRPr>
          </a:p>
        </p:txBody>
      </p:sp>
      <p:pic>
        <p:nvPicPr>
          <p:cNvPr id="6" name="圖片 5">
            <a:extLst>
              <a:ext uri="{FF2B5EF4-FFF2-40B4-BE49-F238E27FC236}">
                <a16:creationId xmlns:a16="http://schemas.microsoft.com/office/drawing/2014/main" id="{321F8E0C-1D17-DCC4-D8C6-08595B71BA97}"/>
              </a:ext>
            </a:extLst>
          </p:cNvPr>
          <p:cNvPicPr>
            <a:picLocks noChangeAspect="1"/>
          </p:cNvPicPr>
          <p:nvPr/>
        </p:nvPicPr>
        <p:blipFill>
          <a:blip r:embed="rId3"/>
          <a:stretch>
            <a:fillRect/>
          </a:stretch>
        </p:blipFill>
        <p:spPr>
          <a:xfrm>
            <a:off x="611560" y="2641684"/>
            <a:ext cx="8352928" cy="2947556"/>
          </a:xfrm>
          <a:prstGeom prst="rect">
            <a:avLst/>
          </a:prstGeom>
          <a:ln w="38100">
            <a:noFill/>
          </a:ln>
        </p:spPr>
      </p:pic>
    </p:spTree>
    <p:extLst>
      <p:ext uri="{BB962C8B-B14F-4D97-AF65-F5344CB8AC3E}">
        <p14:creationId xmlns:p14="http://schemas.microsoft.com/office/powerpoint/2010/main" val="431322309"/>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00" name="AutoShape 2"/>
          <p:cNvSpPr>
            <a:spLocks noGrp="1" noChangeArrowheads="1"/>
          </p:cNvSpPr>
          <p:nvPr>
            <p:ph type="title"/>
          </p:nvPr>
        </p:nvSpPr>
        <p:spPr>
          <a:xfrm>
            <a:off x="539552" y="908720"/>
            <a:ext cx="8604448" cy="720080"/>
          </a:xfrm>
        </p:spPr>
        <p:txBody>
          <a:bodyPr>
            <a:noAutofit/>
          </a:bodyPr>
          <a:lstStyle/>
          <a:p>
            <a:r>
              <a:rPr lang="zh-TW" altLang="en-US" sz="3600" dirty="0">
                <a:latin typeface="+mj-ea"/>
                <a:cs typeface="Times New Roman" panose="02020603050405020304" pitchFamily="18" charset="0"/>
              </a:rPr>
              <a:t>審查資料準備基本原則</a:t>
            </a:r>
            <a:endParaRPr lang="en-US" altLang="zh-TW" sz="3600" dirty="0">
              <a:latin typeface="+mj-ea"/>
            </a:endParaRPr>
          </a:p>
        </p:txBody>
      </p:sp>
      <p:sp>
        <p:nvSpPr>
          <p:cNvPr id="4101" name="Rectangle 3"/>
          <p:cNvSpPr>
            <a:spLocks noGrp="1" noChangeArrowheads="1"/>
          </p:cNvSpPr>
          <p:nvPr>
            <p:ph type="body" idx="1"/>
          </p:nvPr>
        </p:nvSpPr>
        <p:spPr>
          <a:xfrm>
            <a:off x="0" y="1700808"/>
            <a:ext cx="9036496" cy="5020666"/>
          </a:xfrm>
        </p:spPr>
        <p:txBody>
          <a:bodyPr>
            <a:normAutofit/>
          </a:bodyPr>
          <a:lstStyle/>
          <a:p>
            <a:pPr marL="838200" lvl="1" indent="-381000">
              <a:lnSpc>
                <a:spcPct val="160000"/>
              </a:lnSpc>
              <a:spcBef>
                <a:spcPts val="0"/>
              </a:spcBef>
            </a:pPr>
            <a:r>
              <a:rPr lang="zh-TW" altLang="en-US" sz="2800" dirty="0">
                <a:latin typeface="微軟正黑體" panose="020B0604030504040204" pitchFamily="34" charset="-120"/>
                <a:ea typeface="微軟正黑體" panose="020B0604030504040204" pitchFamily="34" charset="-120"/>
              </a:rPr>
              <a:t>學習歷程自述</a:t>
            </a:r>
            <a:r>
              <a:rPr lang="en-US" altLang="zh-TW" sz="2800" dirty="0">
                <a:latin typeface="微軟正黑體" panose="020B0604030504040204" pitchFamily="34" charset="-120"/>
                <a:ea typeface="微軟正黑體" panose="020B0604030504040204" pitchFamily="34" charset="-120"/>
              </a:rPr>
              <a:t>(OPQ)</a:t>
            </a:r>
            <a:r>
              <a:rPr lang="zh-TW" altLang="en-US" sz="2800" dirty="0">
                <a:latin typeface="微軟正黑體" panose="020B0604030504040204" pitchFamily="34" charset="-120"/>
                <a:ea typeface="微軟正黑體" panose="020B0604030504040204" pitchFamily="34" charset="-120"/>
              </a:rPr>
              <a:t>、多元表現綜整心得</a:t>
            </a:r>
            <a:r>
              <a:rPr lang="en-US" altLang="zh-TW" sz="2800" dirty="0">
                <a:latin typeface="微軟正黑體" panose="020B0604030504040204" pitchFamily="34" charset="-120"/>
                <a:ea typeface="微軟正黑體" panose="020B0604030504040204" pitchFamily="34" charset="-120"/>
              </a:rPr>
              <a:t>(N)</a:t>
            </a:r>
            <a:r>
              <a:rPr lang="zh-TW" altLang="en-US" sz="2800" dirty="0">
                <a:latin typeface="微軟正黑體" panose="020B0604030504040204" pitchFamily="34" charset="-120"/>
                <a:ea typeface="微軟正黑體" panose="020B0604030504040204" pitchFamily="34" charset="-120"/>
              </a:rPr>
              <a:t>、個人資料表是重中之重。</a:t>
            </a:r>
            <a:endParaRPr lang="en-US" altLang="zh-TW" sz="2800" dirty="0">
              <a:latin typeface="微軟正黑體" panose="020B0604030504040204" pitchFamily="34" charset="-120"/>
              <a:ea typeface="微軟正黑體" panose="020B0604030504040204" pitchFamily="34" charset="-120"/>
            </a:endParaRPr>
          </a:p>
          <a:p>
            <a:pPr marL="838200" lvl="1" indent="-381000">
              <a:lnSpc>
                <a:spcPct val="160000"/>
              </a:lnSpc>
              <a:spcBef>
                <a:spcPts val="0"/>
              </a:spcBef>
            </a:pPr>
            <a:r>
              <a:rPr lang="zh-TW" altLang="en-US" sz="2800" dirty="0">
                <a:latin typeface="微軟正黑體" panose="020B0604030504040204" pitchFamily="34" charset="-120"/>
                <a:ea typeface="微軟正黑體" panose="020B0604030504040204" pitchFamily="34" charset="-120"/>
                <a:sym typeface="Wingdings" panose="05000000000000000000" pitchFamily="2" charset="2"/>
              </a:rPr>
              <a:t>課程學習成果最多</a:t>
            </a:r>
            <a:r>
              <a:rPr lang="en-US" altLang="zh-TW" sz="2800" dirty="0">
                <a:latin typeface="微軟正黑體" panose="020B0604030504040204" pitchFamily="34" charset="-120"/>
                <a:ea typeface="微軟正黑體" panose="020B0604030504040204" pitchFamily="34" charset="-120"/>
                <a:sym typeface="Wingdings" panose="05000000000000000000" pitchFamily="2" charset="2"/>
              </a:rPr>
              <a:t>3</a:t>
            </a:r>
            <a:r>
              <a:rPr lang="zh-TW" altLang="en-US" sz="2800" dirty="0">
                <a:latin typeface="微軟正黑體" panose="020B0604030504040204" pitchFamily="34" charset="-120"/>
                <a:ea typeface="微軟正黑體" panose="020B0604030504040204" pitchFamily="34" charset="-120"/>
                <a:sym typeface="Wingdings" panose="05000000000000000000" pitchFamily="2" charset="2"/>
              </a:rPr>
              <a:t>件、多元表現最多</a:t>
            </a:r>
            <a:r>
              <a:rPr lang="en-US" altLang="zh-TW" sz="2800" dirty="0">
                <a:latin typeface="微軟正黑體" panose="020B0604030504040204" pitchFamily="34" charset="-120"/>
                <a:ea typeface="微軟正黑體" panose="020B0604030504040204" pitchFamily="34" charset="-120"/>
                <a:sym typeface="Wingdings" panose="05000000000000000000" pitchFamily="2" charset="2"/>
              </a:rPr>
              <a:t>10</a:t>
            </a:r>
            <a:r>
              <a:rPr lang="zh-TW" altLang="en-US" sz="2800" dirty="0">
                <a:latin typeface="微軟正黑體" panose="020B0604030504040204" pitchFamily="34" charset="-120"/>
                <a:ea typeface="微軟正黑體" panose="020B0604030504040204" pitchFamily="34" charset="-120"/>
                <a:sym typeface="Wingdings" panose="05000000000000000000" pitchFamily="2" charset="2"/>
              </a:rPr>
              <a:t>件為重要佐證。</a:t>
            </a:r>
            <a:endParaRPr lang="en-US" altLang="zh-TW" sz="2800" dirty="0">
              <a:latin typeface="微軟正黑體" panose="020B0604030504040204" pitchFamily="34" charset="-120"/>
              <a:ea typeface="微軟正黑體" panose="020B0604030504040204" pitchFamily="34" charset="-120"/>
              <a:sym typeface="Wingdings" panose="05000000000000000000" pitchFamily="2" charset="2"/>
            </a:endParaRPr>
          </a:p>
          <a:p>
            <a:pPr marL="1112520" lvl="2" indent="-381000">
              <a:lnSpc>
                <a:spcPct val="160000"/>
              </a:lnSpc>
              <a:spcBef>
                <a:spcPts val="0"/>
              </a:spcBef>
            </a:pPr>
            <a:r>
              <a:rPr lang="zh-TW" altLang="en-US" sz="2500" dirty="0">
                <a:latin typeface="微軟正黑體" panose="020B0604030504040204" pitchFamily="34" charset="-120"/>
                <a:ea typeface="微軟正黑體" panose="020B0604030504040204" pitchFamily="34" charset="-120"/>
                <a:sym typeface="Wingdings" panose="05000000000000000000" pitchFamily="2" charset="2"/>
              </a:rPr>
              <a:t>通常沒有限定特定學期的成果或多元表現。</a:t>
            </a:r>
            <a:endParaRPr lang="en-US" altLang="zh-TW" sz="2500" dirty="0">
              <a:latin typeface="微軟正黑體" panose="020B0604030504040204" pitchFamily="34" charset="-120"/>
              <a:ea typeface="微軟正黑體" panose="020B0604030504040204" pitchFamily="34" charset="-120"/>
              <a:sym typeface="Wingdings" panose="05000000000000000000" pitchFamily="2" charset="2"/>
            </a:endParaRPr>
          </a:p>
          <a:p>
            <a:pPr marL="1112520" lvl="2" indent="-381000">
              <a:lnSpc>
                <a:spcPct val="160000"/>
              </a:lnSpc>
              <a:spcBef>
                <a:spcPts val="0"/>
              </a:spcBef>
            </a:pPr>
            <a:r>
              <a:rPr lang="zh-TW" altLang="en-US" sz="2500" dirty="0">
                <a:latin typeface="微軟正黑體" panose="020B0604030504040204" pitchFamily="34" charset="-120"/>
                <a:ea typeface="微軟正黑體" panose="020B0604030504040204" pitchFamily="34" charset="-120"/>
                <a:sym typeface="Wingdings" panose="05000000000000000000" pitchFamily="2" charset="2"/>
              </a:rPr>
              <a:t>未必傳滿</a:t>
            </a:r>
            <a:r>
              <a:rPr lang="en-US" altLang="zh-TW" sz="2500" dirty="0">
                <a:latin typeface="微軟正黑體" panose="020B0604030504040204" pitchFamily="34" charset="-120"/>
                <a:ea typeface="微軟正黑體" panose="020B0604030504040204" pitchFamily="34" charset="-120"/>
                <a:sym typeface="Wingdings" panose="05000000000000000000" pitchFamily="2" charset="2"/>
              </a:rPr>
              <a:t>3</a:t>
            </a:r>
            <a:r>
              <a:rPr lang="zh-TW" altLang="en-US" sz="2500" dirty="0">
                <a:latin typeface="微軟正黑體" panose="020B0604030504040204" pitchFamily="34" charset="-120"/>
                <a:ea typeface="微軟正黑體" panose="020B0604030504040204" pitchFamily="34" charset="-120"/>
                <a:sym typeface="Wingdings" panose="05000000000000000000" pitchFamily="2" charset="2"/>
              </a:rPr>
              <a:t>件</a:t>
            </a:r>
            <a:r>
              <a:rPr lang="zh-TW" altLang="en-US" sz="2400" dirty="0">
                <a:latin typeface="微軟正黑體" panose="020B0604030504040204" pitchFamily="34" charset="-120"/>
                <a:ea typeface="微軟正黑體" panose="020B0604030504040204" pitchFamily="34" charset="-120"/>
                <a:sym typeface="Wingdings" panose="05000000000000000000" pitchFamily="2" charset="2"/>
              </a:rPr>
              <a:t>課程學習成果</a:t>
            </a:r>
            <a:r>
              <a:rPr lang="zh-TW" altLang="en-US" sz="2500" dirty="0">
                <a:latin typeface="微軟正黑體" panose="020B0604030504040204" pitchFamily="34" charset="-120"/>
                <a:ea typeface="微軟正黑體" panose="020B0604030504040204" pitchFamily="34" charset="-120"/>
                <a:sym typeface="Wingdings" panose="05000000000000000000" pitchFamily="2" charset="2"/>
              </a:rPr>
              <a:t>、未必傳滿</a:t>
            </a:r>
            <a:r>
              <a:rPr lang="en-US" altLang="zh-TW" sz="2500" dirty="0">
                <a:latin typeface="微軟正黑體" panose="020B0604030504040204" pitchFamily="34" charset="-120"/>
                <a:ea typeface="微軟正黑體" panose="020B0604030504040204" pitchFamily="34" charset="-120"/>
                <a:sym typeface="Wingdings" panose="05000000000000000000" pitchFamily="2" charset="2"/>
              </a:rPr>
              <a:t>10</a:t>
            </a:r>
            <a:r>
              <a:rPr lang="zh-TW" altLang="en-US" sz="2500" dirty="0">
                <a:latin typeface="微軟正黑體" panose="020B0604030504040204" pitchFamily="34" charset="-120"/>
                <a:ea typeface="微軟正黑體" panose="020B0604030504040204" pitchFamily="34" charset="-120"/>
                <a:sym typeface="Wingdings" panose="05000000000000000000" pitchFamily="2" charset="2"/>
              </a:rPr>
              <a:t>件多元表現。</a:t>
            </a:r>
            <a:endParaRPr lang="en-US" altLang="zh-TW" sz="2500" dirty="0">
              <a:latin typeface="微軟正黑體" panose="020B0604030504040204" pitchFamily="34" charset="-120"/>
              <a:ea typeface="微軟正黑體" panose="020B0604030504040204" pitchFamily="34" charset="-120"/>
              <a:sym typeface="Wingdings" panose="05000000000000000000" pitchFamily="2" charset="2"/>
            </a:endParaRPr>
          </a:p>
          <a:p>
            <a:pPr marL="838200" lvl="1" indent="-381000">
              <a:lnSpc>
                <a:spcPct val="160000"/>
              </a:lnSpc>
              <a:spcBef>
                <a:spcPts val="0"/>
              </a:spcBef>
            </a:pPr>
            <a:r>
              <a:rPr lang="zh-TW" altLang="en-US" sz="2800" dirty="0">
                <a:latin typeface="微軟正黑體" panose="020B0604030504040204" pitchFamily="34" charset="-120"/>
                <a:ea typeface="微軟正黑體" panose="020B0604030504040204" pitchFamily="34" charset="-120"/>
                <a:sym typeface="Wingdings" panose="05000000000000000000" pitchFamily="2" charset="2"/>
              </a:rPr>
              <a:t>修課成績也是重要佐證！</a:t>
            </a:r>
            <a:endParaRPr lang="en-US" altLang="zh-TW" sz="2800" dirty="0">
              <a:latin typeface="微軟正黑體" panose="020B0604030504040204" pitchFamily="34" charset="-120"/>
              <a:ea typeface="微軟正黑體" panose="020B0604030504040204" pitchFamily="34" charset="-120"/>
              <a:sym typeface="Wingdings" panose="05000000000000000000" pitchFamily="2" charset="2"/>
            </a:endParaRPr>
          </a:p>
          <a:p>
            <a:pPr marL="1112520" lvl="2" indent="-381000">
              <a:lnSpc>
                <a:spcPct val="160000"/>
              </a:lnSpc>
              <a:spcBef>
                <a:spcPts val="0"/>
              </a:spcBef>
            </a:pPr>
            <a:endParaRPr lang="en-US" altLang="zh-TW" sz="2500" dirty="0">
              <a:latin typeface="微軟正黑體" panose="020B0604030504040204" pitchFamily="34" charset="-120"/>
              <a:ea typeface="微軟正黑體" panose="020B0604030504040204" pitchFamily="34" charset="-120"/>
              <a:sym typeface="Wingdings" panose="05000000000000000000" pitchFamily="2" charset="2"/>
            </a:endParaRPr>
          </a:p>
          <a:p>
            <a:pPr marL="1112520" lvl="2" indent="-381000">
              <a:lnSpc>
                <a:spcPct val="160000"/>
              </a:lnSpc>
              <a:spcBef>
                <a:spcPts val="0"/>
              </a:spcBef>
            </a:pPr>
            <a:endParaRPr lang="en-US" altLang="zh-TW" sz="2400" dirty="0">
              <a:latin typeface="微軟正黑體" panose="020B0604030504040204" pitchFamily="34" charset="-120"/>
              <a:ea typeface="微軟正黑體" panose="020B0604030504040204" pitchFamily="34" charset="-120"/>
              <a:cs typeface="Times New Roman" panose="02020603050405020304" pitchFamily="18" charset="0"/>
            </a:endParaRPr>
          </a:p>
        </p:txBody>
      </p:sp>
      <p:sp>
        <p:nvSpPr>
          <p:cNvPr id="4" name="投影片編號版面配置區 5">
            <a:extLst>
              <a:ext uri="{FF2B5EF4-FFF2-40B4-BE49-F238E27FC236}">
                <a16:creationId xmlns:a16="http://schemas.microsoft.com/office/drawing/2014/main" id="{0F698181-F71C-4D6A-9B35-14FD516D66CE}"/>
              </a:ext>
            </a:extLst>
          </p:cNvPr>
          <p:cNvSpPr>
            <a:spLocks noGrp="1"/>
          </p:cNvSpPr>
          <p:nvPr>
            <p:ph type="sldNum" sz="quarter" idx="12"/>
          </p:nvPr>
        </p:nvSpPr>
        <p:spPr>
          <a:xfrm>
            <a:off x="7924800" y="6356350"/>
            <a:ext cx="762000" cy="365125"/>
          </a:xfrm>
          <a:noFill/>
        </p:spPr>
        <p:txBody>
          <a:bodyPr/>
          <a:lstStyle/>
          <a:p>
            <a:fld id="{BA658583-FC9A-445C-AB03-44C0F41B7F77}" type="slidenum">
              <a:rPr lang="en-US" altLang="zh-TW" sz="1400" smtClean="0">
                <a:latin typeface="微軟正黑體" panose="020B0604030504040204" pitchFamily="34" charset="-120"/>
                <a:ea typeface="微軟正黑體" panose="020B0604030504040204" pitchFamily="34" charset="-120"/>
                <a:cs typeface="Times New Roman" panose="02020603050405020304" pitchFamily="18" charset="0"/>
              </a:rPr>
              <a:pPr/>
              <a:t>2</a:t>
            </a:fld>
            <a:endParaRPr lang="en-US" altLang="zh-TW" sz="1400" dirty="0">
              <a:latin typeface="微軟正黑體" panose="020B0604030504040204" pitchFamily="34" charset="-120"/>
              <a:ea typeface="微軟正黑體" panose="020B0604030504040204" pitchFamily="34" charset="-120"/>
              <a:cs typeface="Times New Roman" panose="02020603050405020304" pitchFamily="18" charset="0"/>
            </a:endParaRPr>
          </a:p>
        </p:txBody>
      </p:sp>
    </p:spTree>
    <p:extLst>
      <p:ext uri="{BB962C8B-B14F-4D97-AF65-F5344CB8AC3E}">
        <p14:creationId xmlns:p14="http://schemas.microsoft.com/office/powerpoint/2010/main" val="3209002629"/>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7" name="圖片 6">
            <a:extLst>
              <a:ext uri="{FF2B5EF4-FFF2-40B4-BE49-F238E27FC236}">
                <a16:creationId xmlns:a16="http://schemas.microsoft.com/office/drawing/2014/main" id="{E82C7603-A356-13D6-DBE2-A34F145FF064}"/>
              </a:ext>
            </a:extLst>
          </p:cNvPr>
          <p:cNvPicPr>
            <a:picLocks noChangeAspect="1"/>
          </p:cNvPicPr>
          <p:nvPr/>
        </p:nvPicPr>
        <p:blipFill>
          <a:blip r:embed="rId3"/>
          <a:stretch>
            <a:fillRect/>
          </a:stretch>
        </p:blipFill>
        <p:spPr>
          <a:xfrm>
            <a:off x="251520" y="1772815"/>
            <a:ext cx="8712968" cy="4948659"/>
          </a:xfrm>
          <a:prstGeom prst="rect">
            <a:avLst/>
          </a:prstGeom>
          <a:ln w="38100">
            <a:noFill/>
          </a:ln>
        </p:spPr>
      </p:pic>
      <p:sp>
        <p:nvSpPr>
          <p:cNvPr id="4100" name="AutoShape 2"/>
          <p:cNvSpPr>
            <a:spLocks noGrp="1" noChangeArrowheads="1"/>
          </p:cNvSpPr>
          <p:nvPr>
            <p:ph type="title"/>
          </p:nvPr>
        </p:nvSpPr>
        <p:spPr>
          <a:xfrm>
            <a:off x="539552" y="908720"/>
            <a:ext cx="8604448" cy="720080"/>
          </a:xfrm>
        </p:spPr>
        <p:txBody>
          <a:bodyPr>
            <a:noAutofit/>
          </a:bodyPr>
          <a:lstStyle/>
          <a:p>
            <a:r>
              <a:rPr lang="zh-TW" altLang="en-US" sz="3600" kern="0" dirty="0">
                <a:latin typeface="微軟正黑體" panose="020B0604030504040204" pitchFamily="34" charset="-120"/>
                <a:ea typeface="微軟正黑體" panose="020B0604030504040204" pitchFamily="34" charset="-120"/>
                <a:cs typeface="Times New Roman" panose="02020603050405020304" pitchFamily="18" charset="0"/>
              </a:rPr>
              <a:t>學習歷程自述示例</a:t>
            </a:r>
            <a:r>
              <a:rPr lang="en-US" altLang="zh-TW" sz="3600" dirty="0">
                <a:latin typeface="+mj-ea"/>
                <a:cs typeface="Times New Roman" panose="02020603050405020304" pitchFamily="18" charset="0"/>
              </a:rPr>
              <a:t>(</a:t>
            </a:r>
            <a:r>
              <a:rPr lang="zh-TW" altLang="en-US" sz="3600" dirty="0">
                <a:latin typeface="+mj-ea"/>
                <a:cs typeface="Times New Roman" panose="02020603050405020304" pitchFamily="18" charset="0"/>
              </a:rPr>
              <a:t>續</a:t>
            </a:r>
            <a:r>
              <a:rPr lang="en-US" altLang="zh-TW" sz="3600" dirty="0">
                <a:latin typeface="+mj-ea"/>
                <a:cs typeface="Times New Roman" panose="02020603050405020304" pitchFamily="18" charset="0"/>
              </a:rPr>
              <a:t>)</a:t>
            </a:r>
            <a:endParaRPr lang="en-US" altLang="zh-TW" sz="3600" dirty="0">
              <a:latin typeface="+mj-ea"/>
            </a:endParaRPr>
          </a:p>
        </p:txBody>
      </p:sp>
      <p:sp>
        <p:nvSpPr>
          <p:cNvPr id="4" name="投影片編號版面配置區 5">
            <a:extLst>
              <a:ext uri="{FF2B5EF4-FFF2-40B4-BE49-F238E27FC236}">
                <a16:creationId xmlns:a16="http://schemas.microsoft.com/office/drawing/2014/main" id="{0F698181-F71C-4D6A-9B35-14FD516D66CE}"/>
              </a:ext>
            </a:extLst>
          </p:cNvPr>
          <p:cNvSpPr>
            <a:spLocks noGrp="1"/>
          </p:cNvSpPr>
          <p:nvPr>
            <p:ph type="sldNum" sz="quarter" idx="12"/>
          </p:nvPr>
        </p:nvSpPr>
        <p:spPr>
          <a:xfrm>
            <a:off x="7924800" y="6356350"/>
            <a:ext cx="762000" cy="365125"/>
          </a:xfrm>
          <a:noFill/>
        </p:spPr>
        <p:txBody>
          <a:bodyPr/>
          <a:lstStyle/>
          <a:p>
            <a:fld id="{BA658583-FC9A-445C-AB03-44C0F41B7F77}" type="slidenum">
              <a:rPr lang="en-US" altLang="zh-TW" sz="1400" smtClean="0">
                <a:latin typeface="微軟正黑體" panose="020B0604030504040204" pitchFamily="34" charset="-120"/>
                <a:ea typeface="微軟正黑體" panose="020B0604030504040204" pitchFamily="34" charset="-120"/>
                <a:cs typeface="Times New Roman" panose="02020603050405020304" pitchFamily="18" charset="0"/>
              </a:rPr>
              <a:pPr/>
              <a:t>20</a:t>
            </a:fld>
            <a:endParaRPr lang="en-US" altLang="zh-TW" sz="1400" dirty="0">
              <a:latin typeface="微軟正黑體" panose="020B0604030504040204" pitchFamily="34" charset="-120"/>
              <a:ea typeface="微軟正黑體" panose="020B0604030504040204" pitchFamily="34" charset="-120"/>
              <a:cs typeface="Times New Roman" panose="02020603050405020304" pitchFamily="18" charset="0"/>
            </a:endParaRPr>
          </a:p>
        </p:txBody>
      </p:sp>
    </p:spTree>
    <p:extLst>
      <p:ext uri="{BB962C8B-B14F-4D97-AF65-F5344CB8AC3E}">
        <p14:creationId xmlns:p14="http://schemas.microsoft.com/office/powerpoint/2010/main" val="1730585441"/>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01" name="Rectangle 3"/>
          <p:cNvSpPr>
            <a:spLocks noGrp="1" noChangeArrowheads="1"/>
          </p:cNvSpPr>
          <p:nvPr>
            <p:ph type="body" idx="1"/>
          </p:nvPr>
        </p:nvSpPr>
        <p:spPr>
          <a:xfrm>
            <a:off x="0" y="1700808"/>
            <a:ext cx="8892480" cy="5020666"/>
          </a:xfrm>
        </p:spPr>
        <p:txBody>
          <a:bodyPr>
            <a:normAutofit/>
          </a:bodyPr>
          <a:lstStyle/>
          <a:p>
            <a:pPr marL="838200" lvl="1" indent="-381000">
              <a:lnSpc>
                <a:spcPct val="150000"/>
              </a:lnSpc>
              <a:spcBef>
                <a:spcPts val="0"/>
              </a:spcBef>
            </a:pPr>
            <a:r>
              <a:rPr lang="zh-TW" altLang="en-US" sz="2800" b="0" i="0" dirty="0">
                <a:effectLst/>
                <a:latin typeface="微軟正黑體" panose="020B0604030504040204" pitchFamily="34" charset="-120"/>
                <a:ea typeface="微軟正黑體" panose="020B0604030504040204" pitchFamily="34" charset="-120"/>
              </a:rPr>
              <a:t>整體反思與個人特質撰寫</a:t>
            </a:r>
            <a:r>
              <a:rPr lang="zh-TW" altLang="en-US" sz="2800" dirty="0">
                <a:latin typeface="微軟正黑體" panose="020B0604030504040204" pitchFamily="34" charset="-120"/>
                <a:ea typeface="微軟正黑體" panose="020B0604030504040204" pitchFamily="34" charset="-120"/>
              </a:rPr>
              <a:t>範例</a:t>
            </a:r>
            <a:endParaRPr lang="en-US" altLang="zh-TW" sz="2800" dirty="0">
              <a:latin typeface="微軟正黑體" panose="020B0604030504040204" pitchFamily="34" charset="-120"/>
              <a:ea typeface="微軟正黑體" panose="020B0604030504040204" pitchFamily="34" charset="-120"/>
            </a:endParaRPr>
          </a:p>
          <a:p>
            <a:pPr marL="0" indent="0">
              <a:lnSpc>
                <a:spcPct val="150000"/>
              </a:lnSpc>
              <a:spcBef>
                <a:spcPts val="0"/>
              </a:spcBef>
              <a:buNone/>
            </a:pPr>
            <a:r>
              <a:rPr lang="en-US" altLang="zh-TW" sz="1600" b="1" kern="100" dirty="0">
                <a:solidFill>
                  <a:srgbClr val="000000"/>
                </a:solidFill>
                <a:effectLst/>
                <a:latin typeface="微軟正黑體" panose="020B0604030504040204" pitchFamily="34" charset="-120"/>
                <a:ea typeface="微軟正黑體" panose="020B0604030504040204" pitchFamily="34" charset="-120"/>
                <a:cs typeface="Times New Roman" panose="02020603050405020304" pitchFamily="18" charset="0"/>
              </a:rPr>
              <a:t>                </a:t>
            </a:r>
          </a:p>
          <a:p>
            <a:pPr marL="1112520" lvl="2" indent="-381000">
              <a:lnSpc>
                <a:spcPct val="150000"/>
              </a:lnSpc>
              <a:spcBef>
                <a:spcPts val="0"/>
              </a:spcBef>
            </a:pPr>
            <a:endParaRPr lang="en-US" altLang="zh-TW" sz="2400" dirty="0">
              <a:solidFill>
                <a:schemeClr val="tx1"/>
              </a:solidFill>
              <a:latin typeface="微軟正黑體" panose="020B0604030504040204" pitchFamily="34" charset="-120"/>
              <a:ea typeface="微軟正黑體" panose="020B0604030504040204" pitchFamily="34" charset="-120"/>
            </a:endParaRPr>
          </a:p>
          <a:p>
            <a:pPr marL="838200" lvl="1" indent="-381000">
              <a:lnSpc>
                <a:spcPct val="160000"/>
              </a:lnSpc>
              <a:spcBef>
                <a:spcPts val="0"/>
              </a:spcBef>
            </a:pPr>
            <a:endParaRPr lang="en-US" altLang="zh-TW" sz="2800" dirty="0">
              <a:solidFill>
                <a:schemeClr val="tx1"/>
              </a:solidFill>
              <a:latin typeface="微軟正黑體" panose="020B0604030504040204" pitchFamily="34" charset="-120"/>
              <a:ea typeface="微軟正黑體" panose="020B0604030504040204" pitchFamily="34" charset="-120"/>
            </a:endParaRPr>
          </a:p>
          <a:p>
            <a:pPr marL="838200" lvl="1" indent="-381000">
              <a:lnSpc>
                <a:spcPct val="160000"/>
              </a:lnSpc>
              <a:spcBef>
                <a:spcPts val="0"/>
              </a:spcBef>
            </a:pPr>
            <a:endParaRPr lang="en-US" altLang="zh-TW" sz="2800" dirty="0">
              <a:solidFill>
                <a:schemeClr val="tx2"/>
              </a:solidFill>
              <a:latin typeface="微軟正黑體" panose="020B0604030504040204" pitchFamily="34" charset="-120"/>
              <a:ea typeface="微軟正黑體" panose="020B0604030504040204" pitchFamily="34" charset="-120"/>
            </a:endParaRPr>
          </a:p>
        </p:txBody>
      </p:sp>
      <p:sp>
        <p:nvSpPr>
          <p:cNvPr id="4100" name="AutoShape 2"/>
          <p:cNvSpPr>
            <a:spLocks noGrp="1" noChangeArrowheads="1"/>
          </p:cNvSpPr>
          <p:nvPr>
            <p:ph type="title"/>
          </p:nvPr>
        </p:nvSpPr>
        <p:spPr>
          <a:xfrm>
            <a:off x="539552" y="908720"/>
            <a:ext cx="8604448" cy="720080"/>
          </a:xfrm>
        </p:spPr>
        <p:txBody>
          <a:bodyPr>
            <a:noAutofit/>
          </a:bodyPr>
          <a:lstStyle/>
          <a:p>
            <a:r>
              <a:rPr lang="zh-TW" altLang="en-US" sz="3600" kern="0" dirty="0">
                <a:latin typeface="微軟正黑體" panose="020B0604030504040204" pitchFamily="34" charset="-120"/>
                <a:ea typeface="微軟正黑體" panose="020B0604030504040204" pitchFamily="34" charset="-120"/>
                <a:cs typeface="Times New Roman" panose="02020603050405020304" pitchFamily="18" charset="0"/>
              </a:rPr>
              <a:t>學習歷程自述示例</a:t>
            </a:r>
            <a:r>
              <a:rPr lang="en-US" altLang="zh-TW" sz="3600" dirty="0">
                <a:latin typeface="+mj-ea"/>
                <a:cs typeface="Times New Roman" panose="02020603050405020304" pitchFamily="18" charset="0"/>
              </a:rPr>
              <a:t>(</a:t>
            </a:r>
            <a:r>
              <a:rPr lang="zh-TW" altLang="en-US" sz="3600" dirty="0">
                <a:latin typeface="+mj-ea"/>
                <a:cs typeface="Times New Roman" panose="02020603050405020304" pitchFamily="18" charset="0"/>
              </a:rPr>
              <a:t>續</a:t>
            </a:r>
            <a:r>
              <a:rPr lang="en-US" altLang="zh-TW" sz="3600" dirty="0">
                <a:latin typeface="+mj-ea"/>
                <a:cs typeface="Times New Roman" panose="02020603050405020304" pitchFamily="18" charset="0"/>
              </a:rPr>
              <a:t>)</a:t>
            </a:r>
            <a:endParaRPr lang="en-US" altLang="zh-TW" sz="3600" dirty="0">
              <a:latin typeface="+mj-ea"/>
            </a:endParaRPr>
          </a:p>
        </p:txBody>
      </p:sp>
      <p:sp>
        <p:nvSpPr>
          <p:cNvPr id="4" name="投影片編號版面配置區 5">
            <a:extLst>
              <a:ext uri="{FF2B5EF4-FFF2-40B4-BE49-F238E27FC236}">
                <a16:creationId xmlns:a16="http://schemas.microsoft.com/office/drawing/2014/main" id="{0F698181-F71C-4D6A-9B35-14FD516D66CE}"/>
              </a:ext>
            </a:extLst>
          </p:cNvPr>
          <p:cNvSpPr>
            <a:spLocks noGrp="1"/>
          </p:cNvSpPr>
          <p:nvPr>
            <p:ph type="sldNum" sz="quarter" idx="12"/>
          </p:nvPr>
        </p:nvSpPr>
        <p:spPr>
          <a:xfrm>
            <a:off x="7924800" y="6356350"/>
            <a:ext cx="762000" cy="365125"/>
          </a:xfrm>
          <a:noFill/>
        </p:spPr>
        <p:txBody>
          <a:bodyPr/>
          <a:lstStyle/>
          <a:p>
            <a:fld id="{BA658583-FC9A-445C-AB03-44C0F41B7F77}" type="slidenum">
              <a:rPr lang="en-US" altLang="zh-TW" sz="1400" smtClean="0">
                <a:latin typeface="微軟正黑體" panose="020B0604030504040204" pitchFamily="34" charset="-120"/>
                <a:ea typeface="微軟正黑體" panose="020B0604030504040204" pitchFamily="34" charset="-120"/>
                <a:cs typeface="Times New Roman" panose="02020603050405020304" pitchFamily="18" charset="0"/>
              </a:rPr>
              <a:pPr/>
              <a:t>21</a:t>
            </a:fld>
            <a:endParaRPr lang="en-US" altLang="zh-TW" sz="1400" dirty="0">
              <a:latin typeface="微軟正黑體" panose="020B0604030504040204" pitchFamily="34" charset="-120"/>
              <a:ea typeface="微軟正黑體" panose="020B0604030504040204" pitchFamily="34" charset="-120"/>
              <a:cs typeface="Times New Roman" panose="02020603050405020304" pitchFamily="18" charset="0"/>
            </a:endParaRPr>
          </a:p>
        </p:txBody>
      </p:sp>
      <p:pic>
        <p:nvPicPr>
          <p:cNvPr id="6" name="圖片 5">
            <a:extLst>
              <a:ext uri="{FF2B5EF4-FFF2-40B4-BE49-F238E27FC236}">
                <a16:creationId xmlns:a16="http://schemas.microsoft.com/office/drawing/2014/main" id="{C9062DC0-DFAF-BB2E-897C-982D22D190AD}"/>
              </a:ext>
            </a:extLst>
          </p:cNvPr>
          <p:cNvPicPr>
            <a:picLocks noChangeAspect="1"/>
          </p:cNvPicPr>
          <p:nvPr/>
        </p:nvPicPr>
        <p:blipFill>
          <a:blip r:embed="rId2"/>
          <a:stretch>
            <a:fillRect/>
          </a:stretch>
        </p:blipFill>
        <p:spPr>
          <a:xfrm>
            <a:off x="737317" y="2539926"/>
            <a:ext cx="7795123" cy="3913410"/>
          </a:xfrm>
          <a:prstGeom prst="rect">
            <a:avLst/>
          </a:prstGeom>
        </p:spPr>
      </p:pic>
    </p:spTree>
    <p:extLst>
      <p:ext uri="{BB962C8B-B14F-4D97-AF65-F5344CB8AC3E}">
        <p14:creationId xmlns:p14="http://schemas.microsoft.com/office/powerpoint/2010/main" val="3300350604"/>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01" name="Rectangle 3"/>
          <p:cNvSpPr>
            <a:spLocks noGrp="1" noChangeArrowheads="1"/>
          </p:cNvSpPr>
          <p:nvPr>
            <p:ph type="body" idx="1"/>
          </p:nvPr>
        </p:nvSpPr>
        <p:spPr>
          <a:xfrm>
            <a:off x="0" y="1700808"/>
            <a:ext cx="8892480" cy="5020666"/>
          </a:xfrm>
        </p:spPr>
        <p:txBody>
          <a:bodyPr>
            <a:normAutofit/>
          </a:bodyPr>
          <a:lstStyle/>
          <a:p>
            <a:pPr marL="838200" lvl="1" indent="-381000">
              <a:lnSpc>
                <a:spcPct val="160000"/>
              </a:lnSpc>
              <a:spcBef>
                <a:spcPts val="0"/>
              </a:spcBef>
            </a:pPr>
            <a:r>
              <a:rPr lang="zh-TW" altLang="en-US" sz="2800" b="0" i="0" dirty="0">
                <a:effectLst/>
                <a:latin typeface="微軟正黑體" panose="020B0604030504040204" pitchFamily="34" charset="-120"/>
                <a:ea typeface="微軟正黑體" panose="020B0604030504040204" pitchFamily="34" charset="-120"/>
              </a:rPr>
              <a:t>就讀動機</a:t>
            </a:r>
            <a:endParaRPr lang="en-US" altLang="zh-TW" sz="2800" b="0" i="0" dirty="0">
              <a:effectLst/>
              <a:latin typeface="微軟正黑體" panose="020B0604030504040204" pitchFamily="34" charset="-120"/>
              <a:ea typeface="微軟正黑體" panose="020B0604030504040204" pitchFamily="34" charset="-120"/>
            </a:endParaRPr>
          </a:p>
          <a:p>
            <a:pPr marL="1112520" lvl="2" indent="-381000">
              <a:lnSpc>
                <a:spcPct val="160000"/>
              </a:lnSpc>
              <a:spcBef>
                <a:spcPts val="0"/>
              </a:spcBef>
            </a:pPr>
            <a:r>
              <a:rPr lang="zh-TW" altLang="en-US" sz="2400" dirty="0">
                <a:latin typeface="微軟正黑體" panose="020B0604030504040204" pitchFamily="34" charset="-120"/>
                <a:ea typeface="微軟正黑體" panose="020B0604030504040204" pitchFamily="34" charset="-120"/>
              </a:rPr>
              <a:t>因為我（申請者）的哪些表現、經歷、特質，所以我適合讀這個系。</a:t>
            </a:r>
            <a:endParaRPr lang="en-US" altLang="zh-TW" sz="2400" dirty="0">
              <a:latin typeface="微軟正黑體" panose="020B0604030504040204" pitchFamily="34" charset="-120"/>
              <a:ea typeface="微軟正黑體" panose="020B0604030504040204" pitchFamily="34" charset="-120"/>
            </a:endParaRPr>
          </a:p>
          <a:p>
            <a:pPr marL="1112520" lvl="2" indent="-381000">
              <a:lnSpc>
                <a:spcPct val="160000"/>
              </a:lnSpc>
              <a:spcBef>
                <a:spcPts val="0"/>
              </a:spcBef>
            </a:pPr>
            <a:r>
              <a:rPr lang="zh-TW" altLang="en-US" sz="2400" dirty="0">
                <a:latin typeface="微軟正黑體" panose="020B0604030504040204" pitchFamily="34" charset="-120"/>
                <a:ea typeface="微軟正黑體" panose="020B0604030504040204" pitchFamily="34" charset="-120"/>
              </a:rPr>
              <a:t>因為這所大學這個系的哪些因素，所以我想讀這個系。</a:t>
            </a:r>
            <a:endParaRPr lang="en-US" altLang="zh-TW" sz="2400" dirty="0">
              <a:latin typeface="微軟正黑體" panose="020B0604030504040204" pitchFamily="34" charset="-120"/>
              <a:ea typeface="微軟正黑體" panose="020B0604030504040204" pitchFamily="34" charset="-120"/>
            </a:endParaRPr>
          </a:p>
          <a:p>
            <a:pPr marL="1112520" lvl="2" indent="-381000">
              <a:lnSpc>
                <a:spcPct val="160000"/>
              </a:lnSpc>
              <a:spcBef>
                <a:spcPts val="0"/>
              </a:spcBef>
            </a:pPr>
            <a:r>
              <a:rPr lang="zh-TW" altLang="en-US" sz="2400" dirty="0">
                <a:latin typeface="微軟正黑體" panose="020B0604030504040204" pitchFamily="34" charset="-120"/>
                <a:ea typeface="微軟正黑體" panose="020B0604030504040204" pitchFamily="34" charset="-120"/>
              </a:rPr>
              <a:t>前兩項提到的表現、經歷、特質、校系因素，建議搭配具體事例。</a:t>
            </a:r>
            <a:endParaRPr lang="en-US" altLang="zh-TW" sz="2400" dirty="0">
              <a:latin typeface="微軟正黑體" panose="020B0604030504040204" pitchFamily="34" charset="-120"/>
              <a:ea typeface="微軟正黑體" panose="020B0604030504040204" pitchFamily="34" charset="-120"/>
            </a:endParaRPr>
          </a:p>
          <a:p>
            <a:pPr marL="0" indent="0">
              <a:lnSpc>
                <a:spcPct val="150000"/>
              </a:lnSpc>
              <a:spcBef>
                <a:spcPts val="0"/>
              </a:spcBef>
              <a:buNone/>
            </a:pPr>
            <a:r>
              <a:rPr lang="en-US" altLang="zh-TW" sz="1600" b="1" kern="100" dirty="0">
                <a:solidFill>
                  <a:srgbClr val="000000"/>
                </a:solidFill>
                <a:effectLst/>
                <a:latin typeface="微軟正黑體" panose="020B0604030504040204" pitchFamily="34" charset="-120"/>
                <a:ea typeface="微軟正黑體" panose="020B0604030504040204" pitchFamily="34" charset="-120"/>
                <a:cs typeface="Times New Roman" panose="02020603050405020304" pitchFamily="18" charset="0"/>
              </a:rPr>
              <a:t>                </a:t>
            </a:r>
          </a:p>
          <a:p>
            <a:pPr marL="1112520" lvl="2" indent="-381000">
              <a:lnSpc>
                <a:spcPct val="150000"/>
              </a:lnSpc>
              <a:spcBef>
                <a:spcPts val="0"/>
              </a:spcBef>
            </a:pPr>
            <a:endParaRPr lang="en-US" altLang="zh-TW" sz="2400" dirty="0">
              <a:solidFill>
                <a:schemeClr val="tx1"/>
              </a:solidFill>
              <a:latin typeface="微軟正黑體" panose="020B0604030504040204" pitchFamily="34" charset="-120"/>
              <a:ea typeface="微軟正黑體" panose="020B0604030504040204" pitchFamily="34" charset="-120"/>
            </a:endParaRPr>
          </a:p>
          <a:p>
            <a:pPr marL="838200" lvl="1" indent="-381000">
              <a:lnSpc>
                <a:spcPct val="160000"/>
              </a:lnSpc>
              <a:spcBef>
                <a:spcPts val="0"/>
              </a:spcBef>
            </a:pPr>
            <a:endParaRPr lang="en-US" altLang="zh-TW" sz="2800" dirty="0">
              <a:solidFill>
                <a:schemeClr val="tx1"/>
              </a:solidFill>
              <a:latin typeface="微軟正黑體" panose="020B0604030504040204" pitchFamily="34" charset="-120"/>
              <a:ea typeface="微軟正黑體" panose="020B0604030504040204" pitchFamily="34" charset="-120"/>
            </a:endParaRPr>
          </a:p>
          <a:p>
            <a:pPr marL="838200" lvl="1" indent="-381000">
              <a:lnSpc>
                <a:spcPct val="160000"/>
              </a:lnSpc>
              <a:spcBef>
                <a:spcPts val="0"/>
              </a:spcBef>
            </a:pPr>
            <a:endParaRPr lang="en-US" altLang="zh-TW" sz="2800" dirty="0">
              <a:solidFill>
                <a:schemeClr val="tx2"/>
              </a:solidFill>
              <a:latin typeface="微軟正黑體" panose="020B0604030504040204" pitchFamily="34" charset="-120"/>
              <a:ea typeface="微軟正黑體" panose="020B0604030504040204" pitchFamily="34" charset="-120"/>
            </a:endParaRPr>
          </a:p>
        </p:txBody>
      </p:sp>
      <p:sp>
        <p:nvSpPr>
          <p:cNvPr id="4100" name="AutoShape 2"/>
          <p:cNvSpPr>
            <a:spLocks noGrp="1" noChangeArrowheads="1"/>
          </p:cNvSpPr>
          <p:nvPr>
            <p:ph type="title"/>
          </p:nvPr>
        </p:nvSpPr>
        <p:spPr>
          <a:xfrm>
            <a:off x="539552" y="908720"/>
            <a:ext cx="8604448" cy="720080"/>
          </a:xfrm>
        </p:spPr>
        <p:txBody>
          <a:bodyPr>
            <a:noAutofit/>
          </a:bodyPr>
          <a:lstStyle/>
          <a:p>
            <a:r>
              <a:rPr lang="zh-TW" altLang="en-US" sz="3600" kern="0" dirty="0">
                <a:latin typeface="微軟正黑體" panose="020B0604030504040204" pitchFamily="34" charset="-120"/>
                <a:ea typeface="微軟正黑體" panose="020B0604030504040204" pitchFamily="34" charset="-120"/>
                <a:cs typeface="Times New Roman" panose="02020603050405020304" pitchFamily="18" charset="0"/>
              </a:rPr>
              <a:t>學習歷程自述示例</a:t>
            </a:r>
            <a:r>
              <a:rPr lang="en-US" altLang="zh-TW" sz="3600" dirty="0">
                <a:latin typeface="+mj-ea"/>
                <a:cs typeface="Times New Roman" panose="02020603050405020304" pitchFamily="18" charset="0"/>
              </a:rPr>
              <a:t>(</a:t>
            </a:r>
            <a:r>
              <a:rPr lang="zh-TW" altLang="en-US" sz="3600" dirty="0">
                <a:latin typeface="+mj-ea"/>
                <a:cs typeface="Times New Roman" panose="02020603050405020304" pitchFamily="18" charset="0"/>
              </a:rPr>
              <a:t>續</a:t>
            </a:r>
            <a:r>
              <a:rPr lang="en-US" altLang="zh-TW" sz="3600" dirty="0">
                <a:latin typeface="+mj-ea"/>
                <a:cs typeface="Times New Roman" panose="02020603050405020304" pitchFamily="18" charset="0"/>
              </a:rPr>
              <a:t>)</a:t>
            </a:r>
            <a:endParaRPr lang="en-US" altLang="zh-TW" sz="3600" dirty="0">
              <a:latin typeface="+mj-ea"/>
            </a:endParaRPr>
          </a:p>
        </p:txBody>
      </p:sp>
      <p:sp>
        <p:nvSpPr>
          <p:cNvPr id="4" name="投影片編號版面配置區 5">
            <a:extLst>
              <a:ext uri="{FF2B5EF4-FFF2-40B4-BE49-F238E27FC236}">
                <a16:creationId xmlns:a16="http://schemas.microsoft.com/office/drawing/2014/main" id="{0F698181-F71C-4D6A-9B35-14FD516D66CE}"/>
              </a:ext>
            </a:extLst>
          </p:cNvPr>
          <p:cNvSpPr>
            <a:spLocks noGrp="1"/>
          </p:cNvSpPr>
          <p:nvPr>
            <p:ph type="sldNum" sz="quarter" idx="12"/>
          </p:nvPr>
        </p:nvSpPr>
        <p:spPr>
          <a:xfrm>
            <a:off x="7924800" y="6356350"/>
            <a:ext cx="762000" cy="365125"/>
          </a:xfrm>
          <a:noFill/>
        </p:spPr>
        <p:txBody>
          <a:bodyPr/>
          <a:lstStyle/>
          <a:p>
            <a:fld id="{BA658583-FC9A-445C-AB03-44C0F41B7F77}" type="slidenum">
              <a:rPr lang="en-US" altLang="zh-TW" sz="1400" smtClean="0">
                <a:latin typeface="微軟正黑體" panose="020B0604030504040204" pitchFamily="34" charset="-120"/>
                <a:ea typeface="微軟正黑體" panose="020B0604030504040204" pitchFamily="34" charset="-120"/>
                <a:cs typeface="Times New Roman" panose="02020603050405020304" pitchFamily="18" charset="0"/>
              </a:rPr>
              <a:pPr/>
              <a:t>22</a:t>
            </a:fld>
            <a:endParaRPr lang="en-US" altLang="zh-TW" sz="1400" dirty="0">
              <a:latin typeface="微軟正黑體" panose="020B0604030504040204" pitchFamily="34" charset="-120"/>
              <a:ea typeface="微軟正黑體" panose="020B0604030504040204" pitchFamily="34" charset="-120"/>
              <a:cs typeface="Times New Roman" panose="02020603050405020304" pitchFamily="18" charset="0"/>
            </a:endParaRPr>
          </a:p>
        </p:txBody>
      </p:sp>
    </p:spTree>
    <p:extLst>
      <p:ext uri="{BB962C8B-B14F-4D97-AF65-F5344CB8AC3E}">
        <p14:creationId xmlns:p14="http://schemas.microsoft.com/office/powerpoint/2010/main" val="1518581870"/>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01" name="Rectangle 3"/>
          <p:cNvSpPr>
            <a:spLocks noGrp="1" noChangeArrowheads="1"/>
          </p:cNvSpPr>
          <p:nvPr>
            <p:ph type="body" idx="1"/>
          </p:nvPr>
        </p:nvSpPr>
        <p:spPr>
          <a:xfrm>
            <a:off x="0" y="1700808"/>
            <a:ext cx="8892480" cy="5020666"/>
          </a:xfrm>
        </p:spPr>
        <p:txBody>
          <a:bodyPr>
            <a:normAutofit/>
          </a:bodyPr>
          <a:lstStyle/>
          <a:p>
            <a:pPr marL="838200" lvl="1" indent="-381000">
              <a:lnSpc>
                <a:spcPct val="150000"/>
              </a:lnSpc>
              <a:spcBef>
                <a:spcPts val="0"/>
              </a:spcBef>
            </a:pPr>
            <a:r>
              <a:rPr lang="zh-TW" altLang="en-US" sz="2800" b="0" i="0" dirty="0">
                <a:effectLst/>
                <a:latin typeface="微軟正黑體" panose="020B0604030504040204" pitchFamily="34" charset="-120"/>
                <a:ea typeface="微軟正黑體" panose="020B0604030504040204" pitchFamily="34" charset="-120"/>
              </a:rPr>
              <a:t>就讀動機</a:t>
            </a:r>
            <a:r>
              <a:rPr lang="en-US" altLang="zh-TW" sz="2800" b="0" i="0" dirty="0">
                <a:effectLst/>
                <a:latin typeface="微軟正黑體" panose="020B0604030504040204" pitchFamily="34" charset="-120"/>
                <a:ea typeface="微軟正黑體" panose="020B0604030504040204" pitchFamily="34" charset="-120"/>
              </a:rPr>
              <a:t>(</a:t>
            </a:r>
            <a:r>
              <a:rPr lang="zh-TW" altLang="en-US" sz="2800" b="0" i="0" dirty="0">
                <a:effectLst/>
                <a:latin typeface="微軟正黑體" panose="020B0604030504040204" pitchFamily="34" charset="-120"/>
                <a:ea typeface="微軟正黑體" panose="020B0604030504040204" pitchFamily="34" charset="-120"/>
              </a:rPr>
              <a:t>續</a:t>
            </a:r>
            <a:r>
              <a:rPr lang="en-US" altLang="zh-TW" sz="2800" b="0" i="0" dirty="0">
                <a:effectLst/>
                <a:latin typeface="微軟正黑體" panose="020B0604030504040204" pitchFamily="34" charset="-120"/>
                <a:ea typeface="微軟正黑體" panose="020B0604030504040204" pitchFamily="34" charset="-120"/>
              </a:rPr>
              <a:t>)</a:t>
            </a:r>
          </a:p>
          <a:p>
            <a:pPr marL="1112520" lvl="2" indent="-381000">
              <a:lnSpc>
                <a:spcPct val="160000"/>
              </a:lnSpc>
              <a:spcBef>
                <a:spcPts val="0"/>
              </a:spcBef>
            </a:pPr>
            <a:r>
              <a:rPr lang="zh-TW" altLang="en-US" sz="2400" dirty="0">
                <a:latin typeface="微軟正黑體" panose="020B0604030504040204" pitchFamily="34" charset="-120"/>
                <a:ea typeface="微軟正黑體" panose="020B0604030504040204" pitchFamily="34" charset="-120"/>
              </a:rPr>
              <a:t>由「個人學習與多元表現經歷」引發的動機更重要。</a:t>
            </a:r>
            <a:endParaRPr lang="en-US" altLang="zh-TW" sz="2400" dirty="0">
              <a:latin typeface="微軟正黑體" panose="020B0604030504040204" pitchFamily="34" charset="-120"/>
              <a:ea typeface="微軟正黑體" panose="020B0604030504040204" pitchFamily="34" charset="-120"/>
            </a:endParaRPr>
          </a:p>
          <a:p>
            <a:pPr marL="1112520" lvl="2" indent="-381000">
              <a:lnSpc>
                <a:spcPct val="160000"/>
              </a:lnSpc>
              <a:spcBef>
                <a:spcPts val="0"/>
              </a:spcBef>
            </a:pPr>
            <a:r>
              <a:rPr lang="zh-TW" altLang="en-US" sz="2400" dirty="0">
                <a:latin typeface="微軟正黑體" panose="020B0604030504040204" pitchFamily="34" charset="-120"/>
                <a:ea typeface="微軟正黑體" panose="020B0604030504040204" pitchFamily="34" charset="-120"/>
              </a:rPr>
              <a:t>可說明申請校系有哪些資源、制度、課程引發申請動機。</a:t>
            </a:r>
            <a:endParaRPr lang="en-US" altLang="zh-TW" sz="2400" dirty="0">
              <a:latin typeface="微軟正黑體" panose="020B0604030504040204" pitchFamily="34" charset="-120"/>
              <a:ea typeface="微軟正黑體" panose="020B0604030504040204" pitchFamily="34" charset="-120"/>
            </a:endParaRPr>
          </a:p>
          <a:p>
            <a:pPr marL="1112520" lvl="2" indent="-381000">
              <a:lnSpc>
                <a:spcPct val="160000"/>
              </a:lnSpc>
              <a:spcBef>
                <a:spcPts val="0"/>
              </a:spcBef>
            </a:pPr>
            <a:r>
              <a:rPr lang="zh-TW" altLang="en-US" sz="2400" dirty="0">
                <a:latin typeface="微軟正黑體" panose="020B0604030504040204" pitchFamily="34" charset="-120"/>
                <a:ea typeface="微軟正黑體" panose="020B0604030504040204" pitchFamily="34" charset="-120"/>
              </a:rPr>
              <a:t>一定要參考申請校系網站以及教授、學長姐錄製的學系介紹影片，以便具體指出資源、制度、課程。</a:t>
            </a:r>
            <a:endParaRPr lang="en-US" altLang="zh-TW" sz="2400" dirty="0">
              <a:latin typeface="微軟正黑體" panose="020B0604030504040204" pitchFamily="34" charset="-120"/>
              <a:ea typeface="微軟正黑體" panose="020B0604030504040204" pitchFamily="34" charset="-120"/>
            </a:endParaRPr>
          </a:p>
          <a:p>
            <a:pPr marL="0" indent="0">
              <a:lnSpc>
                <a:spcPct val="150000"/>
              </a:lnSpc>
              <a:spcBef>
                <a:spcPts val="0"/>
              </a:spcBef>
              <a:buNone/>
            </a:pPr>
            <a:r>
              <a:rPr lang="en-US" altLang="zh-TW" sz="1600" b="1" kern="100" dirty="0">
                <a:solidFill>
                  <a:srgbClr val="000000"/>
                </a:solidFill>
                <a:effectLst/>
                <a:latin typeface="微軟正黑體" panose="020B0604030504040204" pitchFamily="34" charset="-120"/>
                <a:ea typeface="微軟正黑體" panose="020B0604030504040204" pitchFamily="34" charset="-120"/>
                <a:cs typeface="Times New Roman" panose="02020603050405020304" pitchFamily="18" charset="0"/>
              </a:rPr>
              <a:t>                </a:t>
            </a:r>
          </a:p>
          <a:p>
            <a:pPr marL="1112520" lvl="2" indent="-381000">
              <a:lnSpc>
                <a:spcPct val="150000"/>
              </a:lnSpc>
              <a:spcBef>
                <a:spcPts val="0"/>
              </a:spcBef>
            </a:pPr>
            <a:endParaRPr lang="en-US" altLang="zh-TW" sz="2400" dirty="0">
              <a:solidFill>
                <a:schemeClr val="tx1"/>
              </a:solidFill>
              <a:latin typeface="微軟正黑體" panose="020B0604030504040204" pitchFamily="34" charset="-120"/>
              <a:ea typeface="微軟正黑體" panose="020B0604030504040204" pitchFamily="34" charset="-120"/>
            </a:endParaRPr>
          </a:p>
          <a:p>
            <a:pPr marL="838200" lvl="1" indent="-381000">
              <a:lnSpc>
                <a:spcPct val="160000"/>
              </a:lnSpc>
              <a:spcBef>
                <a:spcPts val="0"/>
              </a:spcBef>
            </a:pPr>
            <a:endParaRPr lang="en-US" altLang="zh-TW" sz="2800" dirty="0">
              <a:solidFill>
                <a:schemeClr val="tx1"/>
              </a:solidFill>
              <a:latin typeface="微軟正黑體" panose="020B0604030504040204" pitchFamily="34" charset="-120"/>
              <a:ea typeface="微軟正黑體" panose="020B0604030504040204" pitchFamily="34" charset="-120"/>
            </a:endParaRPr>
          </a:p>
          <a:p>
            <a:pPr marL="838200" lvl="1" indent="-381000">
              <a:lnSpc>
                <a:spcPct val="160000"/>
              </a:lnSpc>
              <a:spcBef>
                <a:spcPts val="0"/>
              </a:spcBef>
            </a:pPr>
            <a:endParaRPr lang="en-US" altLang="zh-TW" sz="2800" dirty="0">
              <a:solidFill>
                <a:schemeClr val="tx2"/>
              </a:solidFill>
              <a:latin typeface="微軟正黑體" panose="020B0604030504040204" pitchFamily="34" charset="-120"/>
              <a:ea typeface="微軟正黑體" panose="020B0604030504040204" pitchFamily="34" charset="-120"/>
            </a:endParaRPr>
          </a:p>
        </p:txBody>
      </p:sp>
      <p:sp>
        <p:nvSpPr>
          <p:cNvPr id="4100" name="AutoShape 2"/>
          <p:cNvSpPr>
            <a:spLocks noGrp="1" noChangeArrowheads="1"/>
          </p:cNvSpPr>
          <p:nvPr>
            <p:ph type="title"/>
          </p:nvPr>
        </p:nvSpPr>
        <p:spPr>
          <a:xfrm>
            <a:off x="539552" y="908720"/>
            <a:ext cx="8604448" cy="720080"/>
          </a:xfrm>
        </p:spPr>
        <p:txBody>
          <a:bodyPr>
            <a:noAutofit/>
          </a:bodyPr>
          <a:lstStyle/>
          <a:p>
            <a:r>
              <a:rPr lang="zh-TW" altLang="en-US" sz="3600" kern="0" dirty="0">
                <a:latin typeface="微軟正黑體" panose="020B0604030504040204" pitchFamily="34" charset="-120"/>
                <a:ea typeface="微軟正黑體" panose="020B0604030504040204" pitchFamily="34" charset="-120"/>
                <a:cs typeface="Times New Roman" panose="02020603050405020304" pitchFamily="18" charset="0"/>
              </a:rPr>
              <a:t>學習歷程自述示例</a:t>
            </a:r>
            <a:r>
              <a:rPr lang="en-US" altLang="zh-TW" sz="3600" dirty="0">
                <a:latin typeface="+mj-ea"/>
                <a:cs typeface="Times New Roman" panose="02020603050405020304" pitchFamily="18" charset="0"/>
              </a:rPr>
              <a:t>(</a:t>
            </a:r>
            <a:r>
              <a:rPr lang="zh-TW" altLang="en-US" sz="3600" dirty="0">
                <a:latin typeface="+mj-ea"/>
                <a:cs typeface="Times New Roman" panose="02020603050405020304" pitchFamily="18" charset="0"/>
              </a:rPr>
              <a:t>續</a:t>
            </a:r>
            <a:r>
              <a:rPr lang="en-US" altLang="zh-TW" sz="3600" dirty="0">
                <a:latin typeface="+mj-ea"/>
                <a:cs typeface="Times New Roman" panose="02020603050405020304" pitchFamily="18" charset="0"/>
              </a:rPr>
              <a:t>)</a:t>
            </a:r>
            <a:endParaRPr lang="en-US" altLang="zh-TW" sz="3600" dirty="0">
              <a:latin typeface="+mj-ea"/>
            </a:endParaRPr>
          </a:p>
        </p:txBody>
      </p:sp>
      <p:sp>
        <p:nvSpPr>
          <p:cNvPr id="4" name="投影片編號版面配置區 5">
            <a:extLst>
              <a:ext uri="{FF2B5EF4-FFF2-40B4-BE49-F238E27FC236}">
                <a16:creationId xmlns:a16="http://schemas.microsoft.com/office/drawing/2014/main" id="{0F698181-F71C-4D6A-9B35-14FD516D66CE}"/>
              </a:ext>
            </a:extLst>
          </p:cNvPr>
          <p:cNvSpPr>
            <a:spLocks noGrp="1"/>
          </p:cNvSpPr>
          <p:nvPr>
            <p:ph type="sldNum" sz="quarter" idx="12"/>
          </p:nvPr>
        </p:nvSpPr>
        <p:spPr>
          <a:xfrm>
            <a:off x="7924800" y="6356350"/>
            <a:ext cx="762000" cy="365125"/>
          </a:xfrm>
          <a:noFill/>
        </p:spPr>
        <p:txBody>
          <a:bodyPr/>
          <a:lstStyle/>
          <a:p>
            <a:fld id="{BA658583-FC9A-445C-AB03-44C0F41B7F77}" type="slidenum">
              <a:rPr lang="en-US" altLang="zh-TW" sz="1400" smtClean="0">
                <a:latin typeface="微軟正黑體" panose="020B0604030504040204" pitchFamily="34" charset="-120"/>
                <a:ea typeface="微軟正黑體" panose="020B0604030504040204" pitchFamily="34" charset="-120"/>
                <a:cs typeface="Times New Roman" panose="02020603050405020304" pitchFamily="18" charset="0"/>
              </a:rPr>
              <a:pPr/>
              <a:t>23</a:t>
            </a:fld>
            <a:endParaRPr lang="en-US" altLang="zh-TW" sz="1400" dirty="0">
              <a:latin typeface="微軟正黑體" panose="020B0604030504040204" pitchFamily="34" charset="-120"/>
              <a:ea typeface="微軟正黑體" panose="020B0604030504040204" pitchFamily="34" charset="-120"/>
              <a:cs typeface="Times New Roman" panose="02020603050405020304" pitchFamily="18" charset="0"/>
            </a:endParaRPr>
          </a:p>
        </p:txBody>
      </p:sp>
    </p:spTree>
    <p:extLst>
      <p:ext uri="{BB962C8B-B14F-4D97-AF65-F5344CB8AC3E}">
        <p14:creationId xmlns:p14="http://schemas.microsoft.com/office/powerpoint/2010/main" val="1854859334"/>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01" name="Rectangle 3"/>
          <p:cNvSpPr>
            <a:spLocks noGrp="1" noChangeArrowheads="1"/>
          </p:cNvSpPr>
          <p:nvPr>
            <p:ph type="body" idx="1"/>
          </p:nvPr>
        </p:nvSpPr>
        <p:spPr>
          <a:xfrm>
            <a:off x="0" y="1700808"/>
            <a:ext cx="8892480" cy="5020666"/>
          </a:xfrm>
        </p:spPr>
        <p:txBody>
          <a:bodyPr>
            <a:normAutofit/>
          </a:bodyPr>
          <a:lstStyle/>
          <a:p>
            <a:pPr marL="838200" lvl="1" indent="-381000">
              <a:lnSpc>
                <a:spcPct val="160000"/>
              </a:lnSpc>
              <a:spcBef>
                <a:spcPts val="0"/>
              </a:spcBef>
            </a:pPr>
            <a:r>
              <a:rPr lang="zh-TW" altLang="en-US" sz="2800" b="0" i="0" dirty="0">
                <a:effectLst/>
                <a:latin typeface="微軟正黑體" panose="020B0604030504040204" pitchFamily="34" charset="-120"/>
                <a:ea typeface="微軟正黑體" panose="020B0604030504040204" pitchFamily="34" charset="-120"/>
              </a:rPr>
              <a:t>未來學習計畫與生涯規劃</a:t>
            </a:r>
            <a:endParaRPr lang="en-US" altLang="zh-TW" sz="2800" b="0" i="0" dirty="0">
              <a:effectLst/>
              <a:latin typeface="微軟正黑體" panose="020B0604030504040204" pitchFamily="34" charset="-120"/>
              <a:ea typeface="微軟正黑體" panose="020B0604030504040204" pitchFamily="34" charset="-120"/>
            </a:endParaRPr>
          </a:p>
          <a:p>
            <a:pPr marL="1112520" lvl="2" indent="-381000">
              <a:lnSpc>
                <a:spcPct val="160000"/>
              </a:lnSpc>
              <a:spcBef>
                <a:spcPts val="0"/>
              </a:spcBef>
            </a:pPr>
            <a:r>
              <a:rPr lang="zh-TW" altLang="en-US" sz="2400" dirty="0">
                <a:latin typeface="微軟正黑體" panose="020B0604030504040204" pitchFamily="34" charset="-120"/>
                <a:ea typeface="微軟正黑體" panose="020B0604030504040204" pitchFamily="34" charset="-120"/>
              </a:rPr>
              <a:t>未必以近、中、遠程來呈現，而是以目標作為切入點。</a:t>
            </a:r>
            <a:endParaRPr lang="en-US" altLang="zh-TW" sz="2400" dirty="0">
              <a:latin typeface="微軟正黑體" panose="020B0604030504040204" pitchFamily="34" charset="-120"/>
              <a:ea typeface="微軟正黑體" panose="020B0604030504040204" pitchFamily="34" charset="-120"/>
            </a:endParaRPr>
          </a:p>
          <a:p>
            <a:pPr marL="1112520" lvl="2" indent="-381000">
              <a:lnSpc>
                <a:spcPct val="160000"/>
              </a:lnSpc>
              <a:spcBef>
                <a:spcPts val="0"/>
              </a:spcBef>
            </a:pPr>
            <a:r>
              <a:rPr lang="zh-TW" altLang="en-US" sz="2400" dirty="0">
                <a:latin typeface="微軟正黑體" panose="020B0604030504040204" pitchFamily="34" charset="-120"/>
                <a:ea typeface="微軟正黑體" panose="020B0604030504040204" pitchFamily="34" charset="-120"/>
              </a:rPr>
              <a:t>了解申請的大學與學系有哪些資源或制度，說明如何運用這些資源或制度達成目標。</a:t>
            </a:r>
            <a:endParaRPr lang="en-US" altLang="zh-TW" sz="2400" dirty="0">
              <a:latin typeface="微軟正黑體" panose="020B0604030504040204" pitchFamily="34" charset="-120"/>
              <a:ea typeface="微軟正黑體" panose="020B0604030504040204" pitchFamily="34" charset="-120"/>
            </a:endParaRPr>
          </a:p>
          <a:p>
            <a:pPr marL="838200" lvl="1" indent="-381000">
              <a:lnSpc>
                <a:spcPct val="160000"/>
              </a:lnSpc>
              <a:spcBef>
                <a:spcPts val="0"/>
              </a:spcBef>
            </a:pPr>
            <a:endParaRPr lang="en-US" altLang="zh-TW" sz="2800" dirty="0">
              <a:solidFill>
                <a:schemeClr val="tx1"/>
              </a:solidFill>
              <a:latin typeface="微軟正黑體" panose="020B0604030504040204" pitchFamily="34" charset="-120"/>
              <a:ea typeface="微軟正黑體" panose="020B0604030504040204" pitchFamily="34" charset="-120"/>
            </a:endParaRPr>
          </a:p>
          <a:p>
            <a:pPr marL="838200" lvl="1" indent="-381000">
              <a:lnSpc>
                <a:spcPct val="160000"/>
              </a:lnSpc>
              <a:spcBef>
                <a:spcPts val="0"/>
              </a:spcBef>
            </a:pPr>
            <a:endParaRPr lang="en-US" altLang="zh-TW" sz="2800" dirty="0">
              <a:solidFill>
                <a:schemeClr val="tx2"/>
              </a:solidFill>
              <a:latin typeface="微軟正黑體" panose="020B0604030504040204" pitchFamily="34" charset="-120"/>
              <a:ea typeface="微軟正黑體" panose="020B0604030504040204" pitchFamily="34" charset="-120"/>
            </a:endParaRPr>
          </a:p>
        </p:txBody>
      </p:sp>
      <p:sp>
        <p:nvSpPr>
          <p:cNvPr id="4100" name="AutoShape 2"/>
          <p:cNvSpPr>
            <a:spLocks noGrp="1" noChangeArrowheads="1"/>
          </p:cNvSpPr>
          <p:nvPr>
            <p:ph type="title"/>
          </p:nvPr>
        </p:nvSpPr>
        <p:spPr>
          <a:xfrm>
            <a:off x="539552" y="908720"/>
            <a:ext cx="8604448" cy="720080"/>
          </a:xfrm>
        </p:spPr>
        <p:txBody>
          <a:bodyPr>
            <a:noAutofit/>
          </a:bodyPr>
          <a:lstStyle/>
          <a:p>
            <a:r>
              <a:rPr lang="zh-TW" altLang="en-US" sz="3600" kern="0" dirty="0">
                <a:latin typeface="微軟正黑體" panose="020B0604030504040204" pitchFamily="34" charset="-120"/>
                <a:ea typeface="微軟正黑體" panose="020B0604030504040204" pitchFamily="34" charset="-120"/>
                <a:cs typeface="Times New Roman" panose="02020603050405020304" pitchFamily="18" charset="0"/>
              </a:rPr>
              <a:t>學習歷程自述示例</a:t>
            </a:r>
            <a:r>
              <a:rPr lang="en-US" altLang="zh-TW" sz="3600" dirty="0">
                <a:latin typeface="+mj-ea"/>
                <a:cs typeface="Times New Roman" panose="02020603050405020304" pitchFamily="18" charset="0"/>
              </a:rPr>
              <a:t>(</a:t>
            </a:r>
            <a:r>
              <a:rPr lang="zh-TW" altLang="en-US" sz="3600" dirty="0">
                <a:latin typeface="+mj-ea"/>
                <a:cs typeface="Times New Roman" panose="02020603050405020304" pitchFamily="18" charset="0"/>
              </a:rPr>
              <a:t>續</a:t>
            </a:r>
            <a:r>
              <a:rPr lang="en-US" altLang="zh-TW" sz="3600" dirty="0">
                <a:latin typeface="+mj-ea"/>
                <a:cs typeface="Times New Roman" panose="02020603050405020304" pitchFamily="18" charset="0"/>
              </a:rPr>
              <a:t>)</a:t>
            </a:r>
            <a:endParaRPr lang="en-US" altLang="zh-TW" sz="3600" dirty="0">
              <a:latin typeface="+mj-ea"/>
            </a:endParaRPr>
          </a:p>
        </p:txBody>
      </p:sp>
      <p:sp>
        <p:nvSpPr>
          <p:cNvPr id="4" name="投影片編號版面配置區 5">
            <a:extLst>
              <a:ext uri="{FF2B5EF4-FFF2-40B4-BE49-F238E27FC236}">
                <a16:creationId xmlns:a16="http://schemas.microsoft.com/office/drawing/2014/main" id="{0F698181-F71C-4D6A-9B35-14FD516D66CE}"/>
              </a:ext>
            </a:extLst>
          </p:cNvPr>
          <p:cNvSpPr>
            <a:spLocks noGrp="1"/>
          </p:cNvSpPr>
          <p:nvPr>
            <p:ph type="sldNum" sz="quarter" idx="12"/>
          </p:nvPr>
        </p:nvSpPr>
        <p:spPr>
          <a:xfrm>
            <a:off x="7924800" y="6356350"/>
            <a:ext cx="762000" cy="365125"/>
          </a:xfrm>
          <a:noFill/>
        </p:spPr>
        <p:txBody>
          <a:bodyPr/>
          <a:lstStyle/>
          <a:p>
            <a:fld id="{BA658583-FC9A-445C-AB03-44C0F41B7F77}" type="slidenum">
              <a:rPr lang="en-US" altLang="zh-TW" sz="1400" smtClean="0">
                <a:latin typeface="微軟正黑體" panose="020B0604030504040204" pitchFamily="34" charset="-120"/>
                <a:ea typeface="微軟正黑體" panose="020B0604030504040204" pitchFamily="34" charset="-120"/>
                <a:cs typeface="Times New Roman" panose="02020603050405020304" pitchFamily="18" charset="0"/>
              </a:rPr>
              <a:pPr/>
              <a:t>24</a:t>
            </a:fld>
            <a:endParaRPr lang="en-US" altLang="zh-TW" sz="1400" dirty="0">
              <a:latin typeface="微軟正黑體" panose="020B0604030504040204" pitchFamily="34" charset="-120"/>
              <a:ea typeface="微軟正黑體" panose="020B0604030504040204" pitchFamily="34" charset="-120"/>
              <a:cs typeface="Times New Roman" panose="02020603050405020304" pitchFamily="18" charset="0"/>
            </a:endParaRPr>
          </a:p>
        </p:txBody>
      </p:sp>
    </p:spTree>
    <p:extLst>
      <p:ext uri="{BB962C8B-B14F-4D97-AF65-F5344CB8AC3E}">
        <p14:creationId xmlns:p14="http://schemas.microsoft.com/office/powerpoint/2010/main" val="1778270213"/>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01" name="Rectangle 3"/>
          <p:cNvSpPr>
            <a:spLocks noGrp="1" noChangeArrowheads="1"/>
          </p:cNvSpPr>
          <p:nvPr>
            <p:ph type="body" idx="1"/>
          </p:nvPr>
        </p:nvSpPr>
        <p:spPr>
          <a:xfrm>
            <a:off x="0" y="1700808"/>
            <a:ext cx="8892480" cy="5020666"/>
          </a:xfrm>
        </p:spPr>
        <p:txBody>
          <a:bodyPr>
            <a:normAutofit/>
          </a:bodyPr>
          <a:lstStyle/>
          <a:p>
            <a:pPr marL="838200" lvl="1" indent="-381000">
              <a:lnSpc>
                <a:spcPct val="160000"/>
              </a:lnSpc>
              <a:spcBef>
                <a:spcPts val="0"/>
              </a:spcBef>
            </a:pPr>
            <a:r>
              <a:rPr lang="zh-TW" altLang="en-US" sz="2800" b="0" i="0" dirty="0">
                <a:effectLst/>
                <a:latin typeface="微軟正黑體" panose="020B0604030504040204" pitchFamily="34" charset="-120"/>
                <a:ea typeface="微軟正黑體" panose="020B0604030504040204" pitchFamily="34" charset="-120"/>
              </a:rPr>
              <a:t>未來學習計畫與生涯規劃</a:t>
            </a:r>
            <a:r>
              <a:rPr lang="en-US" altLang="zh-TW" sz="2800" b="0" i="0" dirty="0">
                <a:effectLst/>
                <a:latin typeface="微軟正黑體" panose="020B0604030504040204" pitchFamily="34" charset="-120"/>
                <a:ea typeface="微軟正黑體" panose="020B0604030504040204" pitchFamily="34" charset="-120"/>
              </a:rPr>
              <a:t>(</a:t>
            </a:r>
            <a:r>
              <a:rPr lang="zh-TW" altLang="en-US" sz="2800" b="0" i="0" dirty="0">
                <a:effectLst/>
                <a:latin typeface="微軟正黑體" panose="020B0604030504040204" pitchFamily="34" charset="-120"/>
                <a:ea typeface="微軟正黑體" panose="020B0604030504040204" pitchFamily="34" charset="-120"/>
              </a:rPr>
              <a:t>續</a:t>
            </a:r>
            <a:r>
              <a:rPr lang="en-US" altLang="zh-TW" sz="2800" b="0" i="0" dirty="0">
                <a:effectLst/>
                <a:latin typeface="微軟正黑體" panose="020B0604030504040204" pitchFamily="34" charset="-120"/>
                <a:ea typeface="微軟正黑體" panose="020B0604030504040204" pitchFamily="34" charset="-120"/>
              </a:rPr>
              <a:t>)</a:t>
            </a:r>
          </a:p>
          <a:p>
            <a:pPr marL="1112520" lvl="2" indent="-381000">
              <a:lnSpc>
                <a:spcPct val="160000"/>
              </a:lnSpc>
              <a:spcBef>
                <a:spcPts val="0"/>
              </a:spcBef>
            </a:pPr>
            <a:r>
              <a:rPr lang="zh-TW" altLang="en-US" sz="2400" dirty="0">
                <a:latin typeface="微軟正黑體" panose="020B0604030504040204" pitchFamily="34" charset="-120"/>
                <a:ea typeface="微軟正黑體" panose="020B0604030504040204" pitchFamily="34" charset="-120"/>
              </a:rPr>
              <a:t>如果學生想在大四時出國交換：</a:t>
            </a:r>
            <a:endParaRPr lang="en-US" altLang="zh-TW" sz="2400" dirty="0">
              <a:latin typeface="微軟正黑體" panose="020B0604030504040204" pitchFamily="34" charset="-120"/>
              <a:ea typeface="微軟正黑體" panose="020B0604030504040204" pitchFamily="34" charset="-120"/>
            </a:endParaRPr>
          </a:p>
          <a:p>
            <a:pPr marL="1386840" lvl="3" indent="-381000">
              <a:lnSpc>
                <a:spcPct val="160000"/>
              </a:lnSpc>
              <a:spcBef>
                <a:spcPts val="0"/>
              </a:spcBef>
            </a:pPr>
            <a:r>
              <a:rPr lang="zh-TW" altLang="en-US" sz="2300" dirty="0">
                <a:latin typeface="微軟正黑體" panose="020B0604030504040204" pitchFamily="34" charset="-120"/>
                <a:ea typeface="微軟正黑體" panose="020B0604030504040204" pitchFamily="34" charset="-120"/>
              </a:rPr>
              <a:t>以出國交換為出發點，說明出國交換的動機、如何運用校內英語學習資源提升口說能力。</a:t>
            </a:r>
            <a:endParaRPr lang="en-US" altLang="zh-TW" sz="2300" dirty="0">
              <a:latin typeface="微軟正黑體" panose="020B0604030504040204" pitchFamily="34" charset="-120"/>
              <a:ea typeface="微軟正黑體" panose="020B0604030504040204" pitchFamily="34" charset="-120"/>
            </a:endParaRPr>
          </a:p>
          <a:p>
            <a:pPr marL="1112520" lvl="2" indent="-381000">
              <a:lnSpc>
                <a:spcPct val="160000"/>
              </a:lnSpc>
              <a:spcBef>
                <a:spcPts val="0"/>
              </a:spcBef>
            </a:pPr>
            <a:r>
              <a:rPr lang="zh-TW" altLang="en-US" sz="2400" dirty="0">
                <a:latin typeface="微軟正黑體" panose="020B0604030504040204" pitchFamily="34" charset="-120"/>
                <a:ea typeface="微軟正黑體" panose="020B0604030504040204" pitchFamily="34" charset="-120"/>
              </a:rPr>
              <a:t>如果學生想在大學畢業後進入職場工作：</a:t>
            </a:r>
            <a:endParaRPr lang="en-US" altLang="zh-TW" sz="2400" dirty="0">
              <a:latin typeface="微軟正黑體" panose="020B0604030504040204" pitchFamily="34" charset="-120"/>
              <a:ea typeface="微軟正黑體" panose="020B0604030504040204" pitchFamily="34" charset="-120"/>
            </a:endParaRPr>
          </a:p>
          <a:p>
            <a:pPr marL="1386840" lvl="3" indent="-381000">
              <a:lnSpc>
                <a:spcPct val="160000"/>
              </a:lnSpc>
              <a:spcBef>
                <a:spcPts val="0"/>
              </a:spcBef>
            </a:pPr>
            <a:r>
              <a:rPr lang="zh-TW" altLang="en-US" sz="2300" dirty="0">
                <a:latin typeface="微軟正黑體" panose="020B0604030504040204" pitchFamily="34" charset="-120"/>
                <a:ea typeface="微軟正黑體" panose="020B0604030504040204" pitchFamily="34" charset="-120"/>
              </a:rPr>
              <a:t>可說明職場目標，並說明如何運用校內學習過程與資源提升專業知識、表達能力、團隊合作能力</a:t>
            </a:r>
            <a:r>
              <a:rPr lang="en-US" altLang="zh-TW" sz="2300" dirty="0">
                <a:latin typeface="微軟正黑體" panose="020B0604030504040204" pitchFamily="34" charset="-120"/>
                <a:ea typeface="微軟正黑體" panose="020B0604030504040204" pitchFamily="34" charset="-120"/>
              </a:rPr>
              <a:t>…</a:t>
            </a:r>
            <a:r>
              <a:rPr lang="zh-TW" altLang="en-US" sz="2300" dirty="0">
                <a:latin typeface="微軟正黑體" panose="020B0604030504040204" pitchFamily="34" charset="-120"/>
                <a:ea typeface="微軟正黑體" panose="020B0604030504040204" pitchFamily="34" charset="-120"/>
              </a:rPr>
              <a:t>等。</a:t>
            </a:r>
            <a:endParaRPr lang="en-US" altLang="zh-TW" sz="2300" dirty="0">
              <a:solidFill>
                <a:schemeClr val="tx1"/>
              </a:solidFill>
              <a:latin typeface="微軟正黑體" panose="020B0604030504040204" pitchFamily="34" charset="-120"/>
              <a:ea typeface="微軟正黑體" panose="020B0604030504040204" pitchFamily="34" charset="-120"/>
            </a:endParaRPr>
          </a:p>
          <a:p>
            <a:pPr marL="838200" lvl="1" indent="-381000">
              <a:lnSpc>
                <a:spcPct val="160000"/>
              </a:lnSpc>
              <a:spcBef>
                <a:spcPts val="0"/>
              </a:spcBef>
            </a:pPr>
            <a:endParaRPr lang="en-US" altLang="zh-TW" sz="2800" dirty="0">
              <a:solidFill>
                <a:schemeClr val="tx1"/>
              </a:solidFill>
              <a:latin typeface="微軟正黑體" panose="020B0604030504040204" pitchFamily="34" charset="-120"/>
              <a:ea typeface="微軟正黑體" panose="020B0604030504040204" pitchFamily="34" charset="-120"/>
            </a:endParaRPr>
          </a:p>
          <a:p>
            <a:pPr marL="838200" lvl="1" indent="-381000">
              <a:lnSpc>
                <a:spcPct val="160000"/>
              </a:lnSpc>
              <a:spcBef>
                <a:spcPts val="0"/>
              </a:spcBef>
            </a:pPr>
            <a:endParaRPr lang="en-US" altLang="zh-TW" sz="2800" dirty="0">
              <a:solidFill>
                <a:schemeClr val="tx2"/>
              </a:solidFill>
              <a:latin typeface="微軟正黑體" panose="020B0604030504040204" pitchFamily="34" charset="-120"/>
              <a:ea typeface="微軟正黑體" panose="020B0604030504040204" pitchFamily="34" charset="-120"/>
            </a:endParaRPr>
          </a:p>
        </p:txBody>
      </p:sp>
      <p:sp>
        <p:nvSpPr>
          <p:cNvPr id="4100" name="AutoShape 2"/>
          <p:cNvSpPr>
            <a:spLocks noGrp="1" noChangeArrowheads="1"/>
          </p:cNvSpPr>
          <p:nvPr>
            <p:ph type="title"/>
          </p:nvPr>
        </p:nvSpPr>
        <p:spPr>
          <a:xfrm>
            <a:off x="539552" y="908720"/>
            <a:ext cx="8604448" cy="720080"/>
          </a:xfrm>
        </p:spPr>
        <p:txBody>
          <a:bodyPr>
            <a:noAutofit/>
          </a:bodyPr>
          <a:lstStyle/>
          <a:p>
            <a:r>
              <a:rPr lang="zh-TW" altLang="en-US" sz="3600" kern="0" dirty="0">
                <a:latin typeface="微軟正黑體" panose="020B0604030504040204" pitchFamily="34" charset="-120"/>
                <a:ea typeface="微軟正黑體" panose="020B0604030504040204" pitchFamily="34" charset="-120"/>
                <a:cs typeface="Times New Roman" panose="02020603050405020304" pitchFamily="18" charset="0"/>
              </a:rPr>
              <a:t>學習歷程自述示例</a:t>
            </a:r>
            <a:r>
              <a:rPr lang="en-US" altLang="zh-TW" sz="3600" dirty="0">
                <a:latin typeface="+mj-ea"/>
                <a:cs typeface="Times New Roman" panose="02020603050405020304" pitchFamily="18" charset="0"/>
              </a:rPr>
              <a:t>(</a:t>
            </a:r>
            <a:r>
              <a:rPr lang="zh-TW" altLang="en-US" sz="3600" dirty="0">
                <a:latin typeface="+mj-ea"/>
                <a:cs typeface="Times New Roman" panose="02020603050405020304" pitchFamily="18" charset="0"/>
              </a:rPr>
              <a:t>續</a:t>
            </a:r>
            <a:r>
              <a:rPr lang="en-US" altLang="zh-TW" sz="3600" dirty="0">
                <a:latin typeface="+mj-ea"/>
                <a:cs typeface="Times New Roman" panose="02020603050405020304" pitchFamily="18" charset="0"/>
              </a:rPr>
              <a:t>)</a:t>
            </a:r>
            <a:endParaRPr lang="en-US" altLang="zh-TW" sz="3600" dirty="0">
              <a:latin typeface="+mj-ea"/>
            </a:endParaRPr>
          </a:p>
        </p:txBody>
      </p:sp>
      <p:sp>
        <p:nvSpPr>
          <p:cNvPr id="4" name="投影片編號版面配置區 5">
            <a:extLst>
              <a:ext uri="{FF2B5EF4-FFF2-40B4-BE49-F238E27FC236}">
                <a16:creationId xmlns:a16="http://schemas.microsoft.com/office/drawing/2014/main" id="{0F698181-F71C-4D6A-9B35-14FD516D66CE}"/>
              </a:ext>
            </a:extLst>
          </p:cNvPr>
          <p:cNvSpPr>
            <a:spLocks noGrp="1"/>
          </p:cNvSpPr>
          <p:nvPr>
            <p:ph type="sldNum" sz="quarter" idx="12"/>
          </p:nvPr>
        </p:nvSpPr>
        <p:spPr>
          <a:xfrm>
            <a:off x="7924800" y="6356350"/>
            <a:ext cx="762000" cy="365125"/>
          </a:xfrm>
          <a:noFill/>
        </p:spPr>
        <p:txBody>
          <a:bodyPr/>
          <a:lstStyle/>
          <a:p>
            <a:fld id="{BA658583-FC9A-445C-AB03-44C0F41B7F77}" type="slidenum">
              <a:rPr lang="en-US" altLang="zh-TW" sz="1400" smtClean="0">
                <a:latin typeface="微軟正黑體" panose="020B0604030504040204" pitchFamily="34" charset="-120"/>
                <a:ea typeface="微軟正黑體" panose="020B0604030504040204" pitchFamily="34" charset="-120"/>
                <a:cs typeface="Times New Roman" panose="02020603050405020304" pitchFamily="18" charset="0"/>
              </a:rPr>
              <a:pPr/>
              <a:t>25</a:t>
            </a:fld>
            <a:endParaRPr lang="en-US" altLang="zh-TW" sz="1400" dirty="0">
              <a:latin typeface="微軟正黑體" panose="020B0604030504040204" pitchFamily="34" charset="-120"/>
              <a:ea typeface="微軟正黑體" panose="020B0604030504040204" pitchFamily="34" charset="-120"/>
              <a:cs typeface="Times New Roman" panose="02020603050405020304" pitchFamily="18" charset="0"/>
            </a:endParaRPr>
          </a:p>
        </p:txBody>
      </p:sp>
    </p:spTree>
    <p:extLst>
      <p:ext uri="{BB962C8B-B14F-4D97-AF65-F5344CB8AC3E}">
        <p14:creationId xmlns:p14="http://schemas.microsoft.com/office/powerpoint/2010/main" val="3769634068"/>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00" name="AutoShape 2"/>
          <p:cNvSpPr>
            <a:spLocks noGrp="1" noChangeArrowheads="1"/>
          </p:cNvSpPr>
          <p:nvPr>
            <p:ph type="title"/>
          </p:nvPr>
        </p:nvSpPr>
        <p:spPr>
          <a:xfrm>
            <a:off x="539552" y="908720"/>
            <a:ext cx="8604448" cy="720080"/>
          </a:xfrm>
        </p:spPr>
        <p:txBody>
          <a:bodyPr>
            <a:noAutofit/>
          </a:bodyPr>
          <a:lstStyle/>
          <a:p>
            <a:r>
              <a:rPr lang="zh-TW" altLang="en-US" sz="3600" kern="0" dirty="0">
                <a:latin typeface="微軟正黑體" panose="020B0604030504040204" pitchFamily="34" charset="-120"/>
                <a:ea typeface="微軟正黑體" panose="020B0604030504040204" pitchFamily="34" charset="-120"/>
                <a:cs typeface="Times New Roman" panose="02020603050405020304" pitchFamily="18" charset="0"/>
              </a:rPr>
              <a:t>學習歷程自述</a:t>
            </a:r>
            <a:r>
              <a:rPr lang="zh-TW" altLang="en-US" sz="3600" b="0" i="0" dirty="0">
                <a:solidFill>
                  <a:srgbClr val="050505"/>
                </a:solidFill>
                <a:effectLst/>
                <a:latin typeface="微軟正黑體" panose="020B0604030504040204" pitchFamily="34" charset="-120"/>
                <a:ea typeface="微軟正黑體" panose="020B0604030504040204" pitchFamily="34" charset="-120"/>
              </a:rPr>
              <a:t>參考文章</a:t>
            </a:r>
            <a:endParaRPr lang="en-US" altLang="zh-TW" sz="3600" dirty="0">
              <a:latin typeface="+mj-ea"/>
            </a:endParaRPr>
          </a:p>
        </p:txBody>
      </p:sp>
      <p:sp>
        <p:nvSpPr>
          <p:cNvPr id="4101" name="Rectangle 3"/>
          <p:cNvSpPr>
            <a:spLocks noGrp="1" noChangeArrowheads="1"/>
          </p:cNvSpPr>
          <p:nvPr>
            <p:ph type="body" idx="1"/>
          </p:nvPr>
        </p:nvSpPr>
        <p:spPr>
          <a:xfrm>
            <a:off x="0" y="1700808"/>
            <a:ext cx="8892480" cy="5020666"/>
          </a:xfrm>
        </p:spPr>
        <p:txBody>
          <a:bodyPr>
            <a:normAutofit/>
          </a:bodyPr>
          <a:lstStyle/>
          <a:p>
            <a:pPr marL="838200" lvl="1" indent="-381000">
              <a:lnSpc>
                <a:spcPct val="160000"/>
              </a:lnSpc>
              <a:spcBef>
                <a:spcPts val="0"/>
              </a:spcBef>
            </a:pPr>
            <a:r>
              <a:rPr lang="zh-TW" altLang="en-US" sz="2800" i="0" dirty="0">
                <a:effectLst/>
                <a:latin typeface="微軟正黑體" panose="020B0604030504040204" pitchFamily="34" charset="-120"/>
                <a:ea typeface="微軟正黑體" panose="020B0604030504040204" pitchFamily="34" charset="-120"/>
              </a:rPr>
              <a:t>學習歷程自述提醒（上）、（下）</a:t>
            </a:r>
          </a:p>
          <a:p>
            <a:pPr marL="457200" lvl="1" indent="0">
              <a:lnSpc>
                <a:spcPct val="160000"/>
              </a:lnSpc>
              <a:spcBef>
                <a:spcPts val="0"/>
              </a:spcBef>
              <a:buNone/>
            </a:pPr>
            <a:r>
              <a:rPr lang="en-US" altLang="zh-TW" sz="2400" b="0" i="0" u="none" strike="noStrike" dirty="0">
                <a:effectLst/>
                <a:latin typeface="微軟正黑體" panose="020B0604030504040204" pitchFamily="34" charset="-120"/>
                <a:ea typeface="微軟正黑體" panose="020B0604030504040204" pitchFamily="34" charset="-120"/>
              </a:rPr>
              <a:t>     </a:t>
            </a:r>
            <a:r>
              <a:rPr lang="en-US" altLang="zh-TW" sz="2000" b="0" i="0" u="none" strike="noStrike" dirty="0">
                <a:effectLst/>
                <a:latin typeface="微軟正黑體" panose="020B0604030504040204" pitchFamily="34" charset="-120"/>
                <a:ea typeface="微軟正黑體" panose="020B0604030504040204" pitchFamily="34" charset="-120"/>
                <a:hlinkClick r:id="rId3"/>
              </a:rPr>
              <a:t>https://collego.edu.tw/Media/Article/555</a:t>
            </a:r>
            <a:endParaRPr lang="en-US" altLang="zh-TW" sz="2000" b="0" i="0" u="none" strike="noStrike" dirty="0">
              <a:effectLst/>
              <a:latin typeface="微軟正黑體" panose="020B0604030504040204" pitchFamily="34" charset="-120"/>
              <a:ea typeface="微軟正黑體" panose="020B0604030504040204" pitchFamily="34" charset="-120"/>
            </a:endParaRPr>
          </a:p>
          <a:p>
            <a:pPr marL="457200" lvl="1" indent="0">
              <a:lnSpc>
                <a:spcPct val="160000"/>
              </a:lnSpc>
              <a:spcBef>
                <a:spcPts val="0"/>
              </a:spcBef>
              <a:buNone/>
            </a:pPr>
            <a:r>
              <a:rPr lang="en-US" altLang="zh-TW" sz="2000" dirty="0">
                <a:latin typeface="微軟正黑體" panose="020B0604030504040204" pitchFamily="34" charset="-120"/>
                <a:ea typeface="微軟正黑體" panose="020B0604030504040204" pitchFamily="34" charset="-120"/>
              </a:rPr>
              <a:t>      </a:t>
            </a:r>
            <a:r>
              <a:rPr lang="en-US" altLang="zh-TW" sz="2000" dirty="0">
                <a:latin typeface="微軟正黑體" panose="020B0604030504040204" pitchFamily="34" charset="-120"/>
                <a:ea typeface="微軟正黑體" panose="020B0604030504040204" pitchFamily="34" charset="-120"/>
                <a:hlinkClick r:id="rId4"/>
              </a:rPr>
              <a:t>https://collego.edu.tw/Media/Article/556</a:t>
            </a:r>
            <a:endParaRPr lang="en-US" altLang="zh-TW" sz="2000" dirty="0">
              <a:latin typeface="微軟正黑體" panose="020B0604030504040204" pitchFamily="34" charset="-120"/>
              <a:ea typeface="微軟正黑體" panose="020B0604030504040204" pitchFamily="34" charset="-120"/>
            </a:endParaRPr>
          </a:p>
          <a:p>
            <a:pPr marL="800100" lvl="1" indent="-342900">
              <a:lnSpc>
                <a:spcPct val="160000"/>
              </a:lnSpc>
              <a:spcBef>
                <a:spcPts val="0"/>
              </a:spcBef>
            </a:pPr>
            <a:r>
              <a:rPr lang="zh-TW" altLang="en-US" sz="2800" i="0" dirty="0">
                <a:effectLst/>
                <a:latin typeface="微軟正黑體" panose="020B0604030504040204" pitchFamily="34" charset="-120"/>
                <a:ea typeface="微軟正黑體" panose="020B0604030504040204" pitchFamily="34" charset="-120"/>
              </a:rPr>
              <a:t>個人簡歷表範例</a:t>
            </a:r>
            <a:br>
              <a:rPr lang="en-US" altLang="zh-TW" sz="2800" i="0" dirty="0">
                <a:effectLst/>
                <a:latin typeface="微軟正黑體" panose="020B0604030504040204" pitchFamily="34" charset="-120"/>
                <a:ea typeface="微軟正黑體" panose="020B0604030504040204" pitchFamily="34" charset="-120"/>
              </a:rPr>
            </a:br>
            <a:r>
              <a:rPr lang="en-US" altLang="zh-TW" sz="2000" b="0" i="0" dirty="0">
                <a:solidFill>
                  <a:srgbClr val="0064D1"/>
                </a:solidFill>
                <a:effectLst/>
                <a:latin typeface="Segoe UI Historic" panose="020B0502040204020203" pitchFamily="34" charset="0"/>
                <a:hlinkClick r:id="rId5"/>
              </a:rPr>
              <a:t>https://drive.google.com/file/d/1E3jKpD7Eneg9hZDqYUq2jZ99wCHGLYch/view?usp=sharing</a:t>
            </a:r>
            <a:endParaRPr lang="en-US" altLang="zh-TW" sz="2000" b="0" i="0" dirty="0">
              <a:solidFill>
                <a:srgbClr val="0064D1"/>
              </a:solidFill>
              <a:effectLst/>
              <a:latin typeface="Segoe UI Historic" panose="020B0502040204020203" pitchFamily="34" charset="0"/>
            </a:endParaRPr>
          </a:p>
          <a:p>
            <a:pPr marL="800100" lvl="1" indent="-342900">
              <a:lnSpc>
                <a:spcPct val="160000"/>
              </a:lnSpc>
              <a:spcBef>
                <a:spcPts val="0"/>
              </a:spcBef>
            </a:pPr>
            <a:endParaRPr lang="en-US" altLang="zh-TW" sz="2800" i="0" dirty="0">
              <a:effectLst/>
              <a:latin typeface="微軟正黑體" panose="020B0604030504040204" pitchFamily="34" charset="-120"/>
              <a:ea typeface="微軟正黑體" panose="020B0604030504040204" pitchFamily="34" charset="-120"/>
            </a:endParaRPr>
          </a:p>
          <a:p>
            <a:pPr marL="457200" lvl="1" indent="0">
              <a:lnSpc>
                <a:spcPct val="160000"/>
              </a:lnSpc>
              <a:spcBef>
                <a:spcPts val="0"/>
              </a:spcBef>
              <a:buNone/>
            </a:pPr>
            <a:endParaRPr lang="en-US" altLang="zh-TW" dirty="0">
              <a:latin typeface="微軟正黑體" panose="020B0604030504040204" pitchFamily="34" charset="-120"/>
              <a:ea typeface="微軟正黑體" panose="020B0604030504040204" pitchFamily="34" charset="-120"/>
            </a:endParaRPr>
          </a:p>
          <a:p>
            <a:pPr marL="457200" lvl="1" indent="0">
              <a:lnSpc>
                <a:spcPct val="160000"/>
              </a:lnSpc>
              <a:spcBef>
                <a:spcPts val="0"/>
              </a:spcBef>
              <a:buNone/>
            </a:pPr>
            <a:endParaRPr lang="en-US" altLang="zh-TW" sz="2000" dirty="0">
              <a:latin typeface="微軟正黑體" panose="020B0604030504040204" pitchFamily="34" charset="-120"/>
              <a:ea typeface="微軟正黑體" panose="020B0604030504040204" pitchFamily="34" charset="-120"/>
            </a:endParaRPr>
          </a:p>
          <a:p>
            <a:pPr marL="457200" lvl="1" indent="0">
              <a:lnSpc>
                <a:spcPct val="160000"/>
              </a:lnSpc>
              <a:spcBef>
                <a:spcPts val="0"/>
              </a:spcBef>
              <a:buNone/>
            </a:pPr>
            <a:endParaRPr lang="en-US" altLang="zh-TW" sz="2000" b="0" i="0" u="none" strike="noStrike" dirty="0">
              <a:effectLst/>
              <a:latin typeface="微軟正黑體" panose="020B0604030504040204" pitchFamily="34" charset="-120"/>
              <a:ea typeface="微軟正黑體" panose="020B0604030504040204" pitchFamily="34" charset="-120"/>
            </a:endParaRPr>
          </a:p>
          <a:p>
            <a:pPr marL="1112520" lvl="2" indent="-381000">
              <a:lnSpc>
                <a:spcPct val="160000"/>
              </a:lnSpc>
              <a:spcBef>
                <a:spcPts val="0"/>
              </a:spcBef>
            </a:pPr>
            <a:endParaRPr lang="en-US" altLang="zh-TW" sz="2400" dirty="0">
              <a:latin typeface="微軟正黑體" panose="020B0604030504040204" pitchFamily="34" charset="-120"/>
              <a:ea typeface="微軟正黑體" panose="020B0604030504040204" pitchFamily="34" charset="-120"/>
              <a:cs typeface="Times New Roman" panose="02020603050405020304" pitchFamily="18" charset="0"/>
            </a:endParaRPr>
          </a:p>
        </p:txBody>
      </p:sp>
      <p:sp>
        <p:nvSpPr>
          <p:cNvPr id="4" name="投影片編號版面配置區 5">
            <a:extLst>
              <a:ext uri="{FF2B5EF4-FFF2-40B4-BE49-F238E27FC236}">
                <a16:creationId xmlns:a16="http://schemas.microsoft.com/office/drawing/2014/main" id="{0F698181-F71C-4D6A-9B35-14FD516D66CE}"/>
              </a:ext>
            </a:extLst>
          </p:cNvPr>
          <p:cNvSpPr>
            <a:spLocks noGrp="1"/>
          </p:cNvSpPr>
          <p:nvPr>
            <p:ph type="sldNum" sz="quarter" idx="12"/>
          </p:nvPr>
        </p:nvSpPr>
        <p:spPr>
          <a:xfrm>
            <a:off x="7924800" y="6356350"/>
            <a:ext cx="762000" cy="365125"/>
          </a:xfrm>
          <a:noFill/>
        </p:spPr>
        <p:txBody>
          <a:bodyPr/>
          <a:lstStyle/>
          <a:p>
            <a:fld id="{BA658583-FC9A-445C-AB03-44C0F41B7F77}" type="slidenum">
              <a:rPr lang="en-US" altLang="zh-TW" sz="1400" smtClean="0">
                <a:latin typeface="微軟正黑體" panose="020B0604030504040204" pitchFamily="34" charset="-120"/>
                <a:ea typeface="微軟正黑體" panose="020B0604030504040204" pitchFamily="34" charset="-120"/>
                <a:cs typeface="Times New Roman" panose="02020603050405020304" pitchFamily="18" charset="0"/>
              </a:rPr>
              <a:pPr/>
              <a:t>26</a:t>
            </a:fld>
            <a:endParaRPr lang="en-US" altLang="zh-TW" sz="1400" dirty="0">
              <a:latin typeface="微軟正黑體" panose="020B0604030504040204" pitchFamily="34" charset="-120"/>
              <a:ea typeface="微軟正黑體" panose="020B0604030504040204" pitchFamily="34" charset="-120"/>
              <a:cs typeface="Times New Roman" panose="02020603050405020304" pitchFamily="18" charset="0"/>
            </a:endParaRPr>
          </a:p>
        </p:txBody>
      </p:sp>
    </p:spTree>
    <p:extLst>
      <p:ext uri="{BB962C8B-B14F-4D97-AF65-F5344CB8AC3E}">
        <p14:creationId xmlns:p14="http://schemas.microsoft.com/office/powerpoint/2010/main" val="1977288142"/>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p:cNvSpPr>
            <a:spLocks noGrp="1"/>
          </p:cNvSpPr>
          <p:nvPr>
            <p:ph type="title"/>
          </p:nvPr>
        </p:nvSpPr>
        <p:spPr>
          <a:xfrm>
            <a:off x="323528" y="908720"/>
            <a:ext cx="8521824" cy="5184576"/>
          </a:xfrm>
        </p:spPr>
        <p:txBody>
          <a:bodyPr>
            <a:normAutofit fontScale="90000"/>
          </a:bodyPr>
          <a:lstStyle/>
          <a:p>
            <a:pPr algn="ctr"/>
            <a:br>
              <a:rPr lang="en-US" altLang="zh-TW" dirty="0">
                <a:solidFill>
                  <a:srgbClr val="000000"/>
                </a:solidFill>
                <a:latin typeface="Verdana" panose="020B0604030504040204" pitchFamily="34" charset="0"/>
              </a:rPr>
            </a:br>
            <a:br>
              <a:rPr lang="en-US" altLang="zh-TW" dirty="0"/>
            </a:br>
            <a:br>
              <a:rPr lang="en-US" altLang="zh-TW" dirty="0"/>
            </a:br>
            <a:r>
              <a:rPr lang="zh-TW" altLang="en-US" b="1" kern="0" dirty="0">
                <a:solidFill>
                  <a:schemeClr val="tx1"/>
                </a:solidFill>
                <a:latin typeface="微軟正黑體" panose="020B0604030504040204" pitchFamily="34" charset="-120"/>
                <a:ea typeface="微軟正黑體" panose="020B0604030504040204" pitchFamily="34" charset="-120"/>
                <a:cs typeface="Times New Roman" panose="02020603050405020304" pitchFamily="18" charset="0"/>
              </a:rPr>
              <a:t>多元表現綜整心得</a:t>
            </a:r>
            <a:br>
              <a:rPr lang="en-US" altLang="zh-TW" b="1" i="0" dirty="0">
                <a:solidFill>
                  <a:srgbClr val="000000"/>
                </a:solidFill>
                <a:effectLst/>
                <a:latin typeface="微軟正黑體" panose="020B0604030504040204" pitchFamily="34" charset="-120"/>
                <a:ea typeface="微軟正黑體" panose="020B0604030504040204" pitchFamily="34" charset="-120"/>
              </a:rPr>
            </a:br>
            <a:br>
              <a:rPr lang="en-US" altLang="zh-TW" b="0" i="0" dirty="0">
                <a:solidFill>
                  <a:srgbClr val="000000"/>
                </a:solidFill>
                <a:effectLst/>
                <a:latin typeface="微軟正黑體" panose="020B0604030504040204" pitchFamily="34" charset="-120"/>
                <a:ea typeface="微軟正黑體" panose="020B0604030504040204" pitchFamily="34" charset="-120"/>
              </a:rPr>
            </a:br>
            <a:br>
              <a:rPr lang="en-US" altLang="zh-TW" dirty="0">
                <a:latin typeface="+mj-ea"/>
              </a:rPr>
            </a:br>
            <a:br>
              <a:rPr lang="en-US" altLang="zh-TW" dirty="0">
                <a:latin typeface="+mj-ea"/>
              </a:rPr>
            </a:br>
            <a:r>
              <a:rPr lang="zh-TW" altLang="en-US" sz="3100" dirty="0">
                <a:solidFill>
                  <a:schemeClr val="tx1"/>
                </a:solidFill>
                <a:latin typeface="+mj-ea"/>
              </a:rPr>
              <a:t>國立中山大學</a:t>
            </a:r>
            <a:r>
              <a:rPr lang="zh-TW" altLang="en-US" sz="3100" dirty="0">
                <a:latin typeface="+mj-ea"/>
              </a:rPr>
              <a:t>管理學院</a:t>
            </a:r>
            <a:r>
              <a:rPr lang="zh-TW" altLang="en-US" sz="3100" dirty="0">
                <a:solidFill>
                  <a:schemeClr val="tx1"/>
                </a:solidFill>
                <a:latin typeface="+mj-ea"/>
              </a:rPr>
              <a:t>財務管理系</a:t>
            </a:r>
            <a:br>
              <a:rPr lang="en-US" altLang="zh-TW" sz="3100" dirty="0">
                <a:solidFill>
                  <a:schemeClr val="tx1"/>
                </a:solidFill>
                <a:latin typeface="+mj-ea"/>
              </a:rPr>
            </a:br>
            <a:r>
              <a:rPr lang="zh-TW" altLang="en-US" sz="3100" dirty="0">
                <a:solidFill>
                  <a:schemeClr val="tx1"/>
                </a:solidFill>
                <a:latin typeface="+mj-ea"/>
              </a:rPr>
              <a:t>唐俊華</a:t>
            </a:r>
            <a:br>
              <a:rPr lang="en-US" altLang="zh-TW" sz="3100" dirty="0">
                <a:solidFill>
                  <a:schemeClr val="tx1"/>
                </a:solidFill>
                <a:latin typeface="+mj-ea"/>
              </a:rPr>
            </a:br>
            <a:r>
              <a:rPr lang="en-US" altLang="zh-TW" sz="3100" dirty="0">
                <a:solidFill>
                  <a:schemeClr val="tx1"/>
                </a:solidFill>
                <a:latin typeface="+mj-ea"/>
                <a:cs typeface="Times New Roman" panose="02020603050405020304" pitchFamily="18" charset="0"/>
              </a:rPr>
              <a:t>chtang@mail.nsysu.edu.tw</a:t>
            </a:r>
            <a:br>
              <a:rPr lang="en-US" altLang="zh-TW" dirty="0">
                <a:latin typeface="+mj-ea"/>
              </a:rPr>
            </a:br>
            <a:endParaRPr lang="zh-TW" altLang="en-US" sz="3100" dirty="0">
              <a:solidFill>
                <a:schemeClr val="tx1"/>
              </a:solidFill>
              <a:latin typeface="+mj-ea"/>
            </a:endParaRPr>
          </a:p>
        </p:txBody>
      </p:sp>
    </p:spTree>
    <p:extLst>
      <p:ext uri="{BB962C8B-B14F-4D97-AF65-F5344CB8AC3E}">
        <p14:creationId xmlns:p14="http://schemas.microsoft.com/office/powerpoint/2010/main" val="3880428101"/>
      </p:ext>
    </p:extLst>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00" name="AutoShape 2"/>
          <p:cNvSpPr>
            <a:spLocks noGrp="1" noChangeArrowheads="1"/>
          </p:cNvSpPr>
          <p:nvPr>
            <p:ph type="title"/>
          </p:nvPr>
        </p:nvSpPr>
        <p:spPr>
          <a:xfrm>
            <a:off x="539552" y="908720"/>
            <a:ext cx="8604448" cy="720080"/>
          </a:xfrm>
        </p:spPr>
        <p:txBody>
          <a:bodyPr>
            <a:noAutofit/>
          </a:bodyPr>
          <a:lstStyle/>
          <a:p>
            <a:r>
              <a:rPr lang="zh-TW" altLang="en-US" sz="3600" kern="0" dirty="0">
                <a:latin typeface="微軟正黑體" panose="020B0604030504040204" pitchFamily="34" charset="-120"/>
                <a:ea typeface="微軟正黑體" panose="020B0604030504040204" pitchFamily="34" charset="-120"/>
                <a:cs typeface="Times New Roman" panose="02020603050405020304" pitchFamily="18" charset="0"/>
              </a:rPr>
              <a:t>多元表現綜整心得</a:t>
            </a:r>
            <a:r>
              <a:rPr lang="zh-TW" altLang="en-US" sz="3600" b="0" i="0" dirty="0">
                <a:solidFill>
                  <a:srgbClr val="050505"/>
                </a:solidFill>
                <a:effectLst/>
                <a:latin typeface="微軟正黑體" panose="020B0604030504040204" pitchFamily="34" charset="-120"/>
                <a:ea typeface="微軟正黑體" panose="020B0604030504040204" pitchFamily="34" charset="-120"/>
              </a:rPr>
              <a:t>參考影片</a:t>
            </a:r>
            <a:endParaRPr lang="en-US" altLang="zh-TW" sz="3600" dirty="0">
              <a:latin typeface="+mj-ea"/>
            </a:endParaRPr>
          </a:p>
        </p:txBody>
      </p:sp>
      <p:sp>
        <p:nvSpPr>
          <p:cNvPr id="4101" name="Rectangle 3"/>
          <p:cNvSpPr>
            <a:spLocks noGrp="1" noChangeArrowheads="1"/>
          </p:cNvSpPr>
          <p:nvPr>
            <p:ph type="body" idx="1"/>
          </p:nvPr>
        </p:nvSpPr>
        <p:spPr>
          <a:xfrm>
            <a:off x="0" y="1700808"/>
            <a:ext cx="8892480" cy="5020666"/>
          </a:xfrm>
        </p:spPr>
        <p:txBody>
          <a:bodyPr>
            <a:normAutofit/>
          </a:bodyPr>
          <a:lstStyle/>
          <a:p>
            <a:pPr marL="838200" lvl="1" indent="-381000">
              <a:lnSpc>
                <a:spcPct val="160000"/>
              </a:lnSpc>
              <a:spcBef>
                <a:spcPts val="0"/>
              </a:spcBef>
            </a:pPr>
            <a:r>
              <a:rPr lang="zh-TW" altLang="en-US" sz="2800" i="0">
                <a:solidFill>
                  <a:srgbClr val="0F0F0F"/>
                </a:solidFill>
                <a:effectLst/>
                <a:latin typeface="微軟正黑體" panose="020B0604030504040204" pitchFamily="34" charset="-120"/>
                <a:ea typeface="微軟正黑體" panose="020B0604030504040204" pitchFamily="34" charset="-120"/>
              </a:rPr>
              <a:t>多元</a:t>
            </a:r>
            <a:r>
              <a:rPr lang="zh-TW" altLang="en-US" sz="2800" i="0" dirty="0">
                <a:solidFill>
                  <a:srgbClr val="0F0F0F"/>
                </a:solidFill>
                <a:effectLst/>
                <a:latin typeface="微軟正黑體" panose="020B0604030504040204" pitchFamily="34" charset="-120"/>
                <a:ea typeface="微軟正黑體" panose="020B0604030504040204" pitchFamily="34" charset="-120"/>
              </a:rPr>
              <a:t>表現綜</a:t>
            </a:r>
            <a:r>
              <a:rPr lang="zh-TW" altLang="en-US" sz="2800" i="0">
                <a:solidFill>
                  <a:srgbClr val="0F0F0F"/>
                </a:solidFill>
                <a:effectLst/>
                <a:latin typeface="微軟正黑體" panose="020B0604030504040204" pitchFamily="34" charset="-120"/>
                <a:ea typeface="微軟正黑體" panose="020B0604030504040204" pitchFamily="34" charset="-120"/>
              </a:rPr>
              <a:t>整心得撰寫建議</a:t>
            </a:r>
            <a:endParaRPr lang="en-US" altLang="zh-TW" sz="2400" b="0" i="0" u="none" strike="noStrike" dirty="0">
              <a:effectLst/>
              <a:latin typeface="微軟正黑體" panose="020B0604030504040204" pitchFamily="34" charset="-120"/>
              <a:ea typeface="微軟正黑體" panose="020B0604030504040204" pitchFamily="34" charset="-120"/>
            </a:endParaRPr>
          </a:p>
          <a:p>
            <a:pPr marL="731520" lvl="2" indent="0">
              <a:lnSpc>
                <a:spcPct val="160000"/>
              </a:lnSpc>
              <a:spcBef>
                <a:spcPts val="0"/>
              </a:spcBef>
              <a:buNone/>
            </a:pPr>
            <a:r>
              <a:rPr lang="en-US" altLang="zh-TW" sz="2400" dirty="0">
                <a:latin typeface="微軟正黑體" panose="020B0604030504040204" pitchFamily="34" charset="-120"/>
                <a:ea typeface="微軟正黑體" panose="020B0604030504040204" pitchFamily="34" charset="-120"/>
                <a:cs typeface="Times New Roman" panose="02020603050405020304" pitchFamily="18" charset="0"/>
              </a:rPr>
              <a:t>  </a:t>
            </a:r>
            <a:r>
              <a:rPr lang="en-US" altLang="zh-TW" sz="2400" b="0" i="0" u="none" strike="noStrike" dirty="0">
                <a:effectLst/>
                <a:latin typeface="微軟正黑體" panose="020B0604030504040204" pitchFamily="34" charset="-120"/>
                <a:ea typeface="微軟正黑體" panose="020B0604030504040204" pitchFamily="34" charset="-120"/>
                <a:hlinkClick r:id="rId3"/>
              </a:rPr>
              <a:t>https://youtu.be/SlJ3q_6LvHs</a:t>
            </a:r>
            <a:endParaRPr lang="en-US" altLang="zh-TW" sz="2400" dirty="0">
              <a:latin typeface="微軟正黑體" panose="020B0604030504040204" pitchFamily="34" charset="-120"/>
              <a:ea typeface="微軟正黑體" panose="020B0604030504040204" pitchFamily="34" charset="-120"/>
              <a:cs typeface="Times New Roman" panose="02020603050405020304" pitchFamily="18" charset="0"/>
            </a:endParaRPr>
          </a:p>
        </p:txBody>
      </p:sp>
      <p:sp>
        <p:nvSpPr>
          <p:cNvPr id="4" name="投影片編號版面配置區 5">
            <a:extLst>
              <a:ext uri="{FF2B5EF4-FFF2-40B4-BE49-F238E27FC236}">
                <a16:creationId xmlns:a16="http://schemas.microsoft.com/office/drawing/2014/main" id="{0F698181-F71C-4D6A-9B35-14FD516D66CE}"/>
              </a:ext>
            </a:extLst>
          </p:cNvPr>
          <p:cNvSpPr>
            <a:spLocks noGrp="1"/>
          </p:cNvSpPr>
          <p:nvPr>
            <p:ph type="sldNum" sz="quarter" idx="12"/>
          </p:nvPr>
        </p:nvSpPr>
        <p:spPr>
          <a:xfrm>
            <a:off x="7924800" y="6356350"/>
            <a:ext cx="762000" cy="365125"/>
          </a:xfrm>
          <a:noFill/>
        </p:spPr>
        <p:txBody>
          <a:bodyPr/>
          <a:lstStyle/>
          <a:p>
            <a:fld id="{BA658583-FC9A-445C-AB03-44C0F41B7F77}" type="slidenum">
              <a:rPr lang="en-US" altLang="zh-TW" sz="1400" smtClean="0">
                <a:latin typeface="微軟正黑體" panose="020B0604030504040204" pitchFamily="34" charset="-120"/>
                <a:ea typeface="微軟正黑體" panose="020B0604030504040204" pitchFamily="34" charset="-120"/>
                <a:cs typeface="Times New Roman" panose="02020603050405020304" pitchFamily="18" charset="0"/>
              </a:rPr>
              <a:pPr/>
              <a:t>28</a:t>
            </a:fld>
            <a:endParaRPr lang="en-US" altLang="zh-TW" sz="1400" dirty="0">
              <a:latin typeface="微軟正黑體" panose="020B0604030504040204" pitchFamily="34" charset="-120"/>
              <a:ea typeface="微軟正黑體" panose="020B0604030504040204" pitchFamily="34" charset="-120"/>
              <a:cs typeface="Times New Roman" panose="02020603050405020304" pitchFamily="18" charset="0"/>
            </a:endParaRPr>
          </a:p>
        </p:txBody>
      </p:sp>
    </p:spTree>
    <p:extLst>
      <p:ext uri="{BB962C8B-B14F-4D97-AF65-F5344CB8AC3E}">
        <p14:creationId xmlns:p14="http://schemas.microsoft.com/office/powerpoint/2010/main" val="2821980071"/>
      </p:ext>
    </p:extLst>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00" name="AutoShape 2"/>
          <p:cNvSpPr>
            <a:spLocks noGrp="1" noChangeArrowheads="1"/>
          </p:cNvSpPr>
          <p:nvPr>
            <p:ph type="title"/>
          </p:nvPr>
        </p:nvSpPr>
        <p:spPr>
          <a:xfrm>
            <a:off x="539552" y="908720"/>
            <a:ext cx="8604448" cy="720080"/>
          </a:xfrm>
        </p:spPr>
        <p:txBody>
          <a:bodyPr>
            <a:noAutofit/>
          </a:bodyPr>
          <a:lstStyle/>
          <a:p>
            <a:r>
              <a:rPr lang="zh-TW" altLang="en-US" sz="3600" b="0" i="0" dirty="0">
                <a:solidFill>
                  <a:srgbClr val="000000"/>
                </a:solidFill>
                <a:effectLst/>
                <a:latin typeface="微軟正黑體" panose="020B0604030504040204" pitchFamily="34" charset="-120"/>
                <a:ea typeface="微軟正黑體" panose="020B0604030504040204" pitchFamily="34" charset="-120"/>
              </a:rPr>
              <a:t>多元表現綜整心得</a:t>
            </a:r>
            <a:endParaRPr lang="en-US" altLang="zh-TW" sz="3600" dirty="0">
              <a:latin typeface="+mj-ea"/>
            </a:endParaRPr>
          </a:p>
        </p:txBody>
      </p:sp>
      <p:sp>
        <p:nvSpPr>
          <p:cNvPr id="4101" name="Rectangle 3"/>
          <p:cNvSpPr>
            <a:spLocks noGrp="1" noChangeArrowheads="1"/>
          </p:cNvSpPr>
          <p:nvPr>
            <p:ph type="body" idx="1"/>
          </p:nvPr>
        </p:nvSpPr>
        <p:spPr>
          <a:xfrm>
            <a:off x="0" y="1700808"/>
            <a:ext cx="8892480" cy="5020666"/>
          </a:xfrm>
        </p:spPr>
        <p:txBody>
          <a:bodyPr>
            <a:normAutofit/>
          </a:bodyPr>
          <a:lstStyle/>
          <a:p>
            <a:pPr marL="838200" lvl="1" indent="-381000">
              <a:lnSpc>
                <a:spcPct val="160000"/>
              </a:lnSpc>
              <a:spcBef>
                <a:spcPts val="0"/>
              </a:spcBef>
            </a:pPr>
            <a:r>
              <a:rPr lang="zh-TW" altLang="en-US" sz="2800" dirty="0">
                <a:solidFill>
                  <a:srgbClr val="000000"/>
                </a:solidFill>
                <a:latin typeface="微軟正黑體" panose="020B0604030504040204" pitchFamily="34" charset="-120"/>
                <a:ea typeface="微軟正黑體" panose="020B0604030504040204" pitchFamily="34" charset="-120"/>
              </a:rPr>
              <a:t>針對提交給學系審查之</a:t>
            </a:r>
            <a:r>
              <a:rPr lang="zh-TW" altLang="en-US" sz="2800" b="0" i="0" dirty="0">
                <a:solidFill>
                  <a:srgbClr val="000000"/>
                </a:solidFill>
                <a:effectLst/>
                <a:latin typeface="微軟正黑體" panose="020B0604030504040204" pitchFamily="34" charset="-120"/>
                <a:ea typeface="微軟正黑體" panose="020B0604030504040204" pitchFamily="34" charset="-120"/>
              </a:rPr>
              <a:t>多元表現作重點整理，</a:t>
            </a:r>
            <a:r>
              <a:rPr lang="zh-TW" altLang="en-US" sz="2800" dirty="0">
                <a:solidFill>
                  <a:srgbClr val="000000"/>
                </a:solidFill>
                <a:latin typeface="微軟正黑體" panose="020B0604030504040204" pitchFamily="34" charset="-120"/>
                <a:ea typeface="微軟正黑體" panose="020B0604030504040204" pitchFamily="34" charset="-120"/>
              </a:rPr>
              <a:t>綜合說明這些多元表現呈現申請者的哪些</a:t>
            </a:r>
            <a:r>
              <a:rPr lang="zh-TW" altLang="en-US" sz="2800" dirty="0">
                <a:solidFill>
                  <a:schemeClr val="tx1"/>
                </a:solidFill>
                <a:latin typeface="微軟正黑體" panose="020B0604030504040204" pitchFamily="34" charset="-120"/>
                <a:ea typeface="微軟正黑體" panose="020B0604030504040204" pitchFamily="34" charset="-120"/>
              </a:rPr>
              <a:t>能力、優勢、專長、人格特質。</a:t>
            </a:r>
            <a:endParaRPr lang="en-US" altLang="zh-TW" sz="2800" b="0" i="0" dirty="0">
              <a:solidFill>
                <a:srgbClr val="000000"/>
              </a:solidFill>
              <a:effectLst/>
              <a:latin typeface="微軟正黑體" panose="020B0604030504040204" pitchFamily="34" charset="-120"/>
              <a:ea typeface="微軟正黑體" panose="020B0604030504040204" pitchFamily="34" charset="-120"/>
            </a:endParaRPr>
          </a:p>
          <a:p>
            <a:pPr marL="1112520" lvl="2" indent="-381000">
              <a:lnSpc>
                <a:spcPct val="160000"/>
              </a:lnSpc>
              <a:spcBef>
                <a:spcPts val="0"/>
              </a:spcBef>
            </a:pPr>
            <a:r>
              <a:rPr lang="zh-TW" altLang="en-US" sz="2400" dirty="0">
                <a:solidFill>
                  <a:schemeClr val="tx1"/>
                </a:solidFill>
                <a:latin typeface="微軟正黑體" panose="020B0604030504040204" pitchFamily="34" charset="-120"/>
                <a:ea typeface="微軟正黑體" panose="020B0604030504040204" pitchFamily="34" charset="-120"/>
              </a:rPr>
              <a:t>能力範例：</a:t>
            </a:r>
            <a:r>
              <a:rPr lang="zh-TW" altLang="en-US" sz="2400" dirty="0">
                <a:effectLst/>
                <a:latin typeface="微軟正黑體" panose="020B0604030504040204" pitchFamily="34" charset="-120"/>
                <a:ea typeface="微軟正黑體" panose="020B0604030504040204" pitchFamily="34" charset="-120"/>
                <a:cs typeface="Times New Roman" panose="02020603050405020304" pitchFamily="18" charset="0"/>
              </a:rPr>
              <a:t>外語能力、寫程式能力、數據或資料分析能力、口語表達能力、團隊合作能力</a:t>
            </a:r>
            <a:r>
              <a:rPr lang="en-US" altLang="zh-TW" sz="2400" dirty="0">
                <a:effectLst/>
                <a:latin typeface="微軟正黑體" panose="020B0604030504040204" pitchFamily="34" charset="-120"/>
                <a:ea typeface="微軟正黑體" panose="020B0604030504040204" pitchFamily="34" charset="-120"/>
                <a:cs typeface="Times New Roman" panose="02020603050405020304" pitchFamily="18" charset="0"/>
              </a:rPr>
              <a:t>……</a:t>
            </a:r>
            <a:r>
              <a:rPr lang="zh-TW" altLang="en-US" sz="2400" dirty="0">
                <a:effectLst/>
                <a:latin typeface="微軟正黑體" panose="020B0604030504040204" pitchFamily="34" charset="-120"/>
                <a:ea typeface="微軟正黑體" panose="020B0604030504040204" pitchFamily="34" charset="-120"/>
                <a:cs typeface="Times New Roman" panose="02020603050405020304" pitchFamily="18" charset="0"/>
              </a:rPr>
              <a:t>。</a:t>
            </a:r>
            <a:endParaRPr lang="en-US" altLang="zh-TW" sz="2400" dirty="0">
              <a:solidFill>
                <a:schemeClr val="tx1"/>
              </a:solidFill>
              <a:latin typeface="微軟正黑體" panose="020B0604030504040204" pitchFamily="34" charset="-120"/>
              <a:ea typeface="微軟正黑體" panose="020B0604030504040204" pitchFamily="34" charset="-120"/>
            </a:endParaRPr>
          </a:p>
          <a:p>
            <a:pPr marL="1112520" lvl="2" indent="-381000">
              <a:lnSpc>
                <a:spcPct val="160000"/>
              </a:lnSpc>
              <a:spcBef>
                <a:spcPts val="0"/>
              </a:spcBef>
            </a:pPr>
            <a:endParaRPr lang="en-US" altLang="zh-TW" sz="2500" b="0" i="0" dirty="0">
              <a:solidFill>
                <a:srgbClr val="000000"/>
              </a:solidFill>
              <a:effectLst/>
              <a:latin typeface="微軟正黑體" panose="020B0604030504040204" pitchFamily="34" charset="-120"/>
              <a:ea typeface="微軟正黑體" panose="020B0604030504040204" pitchFamily="34" charset="-120"/>
            </a:endParaRPr>
          </a:p>
          <a:p>
            <a:pPr marL="1112520" lvl="2" indent="-381000">
              <a:lnSpc>
                <a:spcPct val="160000"/>
              </a:lnSpc>
              <a:spcBef>
                <a:spcPts val="0"/>
              </a:spcBef>
            </a:pPr>
            <a:endParaRPr lang="en-US" altLang="zh-TW" dirty="0">
              <a:latin typeface="微軟正黑體" panose="020B0604030504040204" pitchFamily="34" charset="-120"/>
              <a:ea typeface="微軟正黑體" panose="020B0604030504040204" pitchFamily="34" charset="-120"/>
              <a:cs typeface="Times New Roman" panose="02020603050405020304" pitchFamily="18" charset="0"/>
            </a:endParaRPr>
          </a:p>
        </p:txBody>
      </p:sp>
      <p:sp>
        <p:nvSpPr>
          <p:cNvPr id="4" name="投影片編號版面配置區 5">
            <a:extLst>
              <a:ext uri="{FF2B5EF4-FFF2-40B4-BE49-F238E27FC236}">
                <a16:creationId xmlns:a16="http://schemas.microsoft.com/office/drawing/2014/main" id="{0F698181-F71C-4D6A-9B35-14FD516D66CE}"/>
              </a:ext>
            </a:extLst>
          </p:cNvPr>
          <p:cNvSpPr>
            <a:spLocks noGrp="1"/>
          </p:cNvSpPr>
          <p:nvPr>
            <p:ph type="sldNum" sz="quarter" idx="12"/>
          </p:nvPr>
        </p:nvSpPr>
        <p:spPr>
          <a:xfrm>
            <a:off x="7924800" y="6356350"/>
            <a:ext cx="762000" cy="365125"/>
          </a:xfrm>
          <a:noFill/>
        </p:spPr>
        <p:txBody>
          <a:bodyPr/>
          <a:lstStyle/>
          <a:p>
            <a:fld id="{BA658583-FC9A-445C-AB03-44C0F41B7F77}" type="slidenum">
              <a:rPr lang="en-US" altLang="zh-TW" sz="1400" smtClean="0">
                <a:latin typeface="微軟正黑體" panose="020B0604030504040204" pitchFamily="34" charset="-120"/>
                <a:ea typeface="微軟正黑體" panose="020B0604030504040204" pitchFamily="34" charset="-120"/>
                <a:cs typeface="Times New Roman" panose="02020603050405020304" pitchFamily="18" charset="0"/>
              </a:rPr>
              <a:pPr/>
              <a:t>29</a:t>
            </a:fld>
            <a:endParaRPr lang="en-US" altLang="zh-TW" sz="1400" dirty="0">
              <a:latin typeface="微軟正黑體" panose="020B0604030504040204" pitchFamily="34" charset="-120"/>
              <a:ea typeface="微軟正黑體" panose="020B0604030504040204" pitchFamily="34" charset="-120"/>
              <a:cs typeface="Times New Roman" panose="02020603050405020304" pitchFamily="18" charset="0"/>
            </a:endParaRPr>
          </a:p>
        </p:txBody>
      </p:sp>
    </p:spTree>
    <p:extLst>
      <p:ext uri="{BB962C8B-B14F-4D97-AF65-F5344CB8AC3E}">
        <p14:creationId xmlns:p14="http://schemas.microsoft.com/office/powerpoint/2010/main" val="677110306"/>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00" name="AutoShape 2"/>
          <p:cNvSpPr>
            <a:spLocks noGrp="1" noChangeArrowheads="1"/>
          </p:cNvSpPr>
          <p:nvPr>
            <p:ph type="title"/>
          </p:nvPr>
        </p:nvSpPr>
        <p:spPr>
          <a:xfrm>
            <a:off x="539552" y="908720"/>
            <a:ext cx="8604448" cy="720080"/>
          </a:xfrm>
        </p:spPr>
        <p:txBody>
          <a:bodyPr>
            <a:noAutofit/>
          </a:bodyPr>
          <a:lstStyle/>
          <a:p>
            <a:r>
              <a:rPr lang="zh-TW" altLang="en-US" sz="3600" dirty="0">
                <a:latin typeface="+mj-ea"/>
                <a:cs typeface="Times New Roman" panose="02020603050405020304" pitchFamily="18" charset="0"/>
              </a:rPr>
              <a:t>常見問題</a:t>
            </a:r>
            <a:r>
              <a:rPr lang="en-US" altLang="zh-TW" sz="3600" kern="100" dirty="0">
                <a:solidFill>
                  <a:schemeClr val="tx1"/>
                </a:solidFill>
                <a:latin typeface="+mj-ea"/>
                <a:cs typeface="Arial" panose="020B0604020202020204" pitchFamily="34" charset="0"/>
              </a:rPr>
              <a:t>(</a:t>
            </a:r>
            <a:r>
              <a:rPr lang="zh-TW" altLang="en-US" sz="3600" kern="100" dirty="0">
                <a:solidFill>
                  <a:schemeClr val="tx1"/>
                </a:solidFill>
                <a:latin typeface="+mj-ea"/>
                <a:cs typeface="Arial" panose="020B0604020202020204" pitchFamily="34" charset="0"/>
              </a:rPr>
              <a:t>一</a:t>
            </a:r>
            <a:r>
              <a:rPr lang="en-US" altLang="zh-TW" sz="3600" kern="100" dirty="0">
                <a:solidFill>
                  <a:schemeClr val="tx1"/>
                </a:solidFill>
                <a:latin typeface="+mj-ea"/>
                <a:cs typeface="Arial" panose="020B0604020202020204" pitchFamily="34" charset="0"/>
              </a:rPr>
              <a:t>)</a:t>
            </a:r>
            <a:endParaRPr lang="en-US" altLang="zh-TW" sz="3600" dirty="0">
              <a:latin typeface="+mj-ea"/>
            </a:endParaRPr>
          </a:p>
        </p:txBody>
      </p:sp>
      <p:sp>
        <p:nvSpPr>
          <p:cNvPr id="4101" name="Rectangle 3"/>
          <p:cNvSpPr>
            <a:spLocks noGrp="1" noChangeArrowheads="1"/>
          </p:cNvSpPr>
          <p:nvPr>
            <p:ph type="body" idx="1"/>
          </p:nvPr>
        </p:nvSpPr>
        <p:spPr>
          <a:xfrm>
            <a:off x="0" y="1700808"/>
            <a:ext cx="8892480" cy="5020666"/>
          </a:xfrm>
        </p:spPr>
        <p:txBody>
          <a:bodyPr>
            <a:normAutofit/>
          </a:bodyPr>
          <a:lstStyle/>
          <a:p>
            <a:pPr marL="838200" lvl="1" indent="-381000">
              <a:lnSpc>
                <a:spcPct val="160000"/>
              </a:lnSpc>
              <a:spcBef>
                <a:spcPts val="0"/>
              </a:spcBef>
            </a:pPr>
            <a:r>
              <a:rPr lang="zh-TW" altLang="en-US" sz="2800" dirty="0">
                <a:latin typeface="微軟正黑體" panose="020B0604030504040204" pitchFamily="34" charset="-120"/>
                <a:ea typeface="微軟正黑體" panose="020B0604030504040204" pitchFamily="34" charset="-120"/>
              </a:rPr>
              <a:t>應該如何準備〇〇系的審查資料？</a:t>
            </a:r>
            <a:endParaRPr lang="en-US" altLang="zh-TW" sz="2800" dirty="0">
              <a:latin typeface="微軟正黑體" panose="020B0604030504040204" pitchFamily="34" charset="-120"/>
              <a:ea typeface="微軟正黑體" panose="020B0604030504040204" pitchFamily="34" charset="-120"/>
            </a:endParaRPr>
          </a:p>
          <a:p>
            <a:pPr marL="1112520" lvl="2" indent="-381000">
              <a:lnSpc>
                <a:spcPct val="160000"/>
              </a:lnSpc>
              <a:spcBef>
                <a:spcPts val="0"/>
              </a:spcBef>
            </a:pPr>
            <a:r>
              <a:rPr lang="zh-TW" altLang="en-US" sz="2400" dirty="0">
                <a:latin typeface="微軟正黑體" panose="020B0604030504040204" pitchFamily="34" charset="-120"/>
                <a:ea typeface="微軟正黑體" panose="020B0604030504040204" pitchFamily="34" charset="-120"/>
              </a:rPr>
              <a:t>當年度申請入學校系分則</a:t>
            </a:r>
            <a:br>
              <a:rPr lang="en-US" altLang="zh-TW" sz="2400" dirty="0">
                <a:latin typeface="微軟正黑體" panose="020B0604030504040204" pitchFamily="34" charset="-120"/>
                <a:ea typeface="微軟正黑體" panose="020B0604030504040204" pitchFamily="34" charset="-120"/>
              </a:rPr>
            </a:br>
            <a:r>
              <a:rPr lang="en-US" altLang="zh-TW" sz="2400" kern="100" dirty="0">
                <a:effectLst/>
                <a:latin typeface="微軟正黑體" panose="020B0604030504040204" pitchFamily="34" charset="-120"/>
                <a:ea typeface="微軟正黑體" panose="020B0604030504040204" pitchFamily="34" charset="-120"/>
                <a:cs typeface="Times New Roman" panose="02020603050405020304" pitchFamily="18" charset="0"/>
                <a:hlinkClick r:id="rId3"/>
              </a:rPr>
              <a:t>https://www.cac.edu.tw/apply114/query.php</a:t>
            </a:r>
            <a:endParaRPr lang="en-US" altLang="zh-TW" sz="24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p>
            <a:pPr marL="1112520" lvl="2" indent="-381000">
              <a:lnSpc>
                <a:spcPct val="160000"/>
              </a:lnSpc>
              <a:spcBef>
                <a:spcPts val="0"/>
              </a:spcBef>
            </a:pPr>
            <a:r>
              <a:rPr lang="zh-TW" altLang="en-US" sz="2400" dirty="0">
                <a:solidFill>
                  <a:srgbClr val="050505"/>
                </a:solidFill>
                <a:latin typeface="微軟正黑體" panose="020B0604030504040204" pitchFamily="34" charset="-120"/>
                <a:ea typeface="微軟正黑體" panose="020B0604030504040204" pitchFamily="34" charset="-120"/>
              </a:rPr>
              <a:t>各學系申請入學審查資料準備指引</a:t>
            </a:r>
            <a:endParaRPr lang="en-US" altLang="zh-TW" sz="2400" dirty="0">
              <a:solidFill>
                <a:srgbClr val="050505"/>
              </a:solidFill>
              <a:latin typeface="微軟正黑體" panose="020B0604030504040204" pitchFamily="34" charset="-120"/>
              <a:ea typeface="微軟正黑體" panose="020B0604030504040204" pitchFamily="34" charset="-120"/>
            </a:endParaRPr>
          </a:p>
          <a:p>
            <a:pPr marL="731520" lvl="2" indent="0">
              <a:lnSpc>
                <a:spcPct val="160000"/>
              </a:lnSpc>
              <a:spcBef>
                <a:spcPts val="0"/>
              </a:spcBef>
              <a:buNone/>
            </a:pPr>
            <a:r>
              <a:rPr lang="en-US" altLang="zh-TW" sz="2400" dirty="0">
                <a:solidFill>
                  <a:srgbClr val="050505"/>
                </a:solidFill>
                <a:latin typeface="微軟正黑體" panose="020B0604030504040204" pitchFamily="34" charset="-120"/>
                <a:ea typeface="微軟正黑體" panose="020B0604030504040204" pitchFamily="34" charset="-120"/>
              </a:rPr>
              <a:t>     </a:t>
            </a:r>
            <a:r>
              <a:rPr lang="en-US" altLang="zh-TW" sz="2400" dirty="0">
                <a:solidFill>
                  <a:srgbClr val="050505"/>
                </a:solidFill>
                <a:latin typeface="微軟正黑體" panose="020B0604030504040204" pitchFamily="34" charset="-120"/>
                <a:ea typeface="微軟正黑體" panose="020B0604030504040204" pitchFamily="34" charset="-120"/>
                <a:hlinkClick r:id="rId4"/>
              </a:rPr>
              <a:t>https://www.cac.edu.tw/apply114/guide.php</a:t>
            </a:r>
            <a:endParaRPr lang="en-US" altLang="zh-TW" sz="2400" dirty="0">
              <a:solidFill>
                <a:srgbClr val="050505"/>
              </a:solidFill>
              <a:latin typeface="微軟正黑體" panose="020B0604030504040204" pitchFamily="34" charset="-120"/>
              <a:ea typeface="微軟正黑體" panose="020B0604030504040204" pitchFamily="34" charset="-120"/>
            </a:endParaRPr>
          </a:p>
          <a:p>
            <a:pPr marL="1112520" lvl="2" indent="-381000">
              <a:lnSpc>
                <a:spcPct val="160000"/>
              </a:lnSpc>
              <a:spcBef>
                <a:spcPts val="0"/>
              </a:spcBef>
            </a:pPr>
            <a:r>
              <a:rPr lang="zh-TW" altLang="en-US" sz="2400" dirty="0">
                <a:latin typeface="微軟正黑體" panose="020B0604030504040204" pitchFamily="34" charset="-120"/>
                <a:ea typeface="微軟正黑體" panose="020B0604030504040204" pitchFamily="34" charset="-120"/>
              </a:rPr>
              <a:t>招聯會查詢系統</a:t>
            </a:r>
            <a:br>
              <a:rPr lang="en-US" altLang="zh-TW" sz="2400" dirty="0">
                <a:latin typeface="微軟正黑體" panose="020B0604030504040204" pitchFamily="34" charset="-120"/>
                <a:ea typeface="微軟正黑體" panose="020B0604030504040204" pitchFamily="34" charset="-120"/>
              </a:rPr>
            </a:br>
            <a:r>
              <a:rPr lang="en-US" altLang="zh-TW" sz="2400" dirty="0">
                <a:solidFill>
                  <a:schemeClr val="tx2"/>
                </a:solidFill>
                <a:latin typeface="微軟正黑體" panose="020B0604030504040204" pitchFamily="34" charset="-120"/>
                <a:ea typeface="微軟正黑體" panose="020B0604030504040204" pitchFamily="34" charset="-120"/>
                <a:hlinkClick r:id="rId5"/>
              </a:rPr>
              <a:t>http://www.jbcrc.edu.tw/learn1.html</a:t>
            </a:r>
            <a:endParaRPr lang="en-US" altLang="zh-TW" sz="2400" dirty="0">
              <a:solidFill>
                <a:srgbClr val="050505"/>
              </a:solidFill>
              <a:latin typeface="微軟正黑體" panose="020B0604030504040204" pitchFamily="34" charset="-120"/>
              <a:ea typeface="微軟正黑體" panose="020B0604030504040204" pitchFamily="34" charset="-120"/>
            </a:endParaRPr>
          </a:p>
          <a:p>
            <a:pPr marL="1112520" lvl="2" indent="-381000">
              <a:lnSpc>
                <a:spcPct val="160000"/>
              </a:lnSpc>
              <a:spcBef>
                <a:spcPts val="0"/>
              </a:spcBef>
            </a:pPr>
            <a:endParaRPr lang="en-US" altLang="zh-TW" sz="2400" dirty="0">
              <a:latin typeface="微軟正黑體" panose="020B0604030504040204" pitchFamily="34" charset="-120"/>
              <a:ea typeface="微軟正黑體" panose="020B0604030504040204" pitchFamily="34" charset="-120"/>
              <a:cs typeface="Times New Roman" panose="02020603050405020304" pitchFamily="18" charset="0"/>
            </a:endParaRPr>
          </a:p>
        </p:txBody>
      </p:sp>
      <p:sp>
        <p:nvSpPr>
          <p:cNvPr id="4" name="投影片編號版面配置區 5">
            <a:extLst>
              <a:ext uri="{FF2B5EF4-FFF2-40B4-BE49-F238E27FC236}">
                <a16:creationId xmlns:a16="http://schemas.microsoft.com/office/drawing/2014/main" id="{0F698181-F71C-4D6A-9B35-14FD516D66CE}"/>
              </a:ext>
            </a:extLst>
          </p:cNvPr>
          <p:cNvSpPr>
            <a:spLocks noGrp="1"/>
          </p:cNvSpPr>
          <p:nvPr>
            <p:ph type="sldNum" sz="quarter" idx="12"/>
          </p:nvPr>
        </p:nvSpPr>
        <p:spPr>
          <a:xfrm>
            <a:off x="7924800" y="6356350"/>
            <a:ext cx="762000" cy="365125"/>
          </a:xfrm>
          <a:noFill/>
        </p:spPr>
        <p:txBody>
          <a:bodyPr/>
          <a:lstStyle/>
          <a:p>
            <a:fld id="{BA658583-FC9A-445C-AB03-44C0F41B7F77}" type="slidenum">
              <a:rPr lang="en-US" altLang="zh-TW" sz="1400" smtClean="0">
                <a:latin typeface="微軟正黑體" panose="020B0604030504040204" pitchFamily="34" charset="-120"/>
                <a:ea typeface="微軟正黑體" panose="020B0604030504040204" pitchFamily="34" charset="-120"/>
                <a:cs typeface="Times New Roman" panose="02020603050405020304" pitchFamily="18" charset="0"/>
              </a:rPr>
              <a:pPr/>
              <a:t>3</a:t>
            </a:fld>
            <a:endParaRPr lang="en-US" altLang="zh-TW" sz="1400" dirty="0">
              <a:latin typeface="微軟正黑體" panose="020B0604030504040204" pitchFamily="34" charset="-120"/>
              <a:ea typeface="微軟正黑體" panose="020B0604030504040204" pitchFamily="34" charset="-120"/>
              <a:cs typeface="Times New Roman" panose="02020603050405020304" pitchFamily="18" charset="0"/>
            </a:endParaRPr>
          </a:p>
        </p:txBody>
      </p:sp>
    </p:spTree>
    <p:extLst>
      <p:ext uri="{BB962C8B-B14F-4D97-AF65-F5344CB8AC3E}">
        <p14:creationId xmlns:p14="http://schemas.microsoft.com/office/powerpoint/2010/main" val="1952206255"/>
      </p:ext>
    </p:extLst>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01" name="Rectangle 3"/>
          <p:cNvSpPr>
            <a:spLocks noGrp="1" noChangeArrowheads="1"/>
          </p:cNvSpPr>
          <p:nvPr>
            <p:ph type="body" idx="1"/>
          </p:nvPr>
        </p:nvSpPr>
        <p:spPr>
          <a:xfrm>
            <a:off x="0" y="1700808"/>
            <a:ext cx="8892480" cy="5020666"/>
          </a:xfrm>
        </p:spPr>
        <p:txBody>
          <a:bodyPr>
            <a:normAutofit/>
          </a:bodyPr>
          <a:lstStyle/>
          <a:p>
            <a:pPr marL="838200" lvl="1" indent="-381000">
              <a:lnSpc>
                <a:spcPct val="160000"/>
              </a:lnSpc>
              <a:spcBef>
                <a:spcPts val="0"/>
              </a:spcBef>
            </a:pPr>
            <a:r>
              <a:rPr lang="zh-TW" altLang="en-US" sz="2800" dirty="0">
                <a:latin typeface="微軟正黑體" panose="020B0604030504040204" pitchFamily="34" charset="-120"/>
                <a:ea typeface="微軟正黑體" panose="020B0604030504040204" pitchFamily="34" charset="-120"/>
              </a:rPr>
              <a:t>依據申請學系特色與所需基礎知識能力調整。</a:t>
            </a:r>
            <a:endParaRPr lang="en-US" altLang="zh-TW" sz="2800" dirty="0">
              <a:latin typeface="微軟正黑體" panose="020B0604030504040204" pitchFamily="34" charset="-120"/>
              <a:ea typeface="微軟正黑體" panose="020B0604030504040204" pitchFamily="34" charset="-120"/>
            </a:endParaRPr>
          </a:p>
          <a:p>
            <a:pPr marL="1386840" lvl="3" indent="-381000">
              <a:lnSpc>
                <a:spcPct val="160000"/>
              </a:lnSpc>
              <a:spcBef>
                <a:spcPts val="0"/>
              </a:spcBef>
            </a:pPr>
            <a:r>
              <a:rPr lang="zh-TW" altLang="en-US" sz="2400" dirty="0">
                <a:latin typeface="微軟正黑體" panose="020B0604030504040204" pitchFamily="34" charset="-120"/>
                <a:ea typeface="微軟正黑體" panose="020B0604030504040204" pitchFamily="34" charset="-120"/>
              </a:rPr>
              <a:t>當年度申請入學校系分則</a:t>
            </a:r>
            <a:br>
              <a:rPr lang="en-US" altLang="zh-TW" sz="2400" dirty="0">
                <a:latin typeface="微軟正黑體" panose="020B0604030504040204" pitchFamily="34" charset="-120"/>
                <a:ea typeface="微軟正黑體" panose="020B0604030504040204" pitchFamily="34" charset="-120"/>
              </a:rPr>
            </a:br>
            <a:r>
              <a:rPr lang="en-US" altLang="zh-TW" sz="2400" dirty="0">
                <a:latin typeface="微軟正黑體" panose="020B0604030504040204" pitchFamily="34" charset="-120"/>
                <a:ea typeface="微軟正黑體" panose="020B0604030504040204" pitchFamily="34" charset="-120"/>
              </a:rPr>
              <a:t> </a:t>
            </a:r>
            <a:r>
              <a:rPr lang="en-US" altLang="zh-TW" sz="2400" kern="100" dirty="0">
                <a:effectLst/>
                <a:latin typeface="微軟正黑體" panose="020B0604030504040204" pitchFamily="34" charset="-120"/>
                <a:ea typeface="微軟正黑體" panose="020B0604030504040204" pitchFamily="34" charset="-120"/>
                <a:cs typeface="Times New Roman" panose="02020603050405020304" pitchFamily="18" charset="0"/>
                <a:hlinkClick r:id="rId3"/>
              </a:rPr>
              <a:t>https://www.cac.edu.tw/apply114/query.php</a:t>
            </a:r>
            <a:endParaRPr lang="en-US" altLang="zh-TW" sz="2400" dirty="0">
              <a:latin typeface="微軟正黑體" panose="020B0604030504040204" pitchFamily="34" charset="-120"/>
              <a:ea typeface="微軟正黑體" panose="020B0604030504040204" pitchFamily="34" charset="-120"/>
            </a:endParaRPr>
          </a:p>
          <a:p>
            <a:pPr marL="1386840" lvl="3" indent="-381000">
              <a:lnSpc>
                <a:spcPct val="160000"/>
              </a:lnSpc>
              <a:spcBef>
                <a:spcPts val="0"/>
              </a:spcBef>
            </a:pPr>
            <a:r>
              <a:rPr lang="zh-TW" altLang="en-US" sz="2400" dirty="0">
                <a:solidFill>
                  <a:srgbClr val="050505"/>
                </a:solidFill>
                <a:latin typeface="微軟正黑體" panose="020B0604030504040204" pitchFamily="34" charset="-120"/>
                <a:ea typeface="微軟正黑體" panose="020B0604030504040204" pitchFamily="34" charset="-120"/>
              </a:rPr>
              <a:t>各學系申請入學審查資料準備指引</a:t>
            </a:r>
            <a:endParaRPr lang="en-US" altLang="zh-TW" sz="2400" dirty="0">
              <a:solidFill>
                <a:srgbClr val="050505"/>
              </a:solidFill>
              <a:latin typeface="微軟正黑體" panose="020B0604030504040204" pitchFamily="34" charset="-120"/>
              <a:ea typeface="微軟正黑體" panose="020B0604030504040204" pitchFamily="34" charset="-120"/>
            </a:endParaRPr>
          </a:p>
          <a:p>
            <a:pPr marL="1005840" lvl="3" indent="0">
              <a:lnSpc>
                <a:spcPct val="160000"/>
              </a:lnSpc>
              <a:spcBef>
                <a:spcPts val="0"/>
              </a:spcBef>
              <a:buNone/>
            </a:pPr>
            <a:r>
              <a:rPr lang="en-US" altLang="zh-TW" sz="2400" dirty="0">
                <a:solidFill>
                  <a:srgbClr val="050505"/>
                </a:solidFill>
                <a:latin typeface="微軟正黑體" panose="020B0604030504040204" pitchFamily="34" charset="-120"/>
                <a:ea typeface="微軟正黑體" panose="020B0604030504040204" pitchFamily="34" charset="-120"/>
              </a:rPr>
              <a:t>      </a:t>
            </a:r>
            <a:r>
              <a:rPr lang="en-US" altLang="zh-TW" sz="2400" dirty="0">
                <a:solidFill>
                  <a:srgbClr val="050505"/>
                </a:solidFill>
                <a:latin typeface="微軟正黑體" panose="020B0604030504040204" pitchFamily="34" charset="-120"/>
                <a:ea typeface="微軟正黑體" panose="020B0604030504040204" pitchFamily="34" charset="-120"/>
                <a:hlinkClick r:id="rId4"/>
              </a:rPr>
              <a:t>https://www.cac.edu.tw/apply114/guide.php</a:t>
            </a:r>
            <a:endParaRPr lang="en-US" altLang="zh-TW" sz="2400" dirty="0">
              <a:solidFill>
                <a:srgbClr val="050505"/>
              </a:solidFill>
              <a:latin typeface="微軟正黑體" panose="020B0604030504040204" pitchFamily="34" charset="-120"/>
              <a:ea typeface="微軟正黑體" panose="020B0604030504040204" pitchFamily="34" charset="-120"/>
            </a:endParaRPr>
          </a:p>
          <a:p>
            <a:pPr marL="1386840" lvl="3" indent="-381000">
              <a:lnSpc>
                <a:spcPct val="160000"/>
              </a:lnSpc>
              <a:spcBef>
                <a:spcPts val="0"/>
              </a:spcBef>
            </a:pPr>
            <a:r>
              <a:rPr lang="zh-TW" altLang="en-US" sz="2400" dirty="0">
                <a:latin typeface="微軟正黑體" panose="020B0604030504040204" pitchFamily="34" charset="-120"/>
                <a:ea typeface="微軟正黑體" panose="020B0604030504040204" pitchFamily="34" charset="-120"/>
              </a:rPr>
              <a:t>招聯會查詢系統</a:t>
            </a:r>
            <a:br>
              <a:rPr lang="en-US" altLang="zh-TW" sz="2400" dirty="0">
                <a:latin typeface="微軟正黑體" panose="020B0604030504040204" pitchFamily="34" charset="-120"/>
                <a:ea typeface="微軟正黑體" panose="020B0604030504040204" pitchFamily="34" charset="-120"/>
              </a:rPr>
            </a:br>
            <a:r>
              <a:rPr lang="en-US" altLang="zh-TW" sz="2400" dirty="0">
                <a:latin typeface="微軟正黑體" panose="020B0604030504040204" pitchFamily="34" charset="-120"/>
                <a:ea typeface="微軟正黑體" panose="020B0604030504040204" pitchFamily="34" charset="-120"/>
              </a:rPr>
              <a:t> </a:t>
            </a:r>
            <a:r>
              <a:rPr lang="en-US" altLang="zh-TW" sz="2400" dirty="0">
                <a:solidFill>
                  <a:schemeClr val="tx2"/>
                </a:solidFill>
                <a:latin typeface="微軟正黑體" panose="020B0604030504040204" pitchFamily="34" charset="-120"/>
                <a:ea typeface="微軟正黑體" panose="020B0604030504040204" pitchFamily="34" charset="-120"/>
                <a:hlinkClick r:id="rId5"/>
              </a:rPr>
              <a:t>http://www.jbcrc.edu.tw/learn1.html</a:t>
            </a:r>
            <a:endParaRPr lang="en-US" altLang="zh-TW" sz="2400" dirty="0">
              <a:solidFill>
                <a:schemeClr val="tx2"/>
              </a:solidFill>
              <a:latin typeface="微軟正黑體" panose="020B0604030504040204" pitchFamily="34" charset="-120"/>
              <a:ea typeface="微軟正黑體" panose="020B0604030504040204" pitchFamily="34" charset="-120"/>
            </a:endParaRPr>
          </a:p>
          <a:p>
            <a:pPr marL="1386840" lvl="3" indent="-381000">
              <a:lnSpc>
                <a:spcPct val="160000"/>
              </a:lnSpc>
              <a:spcBef>
                <a:spcPts val="0"/>
              </a:spcBef>
            </a:pPr>
            <a:endParaRPr lang="en-US" altLang="zh-TW" sz="2400" dirty="0">
              <a:solidFill>
                <a:srgbClr val="050505"/>
              </a:solidFill>
              <a:latin typeface="微軟正黑體" panose="020B0604030504040204" pitchFamily="34" charset="-120"/>
              <a:ea typeface="微軟正黑體" panose="020B0604030504040204" pitchFamily="34" charset="-120"/>
            </a:endParaRPr>
          </a:p>
        </p:txBody>
      </p:sp>
      <p:sp>
        <p:nvSpPr>
          <p:cNvPr id="4100" name="AutoShape 2"/>
          <p:cNvSpPr>
            <a:spLocks noGrp="1" noChangeArrowheads="1"/>
          </p:cNvSpPr>
          <p:nvPr>
            <p:ph type="title"/>
          </p:nvPr>
        </p:nvSpPr>
        <p:spPr>
          <a:xfrm>
            <a:off x="539552" y="908720"/>
            <a:ext cx="8604448" cy="720080"/>
          </a:xfrm>
        </p:spPr>
        <p:txBody>
          <a:bodyPr>
            <a:noAutofit/>
          </a:bodyPr>
          <a:lstStyle/>
          <a:p>
            <a:r>
              <a:rPr lang="zh-TW" altLang="en-US" sz="3600" kern="0" dirty="0">
                <a:latin typeface="微軟正黑體" panose="020B0604030504040204" pitchFamily="34" charset="-120"/>
                <a:ea typeface="微軟正黑體" panose="020B0604030504040204" pitchFamily="34" charset="-120"/>
                <a:cs typeface="Times New Roman" panose="02020603050405020304" pitchFamily="18" charset="0"/>
              </a:rPr>
              <a:t>多元表現綜整心得</a:t>
            </a:r>
            <a:r>
              <a:rPr lang="en-US" altLang="zh-TW" sz="3600" dirty="0">
                <a:latin typeface="+mj-ea"/>
                <a:cs typeface="Times New Roman" panose="02020603050405020304" pitchFamily="18" charset="0"/>
              </a:rPr>
              <a:t>(</a:t>
            </a:r>
            <a:r>
              <a:rPr lang="zh-TW" altLang="en-US" sz="3600" dirty="0">
                <a:latin typeface="+mj-ea"/>
                <a:cs typeface="Times New Roman" panose="02020603050405020304" pitchFamily="18" charset="0"/>
              </a:rPr>
              <a:t>續</a:t>
            </a:r>
            <a:r>
              <a:rPr lang="en-US" altLang="zh-TW" sz="3600" dirty="0">
                <a:latin typeface="+mj-ea"/>
                <a:cs typeface="Times New Roman" panose="02020603050405020304" pitchFamily="18" charset="0"/>
              </a:rPr>
              <a:t>)</a:t>
            </a:r>
            <a:endParaRPr lang="en-US" altLang="zh-TW" sz="3600" dirty="0">
              <a:latin typeface="+mj-ea"/>
            </a:endParaRPr>
          </a:p>
        </p:txBody>
      </p:sp>
      <p:sp>
        <p:nvSpPr>
          <p:cNvPr id="4" name="投影片編號版面配置區 5">
            <a:extLst>
              <a:ext uri="{FF2B5EF4-FFF2-40B4-BE49-F238E27FC236}">
                <a16:creationId xmlns:a16="http://schemas.microsoft.com/office/drawing/2014/main" id="{0F698181-F71C-4D6A-9B35-14FD516D66CE}"/>
              </a:ext>
            </a:extLst>
          </p:cNvPr>
          <p:cNvSpPr>
            <a:spLocks noGrp="1"/>
          </p:cNvSpPr>
          <p:nvPr>
            <p:ph type="sldNum" sz="quarter" idx="12"/>
          </p:nvPr>
        </p:nvSpPr>
        <p:spPr>
          <a:xfrm>
            <a:off x="7924800" y="6356350"/>
            <a:ext cx="762000" cy="365125"/>
          </a:xfrm>
          <a:noFill/>
        </p:spPr>
        <p:txBody>
          <a:bodyPr/>
          <a:lstStyle/>
          <a:p>
            <a:fld id="{BA658583-FC9A-445C-AB03-44C0F41B7F77}" type="slidenum">
              <a:rPr lang="en-US" altLang="zh-TW" sz="1400" smtClean="0">
                <a:latin typeface="微軟正黑體" panose="020B0604030504040204" pitchFamily="34" charset="-120"/>
                <a:ea typeface="微軟正黑體" panose="020B0604030504040204" pitchFamily="34" charset="-120"/>
                <a:cs typeface="Times New Roman" panose="02020603050405020304" pitchFamily="18" charset="0"/>
              </a:rPr>
              <a:pPr/>
              <a:t>30</a:t>
            </a:fld>
            <a:endParaRPr lang="en-US" altLang="zh-TW" sz="1400" dirty="0">
              <a:latin typeface="微軟正黑體" panose="020B0604030504040204" pitchFamily="34" charset="-120"/>
              <a:ea typeface="微軟正黑體" panose="020B0604030504040204" pitchFamily="34" charset="-120"/>
              <a:cs typeface="Times New Roman" panose="02020603050405020304" pitchFamily="18" charset="0"/>
            </a:endParaRPr>
          </a:p>
        </p:txBody>
      </p:sp>
    </p:spTree>
    <p:extLst>
      <p:ext uri="{BB962C8B-B14F-4D97-AF65-F5344CB8AC3E}">
        <p14:creationId xmlns:p14="http://schemas.microsoft.com/office/powerpoint/2010/main" val="3572625743"/>
      </p:ext>
    </p:extLst>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01" name="Rectangle 3"/>
          <p:cNvSpPr>
            <a:spLocks noGrp="1" noChangeArrowheads="1"/>
          </p:cNvSpPr>
          <p:nvPr>
            <p:ph type="body" idx="1"/>
          </p:nvPr>
        </p:nvSpPr>
        <p:spPr>
          <a:xfrm>
            <a:off x="0" y="1700808"/>
            <a:ext cx="9144000" cy="5020666"/>
          </a:xfrm>
        </p:spPr>
        <p:txBody>
          <a:bodyPr>
            <a:normAutofit/>
          </a:bodyPr>
          <a:lstStyle/>
          <a:p>
            <a:pPr marL="1386840" lvl="3" indent="-381000">
              <a:lnSpc>
                <a:spcPct val="160000"/>
              </a:lnSpc>
              <a:spcBef>
                <a:spcPts val="0"/>
              </a:spcBef>
            </a:pPr>
            <a:r>
              <a:rPr lang="zh-TW" altLang="en-US" sz="2400" dirty="0">
                <a:solidFill>
                  <a:srgbClr val="050505"/>
                </a:solidFill>
                <a:latin typeface="微軟正黑體" panose="020B0604030504040204" pitchFamily="34" charset="-120"/>
                <a:ea typeface="微軟正黑體" panose="020B0604030504040204" pitchFamily="34" charset="-120"/>
              </a:rPr>
              <a:t>各學系官網</a:t>
            </a:r>
            <a:endParaRPr lang="en-US" altLang="zh-TW" sz="2400" dirty="0">
              <a:solidFill>
                <a:srgbClr val="050505"/>
              </a:solidFill>
              <a:latin typeface="微軟正黑體" panose="020B0604030504040204" pitchFamily="34" charset="-120"/>
              <a:ea typeface="微軟正黑體" panose="020B0604030504040204" pitchFamily="34" charset="-120"/>
            </a:endParaRPr>
          </a:p>
          <a:p>
            <a:pPr marL="1386840" lvl="3" indent="-381000">
              <a:lnSpc>
                <a:spcPct val="160000"/>
              </a:lnSpc>
              <a:spcBef>
                <a:spcPts val="0"/>
              </a:spcBef>
            </a:pPr>
            <a:r>
              <a:rPr lang="en-US" altLang="zh-TW" sz="2400" dirty="0" err="1">
                <a:solidFill>
                  <a:srgbClr val="050505"/>
                </a:solidFill>
                <a:latin typeface="微軟正黑體" panose="020B0604030504040204" pitchFamily="34" charset="-120"/>
                <a:ea typeface="微軟正黑體" panose="020B0604030504040204" pitchFamily="34" charset="-120"/>
              </a:rPr>
              <a:t>ColleGo</a:t>
            </a:r>
            <a:r>
              <a:rPr lang="en-US" altLang="zh-TW" sz="2400" dirty="0">
                <a:solidFill>
                  <a:srgbClr val="050505"/>
                </a:solidFill>
                <a:latin typeface="微軟正黑體" panose="020B0604030504040204" pitchFamily="34" charset="-120"/>
                <a:ea typeface="微軟正黑體" panose="020B0604030504040204" pitchFamily="34" charset="-120"/>
              </a:rPr>
              <a:t>!</a:t>
            </a:r>
          </a:p>
          <a:p>
            <a:pPr marL="1661160" lvl="4" indent="-381000">
              <a:lnSpc>
                <a:spcPct val="160000"/>
              </a:lnSpc>
              <a:spcBef>
                <a:spcPts val="0"/>
              </a:spcBef>
            </a:pPr>
            <a:r>
              <a:rPr lang="zh-TW" altLang="en-US" sz="2400" b="0" i="0" dirty="0">
                <a:solidFill>
                  <a:srgbClr val="050505"/>
                </a:solidFill>
                <a:effectLst/>
                <a:latin typeface="微軟正黑體" panose="020B0604030504040204" pitchFamily="34" charset="-120"/>
                <a:ea typeface="微軟正黑體" panose="020B0604030504040204" pitchFamily="34" charset="-120"/>
              </a:rPr>
              <a:t>於首頁搜尋欄位輸入申請學系名稱，可找到該系資訊。</a:t>
            </a:r>
            <a:endParaRPr lang="en-US" altLang="zh-TW" sz="2400" dirty="0">
              <a:latin typeface="微軟正黑體" panose="020B0604030504040204" pitchFamily="34" charset="-120"/>
              <a:ea typeface="微軟正黑體" panose="020B0604030504040204" pitchFamily="34" charset="-120"/>
            </a:endParaRPr>
          </a:p>
          <a:p>
            <a:pPr marL="1386840" lvl="3" indent="-381000">
              <a:lnSpc>
                <a:spcPct val="160000"/>
              </a:lnSpc>
              <a:spcBef>
                <a:spcPts val="0"/>
              </a:spcBef>
            </a:pPr>
            <a:r>
              <a:rPr lang="en-US" altLang="zh-TW" sz="2400" b="0" i="0" u="none" strike="noStrike" dirty="0">
                <a:effectLst/>
                <a:latin typeface="+mj-ea"/>
                <a:ea typeface="+mj-ea"/>
              </a:rPr>
              <a:t>IOH </a:t>
            </a:r>
            <a:r>
              <a:rPr lang="zh-TW" altLang="en-US" sz="2400" b="0" i="0" u="none" strike="noStrike" dirty="0">
                <a:effectLst/>
                <a:latin typeface="+mj-ea"/>
                <a:ea typeface="+mj-ea"/>
              </a:rPr>
              <a:t>開放個人經驗平台： </a:t>
            </a:r>
            <a:r>
              <a:rPr lang="en-US" altLang="zh-TW" sz="2400" dirty="0">
                <a:solidFill>
                  <a:schemeClr val="tx2"/>
                </a:solidFill>
                <a:latin typeface="微軟正黑體" panose="020B0604030504040204" pitchFamily="34" charset="-120"/>
                <a:ea typeface="微軟正黑體" panose="020B0604030504040204" pitchFamily="34" charset="-120"/>
                <a:hlinkClick r:id="rId3"/>
              </a:rPr>
              <a:t>https://ioh.tw/</a:t>
            </a:r>
            <a:endParaRPr lang="en-US" altLang="zh-TW" sz="2400" dirty="0">
              <a:solidFill>
                <a:schemeClr val="tx2"/>
              </a:solidFill>
              <a:latin typeface="微軟正黑體" panose="020B0604030504040204" pitchFamily="34" charset="-120"/>
              <a:ea typeface="微軟正黑體" panose="020B0604030504040204" pitchFamily="34" charset="-120"/>
            </a:endParaRPr>
          </a:p>
          <a:p>
            <a:pPr marL="1661160" lvl="4" indent="-381000">
              <a:lnSpc>
                <a:spcPct val="160000"/>
              </a:lnSpc>
              <a:spcBef>
                <a:spcPts val="0"/>
              </a:spcBef>
            </a:pPr>
            <a:r>
              <a:rPr lang="zh-TW" altLang="en-US" sz="2400" dirty="0">
                <a:solidFill>
                  <a:schemeClr val="tx2"/>
                </a:solidFill>
                <a:latin typeface="微軟正黑體" panose="020B0604030504040204" pitchFamily="34" charset="-120"/>
                <a:ea typeface="微軟正黑體" panose="020B0604030504040204" pitchFamily="34" charset="-120"/>
              </a:rPr>
              <a:t>教授談科系：大學教授對於科系的看法</a:t>
            </a:r>
            <a:endParaRPr lang="en-US" altLang="zh-TW" sz="2400" dirty="0">
              <a:solidFill>
                <a:schemeClr val="tx2"/>
              </a:solidFill>
              <a:latin typeface="微軟正黑體" panose="020B0604030504040204" pitchFamily="34" charset="-120"/>
              <a:ea typeface="微軟正黑體" panose="020B0604030504040204" pitchFamily="34" charset="-120"/>
            </a:endParaRPr>
          </a:p>
          <a:p>
            <a:pPr marL="1661160" lvl="4" indent="-381000">
              <a:lnSpc>
                <a:spcPct val="160000"/>
              </a:lnSpc>
              <a:spcBef>
                <a:spcPts val="0"/>
              </a:spcBef>
            </a:pPr>
            <a:r>
              <a:rPr lang="zh-TW" altLang="en-US" sz="2400" dirty="0">
                <a:solidFill>
                  <a:schemeClr val="tx2"/>
                </a:solidFill>
                <a:latin typeface="微軟正黑體" panose="020B0604030504040204" pitchFamily="34" charset="-120"/>
                <a:ea typeface="微軟正黑體" panose="020B0604030504040204" pitchFamily="34" charset="-120"/>
              </a:rPr>
              <a:t>全台校系總覽：學長姐就讀經驗分享影片</a:t>
            </a:r>
            <a:endParaRPr lang="en-US" altLang="zh-TW" sz="2400" dirty="0">
              <a:solidFill>
                <a:schemeClr val="tx2"/>
              </a:solidFill>
              <a:latin typeface="微軟正黑體" panose="020B0604030504040204" pitchFamily="34" charset="-120"/>
              <a:ea typeface="微軟正黑體" panose="020B0604030504040204" pitchFamily="34" charset="-120"/>
            </a:endParaRPr>
          </a:p>
          <a:p>
            <a:pPr marL="1661160" lvl="4" indent="-381000">
              <a:lnSpc>
                <a:spcPct val="160000"/>
              </a:lnSpc>
              <a:spcBef>
                <a:spcPts val="0"/>
              </a:spcBef>
            </a:pPr>
            <a:r>
              <a:rPr lang="zh-TW" altLang="en-US" sz="2400" dirty="0">
                <a:solidFill>
                  <a:schemeClr val="tx2"/>
                </a:solidFill>
                <a:latin typeface="微軟正黑體" panose="020B0604030504040204" pitchFamily="34" charset="-120"/>
                <a:ea typeface="微軟正黑體" panose="020B0604030504040204" pitchFamily="34" charset="-120"/>
              </a:rPr>
              <a:t>善用搜尋功能，輸入想了解的學系關鍵字</a:t>
            </a:r>
            <a:endParaRPr lang="en-US" altLang="zh-TW" sz="2400" dirty="0">
              <a:solidFill>
                <a:schemeClr val="tx2"/>
              </a:solidFill>
              <a:latin typeface="微軟正黑體" panose="020B0604030504040204" pitchFamily="34" charset="-120"/>
              <a:ea typeface="微軟正黑體" panose="020B0604030504040204" pitchFamily="34" charset="-120"/>
            </a:endParaRPr>
          </a:p>
          <a:p>
            <a:pPr marL="1386840" lvl="3" indent="-381000">
              <a:lnSpc>
                <a:spcPct val="160000"/>
              </a:lnSpc>
              <a:spcBef>
                <a:spcPts val="0"/>
              </a:spcBef>
            </a:pPr>
            <a:endParaRPr lang="en-US" altLang="zh-TW" sz="2400" dirty="0">
              <a:latin typeface="微軟正黑體" panose="020B0604030504040204" pitchFamily="34" charset="-120"/>
              <a:ea typeface="微軟正黑體" panose="020B0604030504040204" pitchFamily="34" charset="-120"/>
            </a:endParaRPr>
          </a:p>
          <a:p>
            <a:pPr marL="1386840" lvl="3" indent="-381000">
              <a:lnSpc>
                <a:spcPct val="160000"/>
              </a:lnSpc>
              <a:spcBef>
                <a:spcPts val="0"/>
              </a:spcBef>
            </a:pPr>
            <a:endParaRPr lang="en-US" altLang="zh-TW" sz="2300" dirty="0">
              <a:latin typeface="微軟正黑體" panose="020B0604030504040204" pitchFamily="34" charset="-120"/>
              <a:ea typeface="微軟正黑體" panose="020B0604030504040204" pitchFamily="34" charset="-120"/>
            </a:endParaRPr>
          </a:p>
        </p:txBody>
      </p:sp>
      <p:sp>
        <p:nvSpPr>
          <p:cNvPr id="4100" name="AutoShape 2"/>
          <p:cNvSpPr>
            <a:spLocks noGrp="1" noChangeArrowheads="1"/>
          </p:cNvSpPr>
          <p:nvPr>
            <p:ph type="title"/>
          </p:nvPr>
        </p:nvSpPr>
        <p:spPr>
          <a:xfrm>
            <a:off x="539552" y="908720"/>
            <a:ext cx="8604448" cy="720080"/>
          </a:xfrm>
        </p:spPr>
        <p:txBody>
          <a:bodyPr>
            <a:noAutofit/>
          </a:bodyPr>
          <a:lstStyle/>
          <a:p>
            <a:r>
              <a:rPr lang="zh-TW" altLang="en-US" sz="3600" kern="0" dirty="0">
                <a:latin typeface="微軟正黑體" panose="020B0604030504040204" pitchFamily="34" charset="-120"/>
                <a:ea typeface="微軟正黑體" panose="020B0604030504040204" pitchFamily="34" charset="-120"/>
                <a:cs typeface="Times New Roman" panose="02020603050405020304" pitchFamily="18" charset="0"/>
              </a:rPr>
              <a:t>多元表現綜整心得</a:t>
            </a:r>
            <a:r>
              <a:rPr lang="en-US" altLang="zh-TW" sz="3600" dirty="0">
                <a:latin typeface="+mj-ea"/>
                <a:cs typeface="Times New Roman" panose="02020603050405020304" pitchFamily="18" charset="0"/>
              </a:rPr>
              <a:t>(</a:t>
            </a:r>
            <a:r>
              <a:rPr lang="zh-TW" altLang="en-US" sz="3600" dirty="0">
                <a:latin typeface="+mj-ea"/>
                <a:cs typeface="Times New Roman" panose="02020603050405020304" pitchFamily="18" charset="0"/>
              </a:rPr>
              <a:t>續</a:t>
            </a:r>
            <a:r>
              <a:rPr lang="en-US" altLang="zh-TW" sz="3600" dirty="0">
                <a:latin typeface="+mj-ea"/>
                <a:cs typeface="Times New Roman" panose="02020603050405020304" pitchFamily="18" charset="0"/>
              </a:rPr>
              <a:t>)</a:t>
            </a:r>
            <a:endParaRPr lang="en-US" altLang="zh-TW" sz="3600" dirty="0">
              <a:latin typeface="+mj-ea"/>
            </a:endParaRPr>
          </a:p>
        </p:txBody>
      </p:sp>
      <p:sp>
        <p:nvSpPr>
          <p:cNvPr id="4" name="投影片編號版面配置區 5">
            <a:extLst>
              <a:ext uri="{FF2B5EF4-FFF2-40B4-BE49-F238E27FC236}">
                <a16:creationId xmlns:a16="http://schemas.microsoft.com/office/drawing/2014/main" id="{0F698181-F71C-4D6A-9B35-14FD516D66CE}"/>
              </a:ext>
            </a:extLst>
          </p:cNvPr>
          <p:cNvSpPr>
            <a:spLocks noGrp="1"/>
          </p:cNvSpPr>
          <p:nvPr>
            <p:ph type="sldNum" sz="quarter" idx="12"/>
          </p:nvPr>
        </p:nvSpPr>
        <p:spPr>
          <a:xfrm>
            <a:off x="7924800" y="6356350"/>
            <a:ext cx="762000" cy="365125"/>
          </a:xfrm>
          <a:noFill/>
        </p:spPr>
        <p:txBody>
          <a:bodyPr/>
          <a:lstStyle/>
          <a:p>
            <a:fld id="{BA658583-FC9A-445C-AB03-44C0F41B7F77}" type="slidenum">
              <a:rPr lang="en-US" altLang="zh-TW" sz="1400" smtClean="0">
                <a:latin typeface="微軟正黑體" panose="020B0604030504040204" pitchFamily="34" charset="-120"/>
                <a:ea typeface="微軟正黑體" panose="020B0604030504040204" pitchFamily="34" charset="-120"/>
                <a:cs typeface="Times New Roman" panose="02020603050405020304" pitchFamily="18" charset="0"/>
              </a:rPr>
              <a:pPr/>
              <a:t>31</a:t>
            </a:fld>
            <a:endParaRPr lang="en-US" altLang="zh-TW" sz="1400" dirty="0">
              <a:latin typeface="微軟正黑體" panose="020B0604030504040204" pitchFamily="34" charset="-120"/>
              <a:ea typeface="微軟正黑體" panose="020B0604030504040204" pitchFamily="34" charset="-120"/>
              <a:cs typeface="Times New Roman" panose="02020603050405020304" pitchFamily="18" charset="0"/>
            </a:endParaRPr>
          </a:p>
        </p:txBody>
      </p:sp>
    </p:spTree>
    <p:extLst>
      <p:ext uri="{BB962C8B-B14F-4D97-AF65-F5344CB8AC3E}">
        <p14:creationId xmlns:p14="http://schemas.microsoft.com/office/powerpoint/2010/main" val="1735117676"/>
      </p:ext>
    </p:extLst>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00" name="AutoShape 2"/>
          <p:cNvSpPr>
            <a:spLocks noGrp="1" noChangeArrowheads="1"/>
          </p:cNvSpPr>
          <p:nvPr>
            <p:ph type="title"/>
          </p:nvPr>
        </p:nvSpPr>
        <p:spPr>
          <a:xfrm>
            <a:off x="539552" y="908720"/>
            <a:ext cx="8604448" cy="720080"/>
          </a:xfrm>
        </p:spPr>
        <p:txBody>
          <a:bodyPr>
            <a:noAutofit/>
          </a:bodyPr>
          <a:lstStyle/>
          <a:p>
            <a:r>
              <a:rPr lang="zh-TW" altLang="en-US" sz="3600" b="0" i="0" dirty="0">
                <a:solidFill>
                  <a:srgbClr val="000000"/>
                </a:solidFill>
                <a:effectLst/>
                <a:latin typeface="微軟正黑體" panose="020B0604030504040204" pitchFamily="34" charset="-120"/>
                <a:ea typeface="微軟正黑體" panose="020B0604030504040204" pitchFamily="34" charset="-120"/>
              </a:rPr>
              <a:t>多元表現綜整心得</a:t>
            </a:r>
            <a:r>
              <a:rPr lang="en-US" altLang="zh-TW" sz="3600" b="0" i="0" dirty="0">
                <a:solidFill>
                  <a:srgbClr val="000000"/>
                </a:solidFill>
                <a:effectLst/>
                <a:latin typeface="微軟正黑體" panose="020B0604030504040204" pitchFamily="34" charset="-120"/>
                <a:ea typeface="微軟正黑體" panose="020B0604030504040204" pitchFamily="34" charset="-120"/>
              </a:rPr>
              <a:t>vs.</a:t>
            </a:r>
            <a:r>
              <a:rPr lang="zh-TW" altLang="en-US" sz="3600" kern="0" dirty="0">
                <a:latin typeface="微軟正黑體" panose="020B0604030504040204" pitchFamily="34" charset="-120"/>
                <a:ea typeface="微軟正黑體" panose="020B0604030504040204" pitchFamily="34" charset="-120"/>
                <a:cs typeface="Times New Roman" panose="02020603050405020304" pitchFamily="18" charset="0"/>
              </a:rPr>
              <a:t>學習歷程自述</a:t>
            </a:r>
            <a:endParaRPr lang="en-US" altLang="zh-TW" sz="3600" dirty="0">
              <a:latin typeface="+mj-ea"/>
            </a:endParaRPr>
          </a:p>
        </p:txBody>
      </p:sp>
      <p:sp>
        <p:nvSpPr>
          <p:cNvPr id="4101" name="Rectangle 3"/>
          <p:cNvSpPr>
            <a:spLocks noGrp="1" noChangeArrowheads="1"/>
          </p:cNvSpPr>
          <p:nvPr>
            <p:ph type="body" idx="1"/>
          </p:nvPr>
        </p:nvSpPr>
        <p:spPr>
          <a:xfrm>
            <a:off x="0" y="1700808"/>
            <a:ext cx="8820472" cy="5020666"/>
          </a:xfrm>
        </p:spPr>
        <p:txBody>
          <a:bodyPr>
            <a:normAutofit/>
          </a:bodyPr>
          <a:lstStyle/>
          <a:p>
            <a:pPr marL="838200" lvl="1" indent="-381000">
              <a:lnSpc>
                <a:spcPct val="160000"/>
              </a:lnSpc>
              <a:spcBef>
                <a:spcPts val="0"/>
              </a:spcBef>
            </a:pPr>
            <a:r>
              <a:rPr lang="zh-TW" altLang="en-US" b="0" i="0" dirty="0">
                <a:solidFill>
                  <a:srgbClr val="000000"/>
                </a:solidFill>
                <a:effectLst/>
                <a:latin typeface="微軟正黑體" panose="020B0604030504040204" pitchFamily="34" charset="-120"/>
                <a:ea typeface="微軟正黑體" panose="020B0604030504040204" pitchFamily="34" charset="-120"/>
              </a:rPr>
              <a:t>「多元表現綜整心得」</a:t>
            </a:r>
            <a:r>
              <a:rPr lang="zh-TW" altLang="en-US" dirty="0">
                <a:solidFill>
                  <a:srgbClr val="000000"/>
                </a:solidFill>
                <a:latin typeface="微軟正黑體" panose="020B0604030504040204" pitchFamily="34" charset="-120"/>
                <a:ea typeface="微軟正黑體" panose="020B0604030504040204" pitchFamily="34" charset="-120"/>
              </a:rPr>
              <a:t>針對提交給學系審查之</a:t>
            </a:r>
            <a:r>
              <a:rPr lang="zh-TW" altLang="en-US" b="0" i="0" dirty="0">
                <a:solidFill>
                  <a:srgbClr val="000000"/>
                </a:solidFill>
                <a:effectLst/>
                <a:latin typeface="微軟正黑體" panose="020B0604030504040204" pitchFamily="34" charset="-120"/>
                <a:ea typeface="微軟正黑體" panose="020B0604030504040204" pitchFamily="34" charset="-120"/>
              </a:rPr>
              <a:t>多元表現作重點整理。</a:t>
            </a:r>
            <a:endParaRPr lang="en-US" altLang="zh-TW" b="0" i="0" dirty="0">
              <a:solidFill>
                <a:srgbClr val="000000"/>
              </a:solidFill>
              <a:effectLst/>
              <a:latin typeface="微軟正黑體" panose="020B0604030504040204" pitchFamily="34" charset="-120"/>
              <a:ea typeface="微軟正黑體" panose="020B0604030504040204" pitchFamily="34" charset="-120"/>
            </a:endParaRPr>
          </a:p>
          <a:p>
            <a:pPr marL="838200" lvl="1" indent="-381000">
              <a:lnSpc>
                <a:spcPct val="160000"/>
              </a:lnSpc>
              <a:spcBef>
                <a:spcPts val="0"/>
              </a:spcBef>
            </a:pPr>
            <a:r>
              <a:rPr lang="zh-TW" altLang="en-US" b="0" i="0" dirty="0">
                <a:solidFill>
                  <a:srgbClr val="000000"/>
                </a:solidFill>
                <a:effectLst/>
                <a:latin typeface="微軟正黑體" panose="020B0604030504040204" pitchFamily="34" charset="-120"/>
                <a:ea typeface="微軟正黑體" panose="020B0604030504040204" pitchFamily="34" charset="-120"/>
              </a:rPr>
              <a:t>「學習歷程自述」可結合課程學習成果、多元表現、高中修課表現與經歷作更完整的說明。</a:t>
            </a:r>
            <a:endParaRPr lang="en-US" altLang="zh-TW" dirty="0">
              <a:latin typeface="微軟正黑體" panose="020B0604030504040204" pitchFamily="34" charset="-120"/>
              <a:ea typeface="微軟正黑體" panose="020B0604030504040204" pitchFamily="34" charset="-120"/>
              <a:cs typeface="Times New Roman" panose="02020603050405020304" pitchFamily="18" charset="0"/>
            </a:endParaRPr>
          </a:p>
        </p:txBody>
      </p:sp>
      <p:sp>
        <p:nvSpPr>
          <p:cNvPr id="4" name="投影片編號版面配置區 5">
            <a:extLst>
              <a:ext uri="{FF2B5EF4-FFF2-40B4-BE49-F238E27FC236}">
                <a16:creationId xmlns:a16="http://schemas.microsoft.com/office/drawing/2014/main" id="{0F698181-F71C-4D6A-9B35-14FD516D66CE}"/>
              </a:ext>
            </a:extLst>
          </p:cNvPr>
          <p:cNvSpPr>
            <a:spLocks noGrp="1"/>
          </p:cNvSpPr>
          <p:nvPr>
            <p:ph type="sldNum" sz="quarter" idx="12"/>
          </p:nvPr>
        </p:nvSpPr>
        <p:spPr>
          <a:xfrm>
            <a:off x="7924800" y="6356350"/>
            <a:ext cx="762000" cy="365125"/>
          </a:xfrm>
          <a:noFill/>
        </p:spPr>
        <p:txBody>
          <a:bodyPr/>
          <a:lstStyle/>
          <a:p>
            <a:fld id="{BA658583-FC9A-445C-AB03-44C0F41B7F77}" type="slidenum">
              <a:rPr lang="en-US" altLang="zh-TW" sz="1400" smtClean="0">
                <a:latin typeface="微軟正黑體" panose="020B0604030504040204" pitchFamily="34" charset="-120"/>
                <a:ea typeface="微軟正黑體" panose="020B0604030504040204" pitchFamily="34" charset="-120"/>
                <a:cs typeface="Times New Roman" panose="02020603050405020304" pitchFamily="18" charset="0"/>
              </a:rPr>
              <a:pPr/>
              <a:t>32</a:t>
            </a:fld>
            <a:endParaRPr lang="en-US" altLang="zh-TW" sz="1400" dirty="0">
              <a:latin typeface="微軟正黑體" panose="020B0604030504040204" pitchFamily="34" charset="-120"/>
              <a:ea typeface="微軟正黑體" panose="020B0604030504040204" pitchFamily="34" charset="-120"/>
              <a:cs typeface="Times New Roman" panose="02020603050405020304" pitchFamily="18" charset="0"/>
            </a:endParaRPr>
          </a:p>
        </p:txBody>
      </p:sp>
      <p:grpSp>
        <p:nvGrpSpPr>
          <p:cNvPr id="63" name="群組 62"/>
          <p:cNvGrpSpPr/>
          <p:nvPr/>
        </p:nvGrpSpPr>
        <p:grpSpPr>
          <a:xfrm>
            <a:off x="1259632" y="4152916"/>
            <a:ext cx="7560840" cy="2572394"/>
            <a:chOff x="784333" y="4149080"/>
            <a:chExt cx="7560840" cy="2572394"/>
          </a:xfrm>
        </p:grpSpPr>
        <p:sp>
          <p:nvSpPr>
            <p:cNvPr id="6" name="橢圓 5">
              <a:extLst>
                <a:ext uri="{FF2B5EF4-FFF2-40B4-BE49-F238E27FC236}">
                  <a16:creationId xmlns:a16="http://schemas.microsoft.com/office/drawing/2014/main" id="{659E69D9-AD7F-FC2F-9B4C-B8E89A013B89}"/>
                </a:ext>
              </a:extLst>
            </p:cNvPr>
            <p:cNvSpPr/>
            <p:nvPr/>
          </p:nvSpPr>
          <p:spPr>
            <a:xfrm>
              <a:off x="2506180" y="4149080"/>
              <a:ext cx="2736304" cy="257239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7" name="橢圓 6">
              <a:extLst>
                <a:ext uri="{FF2B5EF4-FFF2-40B4-BE49-F238E27FC236}">
                  <a16:creationId xmlns:a16="http://schemas.microsoft.com/office/drawing/2014/main" id="{90F562D1-E32F-067E-9436-9902A1731C34}"/>
                </a:ext>
              </a:extLst>
            </p:cNvPr>
            <p:cNvSpPr/>
            <p:nvPr/>
          </p:nvSpPr>
          <p:spPr>
            <a:xfrm>
              <a:off x="4250183" y="4549227"/>
              <a:ext cx="1745688" cy="17721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8" name="文字方塊 7">
              <a:extLst>
                <a:ext uri="{FF2B5EF4-FFF2-40B4-BE49-F238E27FC236}">
                  <a16:creationId xmlns:a16="http://schemas.microsoft.com/office/drawing/2014/main" id="{23C093D9-CAB0-D4BD-5C0C-A9B814A87B75}"/>
                </a:ext>
              </a:extLst>
            </p:cNvPr>
            <p:cNvSpPr txBox="1"/>
            <p:nvPr/>
          </p:nvSpPr>
          <p:spPr>
            <a:xfrm>
              <a:off x="784333" y="5249045"/>
              <a:ext cx="1861892" cy="400110"/>
            </a:xfrm>
            <a:prstGeom prst="rect">
              <a:avLst/>
            </a:prstGeom>
            <a:noFill/>
          </p:spPr>
          <p:txBody>
            <a:bodyPr wrap="square" rtlCol="0">
              <a:spAutoFit/>
            </a:bodyPr>
            <a:lstStyle/>
            <a:p>
              <a:r>
                <a:rPr lang="zh-TW" altLang="en-US" sz="2000" dirty="0">
                  <a:solidFill>
                    <a:srgbClr val="C00000"/>
                  </a:solidFill>
                  <a:latin typeface="微軟正黑體" panose="020B0604030504040204" pitchFamily="34" charset="-120"/>
                  <a:ea typeface="微軟正黑體" panose="020B0604030504040204" pitchFamily="34" charset="-120"/>
                </a:rPr>
                <a:t>學習歷程自述</a:t>
              </a:r>
              <a:endParaRPr lang="en-US" altLang="zh-TW" sz="2000" dirty="0">
                <a:solidFill>
                  <a:srgbClr val="C00000"/>
                </a:solidFill>
                <a:latin typeface="微軟正黑體" panose="020B0604030504040204" pitchFamily="34" charset="-120"/>
                <a:ea typeface="微軟正黑體" panose="020B0604030504040204" pitchFamily="34" charset="-120"/>
              </a:endParaRPr>
            </a:p>
          </p:txBody>
        </p:sp>
        <p:sp>
          <p:nvSpPr>
            <p:cNvPr id="9" name="文字方塊 8">
              <a:extLst>
                <a:ext uri="{FF2B5EF4-FFF2-40B4-BE49-F238E27FC236}">
                  <a16:creationId xmlns:a16="http://schemas.microsoft.com/office/drawing/2014/main" id="{F0B818B7-F1F1-E44D-7653-A10A8965C8EB}"/>
                </a:ext>
              </a:extLst>
            </p:cNvPr>
            <p:cNvSpPr txBox="1"/>
            <p:nvPr/>
          </p:nvSpPr>
          <p:spPr>
            <a:xfrm>
              <a:off x="5958595" y="5207687"/>
              <a:ext cx="2386578" cy="400110"/>
            </a:xfrm>
            <a:prstGeom prst="rect">
              <a:avLst/>
            </a:prstGeom>
            <a:noFill/>
          </p:spPr>
          <p:txBody>
            <a:bodyPr wrap="square" rtlCol="0">
              <a:spAutoFit/>
            </a:bodyPr>
            <a:lstStyle/>
            <a:p>
              <a:r>
                <a:rPr lang="zh-TW" altLang="en-US" sz="2000" dirty="0">
                  <a:solidFill>
                    <a:srgbClr val="C00000"/>
                  </a:solidFill>
                  <a:latin typeface="微軟正黑體" panose="020B0604030504040204" pitchFamily="34" charset="-120"/>
                  <a:ea typeface="微軟正黑體" panose="020B0604030504040204" pitchFamily="34" charset="-120"/>
                </a:rPr>
                <a:t>多元表現綜整心得</a:t>
              </a:r>
            </a:p>
          </p:txBody>
        </p:sp>
        <p:cxnSp>
          <p:nvCxnSpPr>
            <p:cNvPr id="17" name="直線接點 16">
              <a:extLst>
                <a:ext uri="{FF2B5EF4-FFF2-40B4-BE49-F238E27FC236}">
                  <a16:creationId xmlns:a16="http://schemas.microsoft.com/office/drawing/2014/main" id="{E9B38F89-4CE4-C18D-B02F-E665073DBC93}"/>
                </a:ext>
              </a:extLst>
            </p:cNvPr>
            <p:cNvCxnSpPr>
              <a:cxnSpLocks/>
            </p:cNvCxnSpPr>
            <p:nvPr/>
          </p:nvCxnSpPr>
          <p:spPr>
            <a:xfrm flipH="1">
              <a:off x="4247804" y="4987636"/>
              <a:ext cx="872836" cy="590204"/>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直線接點 27">
              <a:extLst>
                <a:ext uri="{FF2B5EF4-FFF2-40B4-BE49-F238E27FC236}">
                  <a16:creationId xmlns:a16="http://schemas.microsoft.com/office/drawing/2014/main" id="{E9B38F89-4CE4-C18D-B02F-E665073DBC93}"/>
                </a:ext>
              </a:extLst>
            </p:cNvPr>
            <p:cNvCxnSpPr>
              <a:cxnSpLocks/>
            </p:cNvCxnSpPr>
            <p:nvPr/>
          </p:nvCxnSpPr>
          <p:spPr>
            <a:xfrm flipH="1">
              <a:off x="4480560" y="5536276"/>
              <a:ext cx="731522" cy="490451"/>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直線接點 29">
              <a:extLst>
                <a:ext uri="{FF2B5EF4-FFF2-40B4-BE49-F238E27FC236}">
                  <a16:creationId xmlns:a16="http://schemas.microsoft.com/office/drawing/2014/main" id="{E9B38F89-4CE4-C18D-B02F-E665073DBC93}"/>
                </a:ext>
              </a:extLst>
            </p:cNvPr>
            <p:cNvCxnSpPr>
              <a:cxnSpLocks/>
            </p:cNvCxnSpPr>
            <p:nvPr/>
          </p:nvCxnSpPr>
          <p:spPr>
            <a:xfrm flipH="1">
              <a:off x="4563687" y="5627716"/>
              <a:ext cx="665019" cy="465513"/>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直線接點 30">
              <a:extLst>
                <a:ext uri="{FF2B5EF4-FFF2-40B4-BE49-F238E27FC236}">
                  <a16:creationId xmlns:a16="http://schemas.microsoft.com/office/drawing/2014/main" id="{E9B38F89-4CE4-C18D-B02F-E665073DBC93}"/>
                </a:ext>
              </a:extLst>
            </p:cNvPr>
            <p:cNvCxnSpPr>
              <a:cxnSpLocks/>
            </p:cNvCxnSpPr>
            <p:nvPr/>
          </p:nvCxnSpPr>
          <p:spPr>
            <a:xfrm flipH="1">
              <a:off x="4647612" y="5785926"/>
              <a:ext cx="547842" cy="371492"/>
            </a:xfrm>
            <a:prstGeom prst="line">
              <a:avLst/>
            </a:prstGeom>
          </p:spPr>
          <p:style>
            <a:lnRef idx="1">
              <a:schemeClr val="accent1"/>
            </a:lnRef>
            <a:fillRef idx="0">
              <a:schemeClr val="accent1"/>
            </a:fillRef>
            <a:effectRef idx="0">
              <a:schemeClr val="accent1"/>
            </a:effectRef>
            <a:fontRef idx="minor">
              <a:schemeClr val="tx1"/>
            </a:fontRef>
          </p:style>
        </p:cxnSp>
        <p:cxnSp>
          <p:nvCxnSpPr>
            <p:cNvPr id="32" name="直線接點 31">
              <a:extLst>
                <a:ext uri="{FF2B5EF4-FFF2-40B4-BE49-F238E27FC236}">
                  <a16:creationId xmlns:a16="http://schemas.microsoft.com/office/drawing/2014/main" id="{E9B38F89-4CE4-C18D-B02F-E665073DBC93}"/>
                </a:ext>
              </a:extLst>
            </p:cNvPr>
            <p:cNvCxnSpPr>
              <a:cxnSpLocks/>
            </p:cNvCxnSpPr>
            <p:nvPr/>
          </p:nvCxnSpPr>
          <p:spPr>
            <a:xfrm flipH="1">
              <a:off x="4372495" y="5278582"/>
              <a:ext cx="831273" cy="573578"/>
            </a:xfrm>
            <a:prstGeom prst="line">
              <a:avLst/>
            </a:prstGeom>
          </p:spPr>
          <p:style>
            <a:lnRef idx="1">
              <a:schemeClr val="accent1"/>
            </a:lnRef>
            <a:fillRef idx="0">
              <a:schemeClr val="accent1"/>
            </a:fillRef>
            <a:effectRef idx="0">
              <a:schemeClr val="accent1"/>
            </a:effectRef>
            <a:fontRef idx="minor">
              <a:schemeClr val="tx1"/>
            </a:fontRef>
          </p:style>
        </p:cxnSp>
        <p:cxnSp>
          <p:nvCxnSpPr>
            <p:cNvPr id="33" name="直線接點 32">
              <a:extLst>
                <a:ext uri="{FF2B5EF4-FFF2-40B4-BE49-F238E27FC236}">
                  <a16:creationId xmlns:a16="http://schemas.microsoft.com/office/drawing/2014/main" id="{E9B38F89-4CE4-C18D-B02F-E665073DBC93}"/>
                </a:ext>
              </a:extLst>
            </p:cNvPr>
            <p:cNvCxnSpPr>
              <a:cxnSpLocks/>
            </p:cNvCxnSpPr>
            <p:nvPr/>
          </p:nvCxnSpPr>
          <p:spPr>
            <a:xfrm flipH="1">
              <a:off x="4430684" y="5386647"/>
              <a:ext cx="822961" cy="548640"/>
            </a:xfrm>
            <a:prstGeom prst="line">
              <a:avLst/>
            </a:prstGeom>
          </p:spPr>
          <p:style>
            <a:lnRef idx="1">
              <a:schemeClr val="accent1"/>
            </a:lnRef>
            <a:fillRef idx="0">
              <a:schemeClr val="accent1"/>
            </a:fillRef>
            <a:effectRef idx="0">
              <a:schemeClr val="accent1"/>
            </a:effectRef>
            <a:fontRef idx="minor">
              <a:schemeClr val="tx1"/>
            </a:fontRef>
          </p:style>
        </p:cxnSp>
        <p:cxnSp>
          <p:nvCxnSpPr>
            <p:cNvPr id="36" name="直線接點 35">
              <a:extLst>
                <a:ext uri="{FF2B5EF4-FFF2-40B4-BE49-F238E27FC236}">
                  <a16:creationId xmlns:a16="http://schemas.microsoft.com/office/drawing/2014/main" id="{E9B38F89-4CE4-C18D-B02F-E665073DBC93}"/>
                </a:ext>
              </a:extLst>
            </p:cNvPr>
            <p:cNvCxnSpPr>
              <a:cxnSpLocks/>
            </p:cNvCxnSpPr>
            <p:nvPr/>
          </p:nvCxnSpPr>
          <p:spPr>
            <a:xfrm flipH="1">
              <a:off x="4305993" y="4729942"/>
              <a:ext cx="698270" cy="465513"/>
            </a:xfrm>
            <a:prstGeom prst="line">
              <a:avLst/>
            </a:prstGeom>
          </p:spPr>
          <p:style>
            <a:lnRef idx="1">
              <a:schemeClr val="accent1"/>
            </a:lnRef>
            <a:fillRef idx="0">
              <a:schemeClr val="accent1"/>
            </a:fillRef>
            <a:effectRef idx="0">
              <a:schemeClr val="accent1"/>
            </a:effectRef>
            <a:fontRef idx="minor">
              <a:schemeClr val="tx1"/>
            </a:fontRef>
          </p:style>
        </p:cxnSp>
        <p:cxnSp>
          <p:nvCxnSpPr>
            <p:cNvPr id="37" name="直線接點 36">
              <a:extLst>
                <a:ext uri="{FF2B5EF4-FFF2-40B4-BE49-F238E27FC236}">
                  <a16:creationId xmlns:a16="http://schemas.microsoft.com/office/drawing/2014/main" id="{E9B38F89-4CE4-C18D-B02F-E665073DBC93}"/>
                </a:ext>
              </a:extLst>
            </p:cNvPr>
            <p:cNvCxnSpPr>
              <a:cxnSpLocks/>
            </p:cNvCxnSpPr>
            <p:nvPr/>
          </p:nvCxnSpPr>
          <p:spPr>
            <a:xfrm flipH="1">
              <a:off x="4330931" y="4652293"/>
              <a:ext cx="616319" cy="401845"/>
            </a:xfrm>
            <a:prstGeom prst="line">
              <a:avLst/>
            </a:prstGeom>
          </p:spPr>
          <p:style>
            <a:lnRef idx="1">
              <a:schemeClr val="accent1"/>
            </a:lnRef>
            <a:fillRef idx="0">
              <a:schemeClr val="accent1"/>
            </a:fillRef>
            <a:effectRef idx="0">
              <a:schemeClr val="accent1"/>
            </a:effectRef>
            <a:fontRef idx="minor">
              <a:schemeClr val="tx1"/>
            </a:fontRef>
          </p:style>
        </p:cxnSp>
        <p:cxnSp>
          <p:nvCxnSpPr>
            <p:cNvPr id="38" name="直線接點 37">
              <a:extLst>
                <a:ext uri="{FF2B5EF4-FFF2-40B4-BE49-F238E27FC236}">
                  <a16:creationId xmlns:a16="http://schemas.microsoft.com/office/drawing/2014/main" id="{E9B38F89-4CE4-C18D-B02F-E665073DBC93}"/>
                </a:ext>
              </a:extLst>
            </p:cNvPr>
            <p:cNvCxnSpPr>
              <a:cxnSpLocks/>
            </p:cNvCxnSpPr>
            <p:nvPr/>
          </p:nvCxnSpPr>
          <p:spPr>
            <a:xfrm flipH="1">
              <a:off x="4281055" y="4813069"/>
              <a:ext cx="756458" cy="507076"/>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直線接點 38">
              <a:extLst>
                <a:ext uri="{FF2B5EF4-FFF2-40B4-BE49-F238E27FC236}">
                  <a16:creationId xmlns:a16="http://schemas.microsoft.com/office/drawing/2014/main" id="{E9B38F89-4CE4-C18D-B02F-E665073DBC93}"/>
                </a:ext>
              </a:extLst>
            </p:cNvPr>
            <p:cNvCxnSpPr>
              <a:cxnSpLocks/>
            </p:cNvCxnSpPr>
            <p:nvPr/>
          </p:nvCxnSpPr>
          <p:spPr>
            <a:xfrm flipH="1">
              <a:off x="4264429" y="4896196"/>
              <a:ext cx="814647" cy="5486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3" name="直線接點 42">
              <a:extLst>
                <a:ext uri="{FF2B5EF4-FFF2-40B4-BE49-F238E27FC236}">
                  <a16:creationId xmlns:a16="http://schemas.microsoft.com/office/drawing/2014/main" id="{E9B38F89-4CE4-C18D-B02F-E665073DBC93}"/>
                </a:ext>
              </a:extLst>
            </p:cNvPr>
            <p:cNvCxnSpPr>
              <a:cxnSpLocks/>
            </p:cNvCxnSpPr>
            <p:nvPr/>
          </p:nvCxnSpPr>
          <p:spPr>
            <a:xfrm flipH="1">
              <a:off x="4281054" y="5082892"/>
              <a:ext cx="872836" cy="590204"/>
            </a:xfrm>
            <a:prstGeom prst="line">
              <a:avLst/>
            </a:prstGeom>
          </p:spPr>
          <p:style>
            <a:lnRef idx="1">
              <a:schemeClr val="accent1"/>
            </a:lnRef>
            <a:fillRef idx="0">
              <a:schemeClr val="accent1"/>
            </a:fillRef>
            <a:effectRef idx="0">
              <a:schemeClr val="accent1"/>
            </a:effectRef>
            <a:fontRef idx="minor">
              <a:schemeClr val="tx1"/>
            </a:fontRef>
          </p:style>
        </p:cxnSp>
        <p:cxnSp>
          <p:nvCxnSpPr>
            <p:cNvPr id="44" name="直線接點 43">
              <a:extLst>
                <a:ext uri="{FF2B5EF4-FFF2-40B4-BE49-F238E27FC236}">
                  <a16:creationId xmlns:a16="http://schemas.microsoft.com/office/drawing/2014/main" id="{E9B38F89-4CE4-C18D-B02F-E665073DBC93}"/>
                </a:ext>
              </a:extLst>
            </p:cNvPr>
            <p:cNvCxnSpPr>
              <a:cxnSpLocks/>
            </p:cNvCxnSpPr>
            <p:nvPr/>
          </p:nvCxnSpPr>
          <p:spPr>
            <a:xfrm flipH="1">
              <a:off x="4330932" y="5162204"/>
              <a:ext cx="872835" cy="606829"/>
            </a:xfrm>
            <a:prstGeom prst="line">
              <a:avLst/>
            </a:prstGeom>
          </p:spPr>
          <p:style>
            <a:lnRef idx="1">
              <a:schemeClr val="accent1"/>
            </a:lnRef>
            <a:fillRef idx="0">
              <a:schemeClr val="accent1"/>
            </a:fillRef>
            <a:effectRef idx="0">
              <a:schemeClr val="accent1"/>
            </a:effectRef>
            <a:fontRef idx="minor">
              <a:schemeClr val="tx1"/>
            </a:fontRef>
          </p:style>
        </p:cxnSp>
        <p:cxnSp>
          <p:nvCxnSpPr>
            <p:cNvPr id="58" name="直線接點 57">
              <a:extLst>
                <a:ext uri="{FF2B5EF4-FFF2-40B4-BE49-F238E27FC236}">
                  <a16:creationId xmlns:a16="http://schemas.microsoft.com/office/drawing/2014/main" id="{E9B38F89-4CE4-C18D-B02F-E665073DBC93}"/>
                </a:ext>
              </a:extLst>
            </p:cNvPr>
            <p:cNvCxnSpPr>
              <a:cxnSpLocks/>
            </p:cNvCxnSpPr>
            <p:nvPr/>
          </p:nvCxnSpPr>
          <p:spPr>
            <a:xfrm flipH="1">
              <a:off x="4763193" y="6012180"/>
              <a:ext cx="324196" cy="222365"/>
            </a:xfrm>
            <a:prstGeom prst="line">
              <a:avLst/>
            </a:prstGeom>
          </p:spPr>
          <p:style>
            <a:lnRef idx="1">
              <a:schemeClr val="accent1"/>
            </a:lnRef>
            <a:fillRef idx="0">
              <a:schemeClr val="accent1"/>
            </a:fillRef>
            <a:effectRef idx="0">
              <a:schemeClr val="accent1"/>
            </a:effectRef>
            <a:fontRef idx="minor">
              <a:schemeClr val="tx1"/>
            </a:fontRef>
          </p:style>
        </p:cxnSp>
        <p:cxnSp>
          <p:nvCxnSpPr>
            <p:cNvPr id="60" name="直線接點 59">
              <a:extLst>
                <a:ext uri="{FF2B5EF4-FFF2-40B4-BE49-F238E27FC236}">
                  <a16:creationId xmlns:a16="http://schemas.microsoft.com/office/drawing/2014/main" id="{E9B38F89-4CE4-C18D-B02F-E665073DBC93}"/>
                </a:ext>
              </a:extLst>
            </p:cNvPr>
            <p:cNvCxnSpPr>
              <a:cxnSpLocks/>
            </p:cNvCxnSpPr>
            <p:nvPr/>
          </p:nvCxnSpPr>
          <p:spPr>
            <a:xfrm flipH="1">
              <a:off x="4505498" y="4627014"/>
              <a:ext cx="320039" cy="205356"/>
            </a:xfrm>
            <a:prstGeom prst="line">
              <a:avLst/>
            </a:prstGeom>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292059626"/>
      </p:ext>
    </p:extLst>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01" name="Rectangle 3"/>
          <p:cNvSpPr>
            <a:spLocks noGrp="1" noChangeArrowheads="1"/>
          </p:cNvSpPr>
          <p:nvPr>
            <p:ph type="body" idx="1"/>
          </p:nvPr>
        </p:nvSpPr>
        <p:spPr>
          <a:xfrm>
            <a:off x="0" y="1700808"/>
            <a:ext cx="8892480" cy="5020666"/>
          </a:xfrm>
        </p:spPr>
        <p:txBody>
          <a:bodyPr>
            <a:normAutofit/>
          </a:bodyPr>
          <a:lstStyle/>
          <a:p>
            <a:pPr marL="838200" lvl="1" indent="-381000">
              <a:lnSpc>
                <a:spcPct val="160000"/>
              </a:lnSpc>
              <a:spcBef>
                <a:spcPts val="0"/>
              </a:spcBef>
            </a:pPr>
            <a:r>
              <a:rPr lang="zh-TW" altLang="en-US" sz="2800" dirty="0">
                <a:latin typeface="微軟正黑體" panose="020B0604030504040204" pitchFamily="34" charset="-120"/>
                <a:ea typeface="微軟正黑體" panose="020B0604030504040204" pitchFamily="34" charset="-120"/>
              </a:rPr>
              <a:t>有</a:t>
            </a:r>
            <a:r>
              <a:rPr lang="en-US" altLang="zh-TW" sz="2800" dirty="0">
                <a:latin typeface="微軟正黑體" panose="020B0604030504040204" pitchFamily="34" charset="-120"/>
                <a:ea typeface="微軟正黑體" panose="020B0604030504040204" pitchFamily="34" charset="-120"/>
              </a:rPr>
              <a:t>800</a:t>
            </a:r>
            <a:r>
              <a:rPr lang="zh-TW" altLang="en-US" sz="2800" dirty="0">
                <a:latin typeface="微軟正黑體" panose="020B0604030504040204" pitchFamily="34" charset="-120"/>
                <a:ea typeface="微軟正黑體" panose="020B0604030504040204" pitchFamily="34" charset="-120"/>
              </a:rPr>
              <a:t>字、圖片最多</a:t>
            </a:r>
            <a:r>
              <a:rPr lang="en-US" altLang="zh-TW" sz="2800" dirty="0">
                <a:latin typeface="微軟正黑體" panose="020B0604030504040204" pitchFamily="34" charset="-120"/>
                <a:ea typeface="微軟正黑體" panose="020B0604030504040204" pitchFamily="34" charset="-120"/>
              </a:rPr>
              <a:t>3</a:t>
            </a:r>
            <a:r>
              <a:rPr lang="zh-TW" altLang="en-US" sz="2800" dirty="0">
                <a:latin typeface="微軟正黑體" panose="020B0604030504040204" pitchFamily="34" charset="-120"/>
                <a:ea typeface="微軟正黑體" panose="020B0604030504040204" pitchFamily="34" charset="-120"/>
              </a:rPr>
              <a:t>張的限制</a:t>
            </a:r>
            <a:endParaRPr lang="en-US" altLang="zh-TW" sz="2800" dirty="0">
              <a:latin typeface="微軟正黑體" panose="020B0604030504040204" pitchFamily="34" charset="-120"/>
              <a:ea typeface="微軟正黑體" panose="020B0604030504040204" pitchFamily="34" charset="-120"/>
            </a:endParaRPr>
          </a:p>
          <a:p>
            <a:pPr marL="1112520" lvl="2" indent="-381000">
              <a:lnSpc>
                <a:spcPct val="160000"/>
              </a:lnSpc>
              <a:spcBef>
                <a:spcPts val="0"/>
              </a:spcBef>
            </a:pPr>
            <a:r>
              <a:rPr lang="zh-TW" altLang="en-US" sz="2400" dirty="0">
                <a:latin typeface="微軟正黑體" panose="020B0604030504040204" pitchFamily="34" charset="-120"/>
                <a:ea typeface="微軟正黑體" panose="020B0604030504040204" pitchFamily="34" charset="-120"/>
              </a:rPr>
              <a:t>遵循校系分則與審查資料準備指引規定，可能另有頁數限制。</a:t>
            </a:r>
            <a:endParaRPr lang="en-US" altLang="zh-TW" sz="2400" dirty="0">
              <a:latin typeface="微軟正黑體" panose="020B0604030504040204" pitchFamily="34" charset="-120"/>
              <a:ea typeface="微軟正黑體" panose="020B0604030504040204" pitchFamily="34" charset="-120"/>
            </a:endParaRPr>
          </a:p>
          <a:p>
            <a:pPr marL="1112520" lvl="2" indent="-381000">
              <a:lnSpc>
                <a:spcPct val="160000"/>
              </a:lnSpc>
              <a:spcBef>
                <a:spcPts val="0"/>
              </a:spcBef>
            </a:pPr>
            <a:r>
              <a:rPr lang="zh-TW" altLang="en-US" sz="2400" dirty="0">
                <a:latin typeface="微軟正黑體" panose="020B0604030504040204" pitchFamily="34" charset="-120"/>
                <a:ea typeface="微軟正黑體" panose="020B0604030504040204" pitchFamily="34" charset="-120"/>
              </a:rPr>
              <a:t>圖片需搭配簡要文字說明，</a:t>
            </a:r>
            <a:r>
              <a:rPr lang="zh-TW" altLang="en-US" sz="2400" b="0" i="0" dirty="0">
                <a:effectLst/>
                <a:latin typeface="微軟正黑體" panose="020B0604030504040204" pitchFamily="34" charset="-120"/>
                <a:ea typeface="微軟正黑體" panose="020B0604030504040204" pitchFamily="34" charset="-120"/>
              </a:rPr>
              <a:t>不要讓大學審查教</a:t>
            </a:r>
            <a:r>
              <a:rPr lang="zh-TW" altLang="en-US" sz="2400" dirty="0">
                <a:latin typeface="微軟正黑體" panose="020B0604030504040204" pitchFamily="34" charset="-120"/>
                <a:ea typeface="微軟正黑體" panose="020B0604030504040204" pitchFamily="34" charset="-120"/>
              </a:rPr>
              <a:t>師</a:t>
            </a:r>
            <a:r>
              <a:rPr lang="zh-TW" altLang="en-US" sz="2400" b="0" i="0" dirty="0">
                <a:effectLst/>
                <a:latin typeface="微軟正黑體" panose="020B0604030504040204" pitchFamily="34" charset="-120"/>
                <a:ea typeface="微軟正黑體" panose="020B0604030504040204" pitchFamily="34" charset="-120"/>
              </a:rPr>
              <a:t>玩猜謎。</a:t>
            </a:r>
            <a:endParaRPr lang="en-US" altLang="zh-TW" sz="2400" b="0" i="0" dirty="0">
              <a:effectLst/>
              <a:latin typeface="微軟正黑體" panose="020B0604030504040204" pitchFamily="34" charset="-120"/>
              <a:ea typeface="微軟正黑體" panose="020B0604030504040204" pitchFamily="34" charset="-120"/>
            </a:endParaRPr>
          </a:p>
          <a:p>
            <a:pPr marL="1386840" lvl="3" indent="-381000">
              <a:lnSpc>
                <a:spcPct val="160000"/>
              </a:lnSpc>
              <a:spcBef>
                <a:spcPts val="0"/>
              </a:spcBef>
            </a:pPr>
            <a:endParaRPr lang="en-US" altLang="zh-TW" sz="2400" dirty="0">
              <a:solidFill>
                <a:srgbClr val="050505"/>
              </a:solidFill>
              <a:latin typeface="微軟正黑體" panose="020B0604030504040204" pitchFamily="34" charset="-120"/>
              <a:ea typeface="微軟正黑體" panose="020B0604030504040204" pitchFamily="34" charset="-120"/>
            </a:endParaRPr>
          </a:p>
          <a:p>
            <a:pPr marL="1386840" lvl="3" indent="-381000">
              <a:lnSpc>
                <a:spcPct val="160000"/>
              </a:lnSpc>
              <a:spcBef>
                <a:spcPts val="0"/>
              </a:spcBef>
            </a:pPr>
            <a:endParaRPr lang="en-US" altLang="zh-TW" sz="2400" dirty="0">
              <a:solidFill>
                <a:srgbClr val="050505"/>
              </a:solidFill>
              <a:latin typeface="微軟正黑體" panose="020B0604030504040204" pitchFamily="34" charset="-120"/>
              <a:ea typeface="微軟正黑體" panose="020B0604030504040204" pitchFamily="34" charset="-120"/>
            </a:endParaRPr>
          </a:p>
        </p:txBody>
      </p:sp>
      <p:sp>
        <p:nvSpPr>
          <p:cNvPr id="4100" name="AutoShape 2"/>
          <p:cNvSpPr>
            <a:spLocks noGrp="1" noChangeArrowheads="1"/>
          </p:cNvSpPr>
          <p:nvPr>
            <p:ph type="title"/>
          </p:nvPr>
        </p:nvSpPr>
        <p:spPr>
          <a:xfrm>
            <a:off x="539552" y="908720"/>
            <a:ext cx="8604448" cy="720080"/>
          </a:xfrm>
        </p:spPr>
        <p:txBody>
          <a:bodyPr>
            <a:noAutofit/>
          </a:bodyPr>
          <a:lstStyle/>
          <a:p>
            <a:r>
              <a:rPr lang="zh-TW" altLang="en-US" sz="3600" kern="0" dirty="0">
                <a:latin typeface="微軟正黑體" panose="020B0604030504040204" pitchFamily="34" charset="-120"/>
                <a:ea typeface="微軟正黑體" panose="020B0604030504040204" pitchFamily="34" charset="-120"/>
                <a:cs typeface="Times New Roman" panose="02020603050405020304" pitchFamily="18" charset="0"/>
              </a:rPr>
              <a:t>多元表現綜整心得撰寫原則</a:t>
            </a:r>
            <a:endParaRPr lang="en-US" altLang="zh-TW" sz="3600" dirty="0">
              <a:latin typeface="+mj-ea"/>
            </a:endParaRPr>
          </a:p>
        </p:txBody>
      </p:sp>
      <p:sp>
        <p:nvSpPr>
          <p:cNvPr id="4" name="投影片編號版面配置區 5">
            <a:extLst>
              <a:ext uri="{FF2B5EF4-FFF2-40B4-BE49-F238E27FC236}">
                <a16:creationId xmlns:a16="http://schemas.microsoft.com/office/drawing/2014/main" id="{0F698181-F71C-4D6A-9B35-14FD516D66CE}"/>
              </a:ext>
            </a:extLst>
          </p:cNvPr>
          <p:cNvSpPr>
            <a:spLocks noGrp="1"/>
          </p:cNvSpPr>
          <p:nvPr>
            <p:ph type="sldNum" sz="quarter" idx="12"/>
          </p:nvPr>
        </p:nvSpPr>
        <p:spPr>
          <a:xfrm>
            <a:off x="7924800" y="6356350"/>
            <a:ext cx="762000" cy="365125"/>
          </a:xfrm>
          <a:noFill/>
        </p:spPr>
        <p:txBody>
          <a:bodyPr/>
          <a:lstStyle/>
          <a:p>
            <a:fld id="{BA658583-FC9A-445C-AB03-44C0F41B7F77}" type="slidenum">
              <a:rPr lang="en-US" altLang="zh-TW" sz="1400" smtClean="0">
                <a:latin typeface="微軟正黑體" panose="020B0604030504040204" pitchFamily="34" charset="-120"/>
                <a:ea typeface="微軟正黑體" panose="020B0604030504040204" pitchFamily="34" charset="-120"/>
                <a:cs typeface="Times New Roman" panose="02020603050405020304" pitchFamily="18" charset="0"/>
              </a:rPr>
              <a:pPr/>
              <a:t>33</a:t>
            </a:fld>
            <a:endParaRPr lang="en-US" altLang="zh-TW" sz="1400" dirty="0">
              <a:latin typeface="微軟正黑體" panose="020B0604030504040204" pitchFamily="34" charset="-120"/>
              <a:ea typeface="微軟正黑體" panose="020B0604030504040204" pitchFamily="34" charset="-120"/>
              <a:cs typeface="Times New Roman" panose="02020603050405020304" pitchFamily="18" charset="0"/>
            </a:endParaRPr>
          </a:p>
        </p:txBody>
      </p:sp>
    </p:spTree>
    <p:extLst>
      <p:ext uri="{BB962C8B-B14F-4D97-AF65-F5344CB8AC3E}">
        <p14:creationId xmlns:p14="http://schemas.microsoft.com/office/powerpoint/2010/main" val="1840083197"/>
      </p:ext>
    </p:extLst>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00" name="AutoShape 2"/>
          <p:cNvSpPr>
            <a:spLocks noGrp="1" noChangeArrowheads="1"/>
          </p:cNvSpPr>
          <p:nvPr>
            <p:ph type="title"/>
          </p:nvPr>
        </p:nvSpPr>
        <p:spPr>
          <a:xfrm>
            <a:off x="539552" y="908720"/>
            <a:ext cx="8352928" cy="720080"/>
          </a:xfrm>
        </p:spPr>
        <p:txBody>
          <a:bodyPr>
            <a:noAutofit/>
          </a:bodyPr>
          <a:lstStyle/>
          <a:p>
            <a:r>
              <a:rPr lang="zh-TW" altLang="en-US" sz="3600" kern="0" dirty="0">
                <a:latin typeface="微軟正黑體" panose="020B0604030504040204" pitchFamily="34" charset="-120"/>
                <a:ea typeface="微軟正黑體" panose="020B0604030504040204" pitchFamily="34" charset="-120"/>
                <a:cs typeface="Times New Roman" panose="02020603050405020304" pitchFamily="18" charset="0"/>
              </a:rPr>
              <a:t>多元表現綜整心得撰寫原則</a:t>
            </a:r>
            <a:r>
              <a:rPr lang="en-US" altLang="zh-TW" sz="3600" dirty="0">
                <a:latin typeface="+mj-ea"/>
                <a:cs typeface="Times New Roman" panose="02020603050405020304" pitchFamily="18" charset="0"/>
              </a:rPr>
              <a:t>(</a:t>
            </a:r>
            <a:r>
              <a:rPr lang="zh-TW" altLang="en-US" sz="3600" dirty="0">
                <a:latin typeface="+mj-ea"/>
                <a:cs typeface="Times New Roman" panose="02020603050405020304" pitchFamily="18" charset="0"/>
              </a:rPr>
              <a:t>續</a:t>
            </a:r>
            <a:r>
              <a:rPr lang="en-US" altLang="zh-TW" sz="3600" dirty="0">
                <a:latin typeface="+mj-ea"/>
                <a:cs typeface="Times New Roman" panose="02020603050405020304" pitchFamily="18" charset="0"/>
              </a:rPr>
              <a:t>)</a:t>
            </a:r>
            <a:endParaRPr lang="en-US" altLang="zh-TW" sz="3600" dirty="0">
              <a:latin typeface="+mj-ea"/>
            </a:endParaRPr>
          </a:p>
        </p:txBody>
      </p:sp>
      <p:sp>
        <p:nvSpPr>
          <p:cNvPr id="4101" name="Rectangle 3"/>
          <p:cNvSpPr>
            <a:spLocks noGrp="1" noChangeArrowheads="1"/>
          </p:cNvSpPr>
          <p:nvPr>
            <p:ph type="body" idx="1"/>
          </p:nvPr>
        </p:nvSpPr>
        <p:spPr>
          <a:xfrm>
            <a:off x="0" y="1700808"/>
            <a:ext cx="8892480" cy="5020666"/>
          </a:xfrm>
        </p:spPr>
        <p:txBody>
          <a:bodyPr>
            <a:normAutofit fontScale="92500"/>
          </a:bodyPr>
          <a:lstStyle/>
          <a:p>
            <a:pPr marL="838200" lvl="1" indent="-381000">
              <a:lnSpc>
                <a:spcPct val="160000"/>
              </a:lnSpc>
              <a:spcBef>
                <a:spcPts val="0"/>
              </a:spcBef>
            </a:pPr>
            <a:r>
              <a:rPr lang="zh-TW" altLang="en-US" sz="2800" i="0" dirty="0">
                <a:effectLst/>
                <a:latin typeface="微軟正黑體" panose="020B0604030504040204" pitchFamily="34" charset="-120"/>
                <a:ea typeface="微軟正黑體" panose="020B0604030504040204" pitchFamily="34" charset="-120"/>
              </a:rPr>
              <a:t>是否該受限於「綜整心得」之字面意義</a:t>
            </a:r>
            <a:r>
              <a:rPr lang="zh-TW" altLang="en-US" sz="2800" dirty="0">
                <a:latin typeface="微軟正黑體" panose="020B0604030504040204" pitchFamily="34" charset="-120"/>
                <a:ea typeface="微軟正黑體" panose="020B0604030504040204" pitchFamily="34" charset="-120"/>
              </a:rPr>
              <a:t>？ </a:t>
            </a:r>
            <a:endParaRPr lang="en-US" altLang="zh-TW" sz="2800" dirty="0">
              <a:latin typeface="微軟正黑體" panose="020B0604030504040204" pitchFamily="34" charset="-120"/>
              <a:ea typeface="微軟正黑體" panose="020B0604030504040204" pitchFamily="34" charset="-120"/>
            </a:endParaRPr>
          </a:p>
          <a:p>
            <a:pPr marL="838200" lvl="1" indent="-381000">
              <a:lnSpc>
                <a:spcPct val="160000"/>
              </a:lnSpc>
              <a:spcBef>
                <a:spcPts val="0"/>
              </a:spcBef>
            </a:pPr>
            <a:r>
              <a:rPr lang="zh-TW" altLang="en-US" sz="2800" dirty="0">
                <a:latin typeface="微軟正黑體" panose="020B0604030504040204" pitchFamily="34" charset="-120"/>
                <a:ea typeface="微軟正黑體" panose="020B0604030504040204" pitchFamily="34" charset="-120"/>
              </a:rPr>
              <a:t>「心得」二字易使學生將感想作為撰寫主軸。</a:t>
            </a:r>
            <a:endParaRPr lang="en-US" altLang="zh-TW" sz="2800" dirty="0">
              <a:latin typeface="微軟正黑體" panose="020B0604030504040204" pitchFamily="34" charset="-120"/>
              <a:ea typeface="微軟正黑體" panose="020B0604030504040204" pitchFamily="34" charset="-120"/>
            </a:endParaRPr>
          </a:p>
          <a:p>
            <a:pPr marL="1112520" lvl="2" indent="-381000">
              <a:lnSpc>
                <a:spcPct val="160000"/>
              </a:lnSpc>
              <a:spcBef>
                <a:spcPts val="0"/>
              </a:spcBef>
            </a:pPr>
            <a:r>
              <a:rPr lang="zh-TW" altLang="en-US" sz="2400" dirty="0">
                <a:latin typeface="微軟正黑體" panose="020B0604030504040204" pitchFamily="34" charset="-120"/>
                <a:ea typeface="微軟正黑體" panose="020B0604030504040204" pitchFamily="34" charset="-120"/>
              </a:rPr>
              <a:t>例如：很有成就感、滿懷感激、讓我更有信心面對困難、了解到一分耕耘一分收穫、明白團結力量大、施比受更有福</a:t>
            </a:r>
            <a:r>
              <a:rPr lang="en-US" altLang="zh-TW" sz="2400" dirty="0">
                <a:latin typeface="微軟正黑體" panose="020B0604030504040204" pitchFamily="34" charset="-120"/>
                <a:ea typeface="微軟正黑體" panose="020B0604030504040204" pitchFamily="34" charset="-120"/>
              </a:rPr>
              <a:t>…</a:t>
            </a:r>
            <a:r>
              <a:rPr lang="zh-TW" altLang="en-US" sz="2400" dirty="0">
                <a:latin typeface="微軟正黑體" panose="020B0604030504040204" pitchFamily="34" charset="-120"/>
                <a:ea typeface="微軟正黑體" panose="020B0604030504040204" pitchFamily="34" charset="-120"/>
              </a:rPr>
              <a:t>。</a:t>
            </a:r>
            <a:endParaRPr lang="en-US" altLang="zh-TW" sz="2400" dirty="0">
              <a:latin typeface="微軟正黑體" panose="020B0604030504040204" pitchFamily="34" charset="-120"/>
              <a:ea typeface="微軟正黑體" panose="020B0604030504040204" pitchFamily="34" charset="-120"/>
            </a:endParaRPr>
          </a:p>
          <a:p>
            <a:pPr marL="1112520" lvl="2" indent="-381000">
              <a:lnSpc>
                <a:spcPct val="160000"/>
              </a:lnSpc>
              <a:spcBef>
                <a:spcPts val="0"/>
              </a:spcBef>
            </a:pPr>
            <a:r>
              <a:rPr lang="zh-TW" altLang="en-US" sz="2400" i="0" dirty="0">
                <a:effectLst/>
                <a:latin typeface="微軟正黑體" panose="020B0604030504040204" pitchFamily="34" charset="-120"/>
                <a:ea typeface="微軟正黑體" panose="020B0604030504040204" pitchFamily="34" charset="-120"/>
              </a:rPr>
              <a:t>不需要完全摒棄感想，但是更重要</a:t>
            </a:r>
            <a:r>
              <a:rPr lang="zh-TW" altLang="en-US" sz="2400" dirty="0">
                <a:latin typeface="微軟正黑體" panose="020B0604030504040204" pitchFamily="34" charset="-120"/>
                <a:ea typeface="微軟正黑體" panose="020B0604030504040204" pitchFamily="34" charset="-120"/>
              </a:rPr>
              <a:t>的是「做了哪些事」、「學習哪些知識」、「因為哪些事提升哪些能力」、「因為哪些事使自己成為具有哪些特質的人」 。</a:t>
            </a:r>
            <a:endParaRPr lang="en-US" altLang="zh-TW" sz="2400" i="0" dirty="0">
              <a:effectLst/>
              <a:latin typeface="微軟正黑體" panose="020B0604030504040204" pitchFamily="34" charset="-120"/>
              <a:ea typeface="微軟正黑體" panose="020B0604030504040204" pitchFamily="34" charset="-120"/>
            </a:endParaRPr>
          </a:p>
          <a:p>
            <a:pPr marL="1112520" lvl="2" indent="-381000">
              <a:lnSpc>
                <a:spcPct val="160000"/>
              </a:lnSpc>
              <a:spcBef>
                <a:spcPts val="0"/>
              </a:spcBef>
            </a:pPr>
            <a:r>
              <a:rPr lang="zh-TW" altLang="en-US" sz="2400" dirty="0">
                <a:latin typeface="微軟正黑體" panose="020B0604030504040204" pitchFamily="34" charset="-120"/>
                <a:ea typeface="微軟正黑體" panose="020B0604030504040204" pitchFamily="34" charset="-120"/>
              </a:rPr>
              <a:t>具體事項為主菜、感想是點綴用的調味品。</a:t>
            </a:r>
            <a:endParaRPr lang="en-US" altLang="zh-TW" sz="2400" dirty="0">
              <a:latin typeface="微軟正黑體" panose="020B0604030504040204" pitchFamily="34" charset="-120"/>
              <a:ea typeface="微軟正黑體" panose="020B0604030504040204" pitchFamily="34" charset="-120"/>
            </a:endParaRPr>
          </a:p>
          <a:p>
            <a:pPr marL="1112520" lvl="2" indent="-381000">
              <a:lnSpc>
                <a:spcPct val="160000"/>
              </a:lnSpc>
              <a:spcBef>
                <a:spcPts val="0"/>
              </a:spcBef>
            </a:pPr>
            <a:endParaRPr lang="en-US" altLang="zh-TW" sz="2400" i="0" dirty="0">
              <a:solidFill>
                <a:srgbClr val="373737"/>
              </a:solidFill>
              <a:effectLst/>
              <a:latin typeface="微軟正黑體" panose="020B0604030504040204" pitchFamily="34" charset="-120"/>
              <a:ea typeface="微軟正黑體" panose="020B0604030504040204" pitchFamily="34" charset="-120"/>
            </a:endParaRPr>
          </a:p>
          <a:p>
            <a:pPr marL="838200" lvl="1" indent="-381000">
              <a:lnSpc>
                <a:spcPct val="160000"/>
              </a:lnSpc>
              <a:spcBef>
                <a:spcPts val="0"/>
              </a:spcBef>
            </a:pPr>
            <a:endParaRPr lang="en-US" altLang="zh-TW" i="0" dirty="0">
              <a:solidFill>
                <a:srgbClr val="373737"/>
              </a:solidFill>
              <a:effectLst/>
              <a:latin typeface="微軟正黑體" panose="020B0604030504040204" pitchFamily="34" charset="-120"/>
              <a:ea typeface="微軟正黑體" panose="020B0604030504040204" pitchFamily="34" charset="-120"/>
            </a:endParaRPr>
          </a:p>
          <a:p>
            <a:pPr marL="1112520" lvl="2" indent="-381000">
              <a:lnSpc>
                <a:spcPct val="160000"/>
              </a:lnSpc>
              <a:spcBef>
                <a:spcPts val="0"/>
              </a:spcBef>
            </a:pPr>
            <a:endParaRPr lang="en-US" altLang="zh-TW" sz="2800" i="0" dirty="0">
              <a:solidFill>
                <a:schemeClr val="tx2"/>
              </a:solidFill>
              <a:effectLst/>
              <a:latin typeface="微軟正黑體" panose="020B0604030504040204" pitchFamily="34" charset="-120"/>
              <a:ea typeface="微軟正黑體" panose="020B0604030504040204" pitchFamily="34" charset="-120"/>
            </a:endParaRPr>
          </a:p>
          <a:p>
            <a:pPr marL="838200" lvl="1" indent="-381000">
              <a:lnSpc>
                <a:spcPct val="160000"/>
              </a:lnSpc>
              <a:spcBef>
                <a:spcPts val="0"/>
              </a:spcBef>
            </a:pPr>
            <a:endParaRPr lang="en-US" altLang="zh-TW" sz="2800" dirty="0">
              <a:solidFill>
                <a:schemeClr val="tx2"/>
              </a:solidFill>
              <a:effectLst/>
              <a:latin typeface="+mj-ea"/>
              <a:ea typeface="+mj-ea"/>
              <a:cs typeface="Times New Roman" panose="02020603050405020304" pitchFamily="18" charset="0"/>
            </a:endParaRPr>
          </a:p>
          <a:p>
            <a:pPr marL="457200" indent="-457200">
              <a:lnSpc>
                <a:spcPct val="160000"/>
              </a:lnSpc>
              <a:spcBef>
                <a:spcPts val="0"/>
              </a:spcBef>
            </a:pPr>
            <a:endParaRPr lang="en-US" altLang="zh-TW" sz="2800" dirty="0">
              <a:solidFill>
                <a:schemeClr val="tx2"/>
              </a:solidFill>
              <a:latin typeface="+mj-ea"/>
              <a:ea typeface="+mj-ea"/>
            </a:endParaRPr>
          </a:p>
          <a:p>
            <a:pPr marL="457200" indent="-457200" eaLnBrk="1" hangingPunct="1">
              <a:lnSpc>
                <a:spcPct val="160000"/>
              </a:lnSpc>
              <a:spcBef>
                <a:spcPts val="0"/>
              </a:spcBef>
              <a:buNone/>
            </a:pPr>
            <a:endParaRPr lang="en-US" altLang="zh-TW" sz="2800" dirty="0">
              <a:solidFill>
                <a:schemeClr val="tx2"/>
              </a:solidFill>
              <a:latin typeface="+mj-ea"/>
              <a:ea typeface="+mj-ea"/>
            </a:endParaRPr>
          </a:p>
        </p:txBody>
      </p:sp>
      <p:sp>
        <p:nvSpPr>
          <p:cNvPr id="5" name="投影片編號版面配置區 5">
            <a:extLst>
              <a:ext uri="{FF2B5EF4-FFF2-40B4-BE49-F238E27FC236}">
                <a16:creationId xmlns:a16="http://schemas.microsoft.com/office/drawing/2014/main" id="{8658CF8F-46A0-4B7A-A743-BBF34C32BB74}"/>
              </a:ext>
            </a:extLst>
          </p:cNvPr>
          <p:cNvSpPr>
            <a:spLocks noGrp="1"/>
          </p:cNvSpPr>
          <p:nvPr>
            <p:ph type="sldNum" sz="quarter" idx="12"/>
          </p:nvPr>
        </p:nvSpPr>
        <p:spPr>
          <a:xfrm>
            <a:off x="7924800" y="6356350"/>
            <a:ext cx="762000" cy="365125"/>
          </a:xfrm>
          <a:noFill/>
        </p:spPr>
        <p:txBody>
          <a:bodyPr/>
          <a:lstStyle/>
          <a:p>
            <a:fld id="{BA658583-FC9A-445C-AB03-44C0F41B7F77}" type="slidenum">
              <a:rPr lang="en-US" altLang="zh-TW" sz="1400" smtClean="0">
                <a:latin typeface="微軟正黑體" panose="020B0604030504040204" pitchFamily="34" charset="-120"/>
                <a:ea typeface="微軟正黑體" panose="020B0604030504040204" pitchFamily="34" charset="-120"/>
                <a:cs typeface="Times New Roman" panose="02020603050405020304" pitchFamily="18" charset="0"/>
              </a:rPr>
              <a:pPr/>
              <a:t>34</a:t>
            </a:fld>
            <a:endParaRPr lang="en-US" altLang="zh-TW" sz="1400" dirty="0">
              <a:latin typeface="微軟正黑體" panose="020B0604030504040204" pitchFamily="34" charset="-120"/>
              <a:ea typeface="微軟正黑體" panose="020B0604030504040204" pitchFamily="34" charset="-120"/>
              <a:cs typeface="Times New Roman" panose="02020603050405020304" pitchFamily="18" charset="0"/>
            </a:endParaRPr>
          </a:p>
        </p:txBody>
      </p:sp>
    </p:spTree>
    <p:extLst>
      <p:ext uri="{BB962C8B-B14F-4D97-AF65-F5344CB8AC3E}">
        <p14:creationId xmlns:p14="http://schemas.microsoft.com/office/powerpoint/2010/main" val="2304140421"/>
      </p:ext>
    </p:extLst>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D37411-425F-3A08-17DA-7811DB834D14}"/>
            </a:ext>
          </a:extLst>
        </p:cNvPr>
        <p:cNvGrpSpPr/>
        <p:nvPr/>
      </p:nvGrpSpPr>
      <p:grpSpPr>
        <a:xfrm>
          <a:off x="0" y="0"/>
          <a:ext cx="0" cy="0"/>
          <a:chOff x="0" y="0"/>
          <a:chExt cx="0" cy="0"/>
        </a:xfrm>
      </p:grpSpPr>
      <p:sp>
        <p:nvSpPr>
          <p:cNvPr id="4" name="標題 3">
            <a:extLst>
              <a:ext uri="{FF2B5EF4-FFF2-40B4-BE49-F238E27FC236}">
                <a16:creationId xmlns:a16="http://schemas.microsoft.com/office/drawing/2014/main" id="{67CEB51A-B509-CBA4-FCC0-40EB12C3F869}"/>
              </a:ext>
            </a:extLst>
          </p:cNvPr>
          <p:cNvSpPr>
            <a:spLocks noGrp="1"/>
          </p:cNvSpPr>
          <p:nvPr>
            <p:ph type="title"/>
          </p:nvPr>
        </p:nvSpPr>
        <p:spPr>
          <a:xfrm>
            <a:off x="323528" y="908720"/>
            <a:ext cx="8521824" cy="5184576"/>
          </a:xfrm>
        </p:spPr>
        <p:txBody>
          <a:bodyPr>
            <a:normAutofit fontScale="90000"/>
          </a:bodyPr>
          <a:lstStyle/>
          <a:p>
            <a:pPr algn="ctr"/>
            <a:br>
              <a:rPr lang="en-US" altLang="zh-TW" dirty="0">
                <a:solidFill>
                  <a:srgbClr val="000000"/>
                </a:solidFill>
                <a:latin typeface="Verdana" panose="020B0604030504040204" pitchFamily="34" charset="0"/>
              </a:rPr>
            </a:br>
            <a:br>
              <a:rPr lang="en-US" altLang="zh-TW" dirty="0"/>
            </a:br>
            <a:br>
              <a:rPr lang="en-US" altLang="zh-TW" dirty="0"/>
            </a:br>
            <a:r>
              <a:rPr lang="zh-TW" altLang="en-US" b="1" i="0" dirty="0">
                <a:solidFill>
                  <a:srgbClr val="000000"/>
                </a:solidFill>
                <a:effectLst/>
                <a:latin typeface="微軟正黑體" panose="020B0604030504040204" pitchFamily="34" charset="-120"/>
                <a:ea typeface="微軟正黑體" panose="020B0604030504040204" pitchFamily="34" charset="-120"/>
              </a:rPr>
              <a:t>寒假重要的事</a:t>
            </a:r>
            <a:br>
              <a:rPr lang="en-US" altLang="zh-TW" b="0" i="0" dirty="0">
                <a:solidFill>
                  <a:srgbClr val="000000"/>
                </a:solidFill>
                <a:effectLst/>
                <a:latin typeface="微軟正黑體" panose="020B0604030504040204" pitchFamily="34" charset="-120"/>
                <a:ea typeface="微軟正黑體" panose="020B0604030504040204" pitchFamily="34" charset="-120"/>
              </a:rPr>
            </a:br>
            <a:br>
              <a:rPr lang="en-US" altLang="zh-TW" b="0" i="0" dirty="0">
                <a:solidFill>
                  <a:srgbClr val="000000"/>
                </a:solidFill>
                <a:effectLst/>
                <a:latin typeface="微軟正黑體" panose="020B0604030504040204" pitchFamily="34" charset="-120"/>
                <a:ea typeface="微軟正黑體" panose="020B0604030504040204" pitchFamily="34" charset="-120"/>
              </a:rPr>
            </a:br>
            <a:br>
              <a:rPr lang="en-US" altLang="zh-TW" dirty="0">
                <a:latin typeface="+mj-ea"/>
              </a:rPr>
            </a:br>
            <a:br>
              <a:rPr lang="en-US" altLang="zh-TW" dirty="0">
                <a:latin typeface="+mj-ea"/>
              </a:rPr>
            </a:br>
            <a:r>
              <a:rPr lang="zh-TW" altLang="en-US" sz="3100" dirty="0">
                <a:solidFill>
                  <a:schemeClr val="tx1"/>
                </a:solidFill>
                <a:latin typeface="+mj-ea"/>
              </a:rPr>
              <a:t>國立中山大學</a:t>
            </a:r>
            <a:r>
              <a:rPr lang="zh-TW" altLang="en-US" sz="3100" dirty="0">
                <a:latin typeface="+mj-ea"/>
              </a:rPr>
              <a:t>管理學院</a:t>
            </a:r>
            <a:r>
              <a:rPr lang="zh-TW" altLang="en-US" sz="3100" dirty="0">
                <a:solidFill>
                  <a:schemeClr val="tx1"/>
                </a:solidFill>
                <a:latin typeface="+mj-ea"/>
              </a:rPr>
              <a:t>財務管理系</a:t>
            </a:r>
            <a:br>
              <a:rPr lang="en-US" altLang="zh-TW" sz="3100" dirty="0">
                <a:solidFill>
                  <a:schemeClr val="tx1"/>
                </a:solidFill>
                <a:latin typeface="+mj-ea"/>
              </a:rPr>
            </a:br>
            <a:r>
              <a:rPr lang="zh-TW" altLang="en-US" sz="3100" dirty="0">
                <a:solidFill>
                  <a:schemeClr val="tx1"/>
                </a:solidFill>
                <a:latin typeface="+mj-ea"/>
              </a:rPr>
              <a:t>唐俊華</a:t>
            </a:r>
            <a:br>
              <a:rPr lang="en-US" altLang="zh-TW" sz="3100" dirty="0">
                <a:solidFill>
                  <a:schemeClr val="tx1"/>
                </a:solidFill>
                <a:latin typeface="+mj-ea"/>
              </a:rPr>
            </a:br>
            <a:r>
              <a:rPr lang="en-US" altLang="zh-TW" sz="3100" dirty="0">
                <a:solidFill>
                  <a:schemeClr val="tx1"/>
                </a:solidFill>
                <a:latin typeface="+mj-ea"/>
                <a:cs typeface="Times New Roman" panose="02020603050405020304" pitchFamily="18" charset="0"/>
              </a:rPr>
              <a:t>chtang@mail.nsysu.edu.tw</a:t>
            </a:r>
            <a:br>
              <a:rPr lang="en-US" altLang="zh-TW" dirty="0">
                <a:latin typeface="+mj-ea"/>
              </a:rPr>
            </a:br>
            <a:endParaRPr lang="zh-TW" altLang="en-US" sz="3100" dirty="0">
              <a:solidFill>
                <a:schemeClr val="tx1"/>
              </a:solidFill>
              <a:latin typeface="+mj-ea"/>
            </a:endParaRPr>
          </a:p>
        </p:txBody>
      </p:sp>
    </p:spTree>
    <p:extLst>
      <p:ext uri="{BB962C8B-B14F-4D97-AF65-F5344CB8AC3E}">
        <p14:creationId xmlns:p14="http://schemas.microsoft.com/office/powerpoint/2010/main" val="1125819721"/>
      </p:ext>
    </p:extLst>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00" name="AutoShape 2"/>
          <p:cNvSpPr>
            <a:spLocks noGrp="1" noChangeArrowheads="1"/>
          </p:cNvSpPr>
          <p:nvPr>
            <p:ph type="title"/>
          </p:nvPr>
        </p:nvSpPr>
        <p:spPr>
          <a:xfrm>
            <a:off x="539552" y="908720"/>
            <a:ext cx="8604448" cy="720080"/>
          </a:xfrm>
        </p:spPr>
        <p:txBody>
          <a:bodyPr>
            <a:noAutofit/>
          </a:bodyPr>
          <a:lstStyle/>
          <a:p>
            <a:r>
              <a:rPr lang="zh-TW" altLang="en-US" sz="3600" dirty="0">
                <a:latin typeface="+mj-ea"/>
                <a:cs typeface="Times New Roman" panose="02020603050405020304" pitchFamily="18" charset="0"/>
              </a:rPr>
              <a:t>現在重要的事</a:t>
            </a:r>
            <a:endParaRPr lang="en-US" altLang="zh-TW" sz="3600" dirty="0">
              <a:latin typeface="+mj-ea"/>
            </a:endParaRPr>
          </a:p>
        </p:txBody>
      </p:sp>
      <p:sp>
        <p:nvSpPr>
          <p:cNvPr id="4101" name="Rectangle 3"/>
          <p:cNvSpPr>
            <a:spLocks noGrp="1" noChangeArrowheads="1"/>
          </p:cNvSpPr>
          <p:nvPr>
            <p:ph type="body" idx="1"/>
          </p:nvPr>
        </p:nvSpPr>
        <p:spPr>
          <a:xfrm>
            <a:off x="0" y="1700808"/>
            <a:ext cx="8892480" cy="5020666"/>
          </a:xfrm>
        </p:spPr>
        <p:txBody>
          <a:bodyPr>
            <a:normAutofit/>
          </a:bodyPr>
          <a:lstStyle/>
          <a:p>
            <a:pPr marL="838200" lvl="1" indent="-381000">
              <a:lnSpc>
                <a:spcPct val="160000"/>
              </a:lnSpc>
              <a:spcBef>
                <a:spcPts val="0"/>
              </a:spcBef>
            </a:pPr>
            <a:r>
              <a:rPr lang="zh-TW" altLang="en-US" sz="2800" dirty="0">
                <a:latin typeface="微軟正黑體" panose="020B0604030504040204" pitchFamily="34" charset="-120"/>
                <a:ea typeface="微軟正黑體" panose="020B0604030504040204" pitchFamily="34" charset="-120"/>
              </a:rPr>
              <a:t>學測已經結束，可以作哪些準備？</a:t>
            </a:r>
            <a:endParaRPr lang="en-US" altLang="zh-TW" sz="2800" dirty="0">
              <a:latin typeface="微軟正黑體" panose="020B0604030504040204" pitchFamily="34" charset="-120"/>
              <a:ea typeface="微軟正黑體" panose="020B0604030504040204" pitchFamily="34" charset="-120"/>
            </a:endParaRPr>
          </a:p>
          <a:p>
            <a:pPr marL="1112520" lvl="2" indent="-381000">
              <a:lnSpc>
                <a:spcPct val="160000"/>
              </a:lnSpc>
              <a:spcBef>
                <a:spcPts val="0"/>
              </a:spcBef>
            </a:pPr>
            <a:r>
              <a:rPr lang="zh-TW" altLang="en-US" sz="2400" dirty="0">
                <a:latin typeface="微軟正黑體" panose="020B0604030504040204" pitchFamily="34" charset="-120"/>
                <a:ea typeface="微軟正黑體" panose="020B0604030504040204" pitchFamily="34" charset="-120"/>
                <a:cs typeface="Times New Roman" panose="02020603050405020304" pitchFamily="18" charset="0"/>
              </a:rPr>
              <a:t>盤點既有課程學習成果與多元表現，於</a:t>
            </a:r>
            <a:r>
              <a:rPr lang="zh-TW" altLang="en-US" sz="2400" b="1" u="sng" dirty="0">
                <a:latin typeface="微軟正黑體" panose="020B0604030504040204" pitchFamily="34" charset="-120"/>
                <a:ea typeface="微軟正黑體" panose="020B0604030504040204" pitchFamily="34" charset="-120"/>
                <a:cs typeface="Times New Roman" panose="02020603050405020304" pitchFamily="18" charset="0"/>
              </a:rPr>
              <a:t>寒假與高三下</a:t>
            </a:r>
            <a:r>
              <a:rPr lang="zh-TW" altLang="en-US" sz="2400" dirty="0">
                <a:latin typeface="微軟正黑體" panose="020B0604030504040204" pitchFamily="34" charset="-120"/>
                <a:ea typeface="微軟正黑體" panose="020B0604030504040204" pitchFamily="34" charset="-120"/>
                <a:cs typeface="Times New Roman" panose="02020603050405020304" pitchFamily="18" charset="0"/>
              </a:rPr>
              <a:t>補強不足之處。</a:t>
            </a:r>
            <a:endParaRPr lang="en-US" altLang="zh-TW" sz="2400" dirty="0">
              <a:latin typeface="微軟正黑體" panose="020B0604030504040204" pitchFamily="34" charset="-120"/>
              <a:ea typeface="微軟正黑體" panose="020B0604030504040204" pitchFamily="34" charset="-120"/>
              <a:cs typeface="Times New Roman" panose="02020603050405020304" pitchFamily="18" charset="0"/>
            </a:endParaRPr>
          </a:p>
          <a:p>
            <a:pPr marL="1112520" lvl="2" indent="-381000">
              <a:lnSpc>
                <a:spcPct val="160000"/>
              </a:lnSpc>
              <a:spcBef>
                <a:spcPts val="0"/>
              </a:spcBef>
            </a:pPr>
            <a:endParaRPr lang="en-US" altLang="zh-TW" sz="2400" dirty="0">
              <a:latin typeface="微軟正黑體" panose="020B0604030504040204" pitchFamily="34" charset="-120"/>
              <a:ea typeface="微軟正黑體" panose="020B0604030504040204" pitchFamily="34" charset="-120"/>
              <a:cs typeface="Times New Roman" panose="02020603050405020304" pitchFamily="18" charset="0"/>
            </a:endParaRPr>
          </a:p>
        </p:txBody>
      </p:sp>
      <p:sp>
        <p:nvSpPr>
          <p:cNvPr id="4" name="投影片編號版面配置區 5">
            <a:extLst>
              <a:ext uri="{FF2B5EF4-FFF2-40B4-BE49-F238E27FC236}">
                <a16:creationId xmlns:a16="http://schemas.microsoft.com/office/drawing/2014/main" id="{0F698181-F71C-4D6A-9B35-14FD516D66CE}"/>
              </a:ext>
            </a:extLst>
          </p:cNvPr>
          <p:cNvSpPr>
            <a:spLocks noGrp="1"/>
          </p:cNvSpPr>
          <p:nvPr>
            <p:ph type="sldNum" sz="quarter" idx="12"/>
          </p:nvPr>
        </p:nvSpPr>
        <p:spPr>
          <a:xfrm>
            <a:off x="7924800" y="6356350"/>
            <a:ext cx="762000" cy="365125"/>
          </a:xfrm>
          <a:noFill/>
        </p:spPr>
        <p:txBody>
          <a:bodyPr/>
          <a:lstStyle/>
          <a:p>
            <a:fld id="{BA658583-FC9A-445C-AB03-44C0F41B7F77}" type="slidenum">
              <a:rPr lang="en-US" altLang="zh-TW" sz="1400" smtClean="0">
                <a:latin typeface="微軟正黑體" panose="020B0604030504040204" pitchFamily="34" charset="-120"/>
                <a:ea typeface="微軟正黑體" panose="020B0604030504040204" pitchFamily="34" charset="-120"/>
                <a:cs typeface="Times New Roman" panose="02020603050405020304" pitchFamily="18" charset="0"/>
              </a:rPr>
              <a:pPr/>
              <a:t>36</a:t>
            </a:fld>
            <a:endParaRPr lang="en-US" altLang="zh-TW" sz="1400" dirty="0">
              <a:latin typeface="微軟正黑體" panose="020B0604030504040204" pitchFamily="34" charset="-120"/>
              <a:ea typeface="微軟正黑體" panose="020B0604030504040204" pitchFamily="34" charset="-120"/>
              <a:cs typeface="Times New Roman" panose="02020603050405020304" pitchFamily="18" charset="0"/>
            </a:endParaRPr>
          </a:p>
        </p:txBody>
      </p:sp>
    </p:spTree>
    <p:extLst>
      <p:ext uri="{BB962C8B-B14F-4D97-AF65-F5344CB8AC3E}">
        <p14:creationId xmlns:p14="http://schemas.microsoft.com/office/powerpoint/2010/main" val="1586026026"/>
      </p:ext>
    </p:extLst>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00" name="AutoShape 2"/>
          <p:cNvSpPr>
            <a:spLocks noGrp="1" noChangeArrowheads="1"/>
          </p:cNvSpPr>
          <p:nvPr>
            <p:ph type="title"/>
          </p:nvPr>
        </p:nvSpPr>
        <p:spPr>
          <a:xfrm>
            <a:off x="539552" y="908720"/>
            <a:ext cx="8604448" cy="720080"/>
          </a:xfrm>
        </p:spPr>
        <p:txBody>
          <a:bodyPr>
            <a:noAutofit/>
          </a:bodyPr>
          <a:lstStyle/>
          <a:p>
            <a:r>
              <a:rPr lang="zh-TW" altLang="en-US" sz="3600" dirty="0">
                <a:latin typeface="+mj-ea"/>
                <a:cs typeface="Times New Roman" panose="02020603050405020304" pitchFamily="18" charset="0"/>
              </a:rPr>
              <a:t>盤點原則</a:t>
            </a:r>
            <a:endParaRPr lang="en-US" altLang="zh-TW" sz="3600" dirty="0">
              <a:latin typeface="+mj-ea"/>
            </a:endParaRPr>
          </a:p>
        </p:txBody>
      </p:sp>
      <p:sp>
        <p:nvSpPr>
          <p:cNvPr id="4101" name="Rectangle 3"/>
          <p:cNvSpPr>
            <a:spLocks noGrp="1" noChangeArrowheads="1"/>
          </p:cNvSpPr>
          <p:nvPr>
            <p:ph type="body" idx="1"/>
          </p:nvPr>
        </p:nvSpPr>
        <p:spPr>
          <a:xfrm>
            <a:off x="0" y="1700808"/>
            <a:ext cx="8892480" cy="5020666"/>
          </a:xfrm>
        </p:spPr>
        <p:txBody>
          <a:bodyPr>
            <a:normAutofit lnSpcReduction="10000"/>
          </a:bodyPr>
          <a:lstStyle/>
          <a:p>
            <a:pPr marL="838200" lvl="1" indent="-381000">
              <a:lnSpc>
                <a:spcPct val="160000"/>
              </a:lnSpc>
              <a:spcBef>
                <a:spcPts val="0"/>
              </a:spcBef>
            </a:pPr>
            <a:r>
              <a:rPr lang="zh-TW" altLang="en-US" sz="2800" dirty="0">
                <a:latin typeface="微軟正黑體" panose="020B0604030504040204" pitchFamily="34" charset="-120"/>
                <a:ea typeface="微軟正黑體" panose="020B0604030504040204" pitchFamily="34" charset="-120"/>
              </a:rPr>
              <a:t>我想要讀什麼領域的學系？</a:t>
            </a:r>
            <a:endParaRPr lang="en-US" altLang="zh-TW" sz="2800" dirty="0">
              <a:latin typeface="微軟正黑體" panose="020B0604030504040204" pitchFamily="34" charset="-120"/>
              <a:ea typeface="微軟正黑體" panose="020B0604030504040204" pitchFamily="34" charset="-120"/>
            </a:endParaRPr>
          </a:p>
          <a:p>
            <a:pPr marL="838200" lvl="1" indent="-381000">
              <a:lnSpc>
                <a:spcPct val="160000"/>
              </a:lnSpc>
              <a:spcBef>
                <a:spcPts val="0"/>
              </a:spcBef>
            </a:pPr>
            <a:r>
              <a:rPr lang="zh-TW" altLang="en-US" sz="2800" dirty="0">
                <a:latin typeface="微軟正黑體" panose="020B0604030504040204" pitchFamily="34" charset="-120"/>
                <a:ea typeface="微軟正黑體" panose="020B0604030504040204" pitchFamily="34" charset="-120"/>
              </a:rPr>
              <a:t>我目前的「課程學習成果」，有哪些成果呈現的</a:t>
            </a:r>
            <a:br>
              <a:rPr lang="en-US" altLang="zh-TW" sz="2800" dirty="0">
                <a:latin typeface="微軟正黑體" panose="020B0604030504040204" pitchFamily="34" charset="-120"/>
                <a:ea typeface="微軟正黑體" panose="020B0604030504040204" pitchFamily="34" charset="-120"/>
              </a:rPr>
            </a:br>
            <a:r>
              <a:rPr lang="zh-TW" altLang="en-US" sz="2800" dirty="0">
                <a:latin typeface="微軟正黑體" panose="020B0604030504040204" pitchFamily="34" charset="-120"/>
                <a:ea typeface="微軟正黑體" panose="020B0604030504040204" pitchFamily="34" charset="-120"/>
              </a:rPr>
              <a:t>知識或能力與上述領域直接或間接有關？</a:t>
            </a:r>
            <a:endParaRPr lang="en-US" altLang="zh-TW" sz="2800" dirty="0">
              <a:latin typeface="微軟正黑體" panose="020B0604030504040204" pitchFamily="34" charset="-120"/>
              <a:ea typeface="微軟正黑體" panose="020B0604030504040204" pitchFamily="34" charset="-120"/>
            </a:endParaRPr>
          </a:p>
          <a:p>
            <a:pPr marL="838200" lvl="1" indent="-381000">
              <a:lnSpc>
                <a:spcPct val="160000"/>
              </a:lnSpc>
              <a:spcBef>
                <a:spcPts val="0"/>
              </a:spcBef>
            </a:pPr>
            <a:r>
              <a:rPr lang="zh-TW" altLang="en-US" sz="2800" dirty="0">
                <a:latin typeface="微軟正黑體" panose="020B0604030504040204" pitchFamily="34" charset="-120"/>
                <a:ea typeface="微軟正黑體" panose="020B0604030504040204" pitchFamily="34" charset="-120"/>
              </a:rPr>
              <a:t>我目前的「多元表現」，有哪些內容呈現的知識或能力與上述領域直接或間接有關？</a:t>
            </a:r>
            <a:endParaRPr lang="en-US" altLang="zh-TW" sz="2800" dirty="0">
              <a:latin typeface="微軟正黑體" panose="020B0604030504040204" pitchFamily="34" charset="-120"/>
              <a:ea typeface="微軟正黑體" panose="020B0604030504040204" pitchFamily="34" charset="-120"/>
            </a:endParaRPr>
          </a:p>
          <a:p>
            <a:pPr marL="1112520" lvl="2" indent="-381000">
              <a:lnSpc>
                <a:spcPct val="160000"/>
              </a:lnSpc>
              <a:spcBef>
                <a:spcPts val="0"/>
              </a:spcBef>
            </a:pPr>
            <a:r>
              <a:rPr lang="zh-TW" altLang="en-US" sz="2400" dirty="0">
                <a:latin typeface="微軟正黑體" panose="020B0604030504040204" pitchFamily="34" charset="-120"/>
                <a:ea typeface="微軟正黑體" panose="020B0604030504040204" pitchFamily="34" charset="-120"/>
              </a:rPr>
              <a:t>請具體說明為什麼呈現的知識或能力與上述領域直接或間接有關？</a:t>
            </a:r>
            <a:endParaRPr lang="en-US" altLang="zh-TW" sz="2400" dirty="0">
              <a:latin typeface="微軟正黑體" panose="020B0604030504040204" pitchFamily="34" charset="-120"/>
              <a:ea typeface="微軟正黑體" panose="020B0604030504040204" pitchFamily="34" charset="-120"/>
            </a:endParaRPr>
          </a:p>
          <a:p>
            <a:pPr marL="1112520" lvl="2" indent="-381000">
              <a:lnSpc>
                <a:spcPct val="160000"/>
              </a:lnSpc>
              <a:spcBef>
                <a:spcPts val="0"/>
              </a:spcBef>
            </a:pPr>
            <a:r>
              <a:rPr lang="zh-TW" altLang="en-US" sz="2500" dirty="0">
                <a:latin typeface="微軟正黑體" panose="020B0604030504040204" pitchFamily="34" charset="-120"/>
                <a:ea typeface="微軟正黑體" panose="020B0604030504040204" pitchFamily="34" charset="-120"/>
              </a:rPr>
              <a:t>列出後，依有關程度依序排列，最直接的排第一。</a:t>
            </a:r>
            <a:endParaRPr lang="en-US" altLang="zh-TW" sz="2500" dirty="0">
              <a:latin typeface="微軟正黑體" panose="020B0604030504040204" pitchFamily="34" charset="-120"/>
              <a:ea typeface="微軟正黑體" panose="020B0604030504040204" pitchFamily="34" charset="-120"/>
            </a:endParaRPr>
          </a:p>
          <a:p>
            <a:pPr marL="838200" lvl="1" indent="-381000">
              <a:lnSpc>
                <a:spcPct val="160000"/>
              </a:lnSpc>
              <a:spcBef>
                <a:spcPts val="0"/>
              </a:spcBef>
            </a:pPr>
            <a:endParaRPr lang="en-US" altLang="zh-TW" sz="2800" dirty="0">
              <a:latin typeface="微軟正黑體" panose="020B0604030504040204" pitchFamily="34" charset="-120"/>
              <a:ea typeface="微軟正黑體" panose="020B0604030504040204" pitchFamily="34" charset="-120"/>
            </a:endParaRPr>
          </a:p>
          <a:p>
            <a:pPr marL="838200" lvl="1" indent="-381000">
              <a:lnSpc>
                <a:spcPct val="160000"/>
              </a:lnSpc>
              <a:spcBef>
                <a:spcPts val="0"/>
              </a:spcBef>
            </a:pPr>
            <a:endParaRPr lang="en-US" altLang="zh-TW" sz="2800" dirty="0">
              <a:latin typeface="微軟正黑體" panose="020B0604030504040204" pitchFamily="34" charset="-120"/>
              <a:ea typeface="微軟正黑體" panose="020B0604030504040204" pitchFamily="34" charset="-120"/>
            </a:endParaRPr>
          </a:p>
          <a:p>
            <a:pPr marL="838200" lvl="1" indent="-381000">
              <a:lnSpc>
                <a:spcPct val="160000"/>
              </a:lnSpc>
              <a:spcBef>
                <a:spcPts val="0"/>
              </a:spcBef>
            </a:pPr>
            <a:endParaRPr lang="en-US" altLang="zh-TW" sz="2800" dirty="0">
              <a:latin typeface="微軟正黑體" panose="020B0604030504040204" pitchFamily="34" charset="-120"/>
              <a:ea typeface="微軟正黑體" panose="020B0604030504040204" pitchFamily="34" charset="-120"/>
            </a:endParaRPr>
          </a:p>
          <a:p>
            <a:pPr marL="1112520" lvl="2" indent="-381000">
              <a:lnSpc>
                <a:spcPct val="160000"/>
              </a:lnSpc>
              <a:spcBef>
                <a:spcPts val="0"/>
              </a:spcBef>
            </a:pPr>
            <a:endParaRPr lang="en-US" altLang="zh-TW" sz="2400" dirty="0">
              <a:latin typeface="微軟正黑體" panose="020B0604030504040204" pitchFamily="34" charset="-120"/>
              <a:ea typeface="微軟正黑體" panose="020B0604030504040204" pitchFamily="34" charset="-120"/>
              <a:cs typeface="Times New Roman" panose="02020603050405020304" pitchFamily="18" charset="0"/>
            </a:endParaRPr>
          </a:p>
        </p:txBody>
      </p:sp>
      <p:sp>
        <p:nvSpPr>
          <p:cNvPr id="4" name="投影片編號版面配置區 5">
            <a:extLst>
              <a:ext uri="{FF2B5EF4-FFF2-40B4-BE49-F238E27FC236}">
                <a16:creationId xmlns:a16="http://schemas.microsoft.com/office/drawing/2014/main" id="{0F698181-F71C-4D6A-9B35-14FD516D66CE}"/>
              </a:ext>
            </a:extLst>
          </p:cNvPr>
          <p:cNvSpPr>
            <a:spLocks noGrp="1"/>
          </p:cNvSpPr>
          <p:nvPr>
            <p:ph type="sldNum" sz="quarter" idx="12"/>
          </p:nvPr>
        </p:nvSpPr>
        <p:spPr>
          <a:xfrm>
            <a:off x="7924800" y="6356350"/>
            <a:ext cx="762000" cy="365125"/>
          </a:xfrm>
          <a:noFill/>
        </p:spPr>
        <p:txBody>
          <a:bodyPr/>
          <a:lstStyle/>
          <a:p>
            <a:fld id="{BA658583-FC9A-445C-AB03-44C0F41B7F77}" type="slidenum">
              <a:rPr lang="en-US" altLang="zh-TW" sz="1400" smtClean="0">
                <a:latin typeface="微軟正黑體" panose="020B0604030504040204" pitchFamily="34" charset="-120"/>
                <a:ea typeface="微軟正黑體" panose="020B0604030504040204" pitchFamily="34" charset="-120"/>
                <a:cs typeface="Times New Roman" panose="02020603050405020304" pitchFamily="18" charset="0"/>
              </a:rPr>
              <a:pPr/>
              <a:t>37</a:t>
            </a:fld>
            <a:endParaRPr lang="en-US" altLang="zh-TW" sz="1400" dirty="0">
              <a:latin typeface="微軟正黑體" panose="020B0604030504040204" pitchFamily="34" charset="-120"/>
              <a:ea typeface="微軟正黑體" panose="020B0604030504040204" pitchFamily="34" charset="-120"/>
              <a:cs typeface="Times New Roman" panose="02020603050405020304" pitchFamily="18" charset="0"/>
            </a:endParaRPr>
          </a:p>
        </p:txBody>
      </p:sp>
    </p:spTree>
    <p:extLst>
      <p:ext uri="{BB962C8B-B14F-4D97-AF65-F5344CB8AC3E}">
        <p14:creationId xmlns:p14="http://schemas.microsoft.com/office/powerpoint/2010/main" val="1659890376"/>
      </p:ext>
    </p:extLst>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00" name="AutoShape 2"/>
          <p:cNvSpPr>
            <a:spLocks noGrp="1" noChangeArrowheads="1"/>
          </p:cNvSpPr>
          <p:nvPr>
            <p:ph type="title"/>
          </p:nvPr>
        </p:nvSpPr>
        <p:spPr>
          <a:xfrm>
            <a:off x="539552" y="908720"/>
            <a:ext cx="8604448" cy="720080"/>
          </a:xfrm>
        </p:spPr>
        <p:txBody>
          <a:bodyPr>
            <a:noAutofit/>
          </a:bodyPr>
          <a:lstStyle/>
          <a:p>
            <a:r>
              <a:rPr lang="zh-TW" altLang="en-US" sz="3600" dirty="0">
                <a:latin typeface="+mj-ea"/>
                <a:cs typeface="Times New Roman" panose="02020603050405020304" pitchFamily="18" charset="0"/>
              </a:rPr>
              <a:t>盤點範例一</a:t>
            </a:r>
            <a:endParaRPr lang="en-US" altLang="zh-TW" sz="3600" dirty="0">
              <a:latin typeface="+mj-ea"/>
            </a:endParaRPr>
          </a:p>
        </p:txBody>
      </p:sp>
      <p:sp>
        <p:nvSpPr>
          <p:cNvPr id="4101" name="Rectangle 3"/>
          <p:cNvSpPr>
            <a:spLocks noGrp="1" noChangeArrowheads="1"/>
          </p:cNvSpPr>
          <p:nvPr>
            <p:ph type="body" idx="1"/>
          </p:nvPr>
        </p:nvSpPr>
        <p:spPr>
          <a:xfrm>
            <a:off x="0" y="1700808"/>
            <a:ext cx="8892480" cy="5020666"/>
          </a:xfrm>
        </p:spPr>
        <p:txBody>
          <a:bodyPr>
            <a:normAutofit/>
          </a:bodyPr>
          <a:lstStyle/>
          <a:p>
            <a:pPr marL="838200" lvl="1" indent="-381000">
              <a:lnSpc>
                <a:spcPct val="160000"/>
              </a:lnSpc>
              <a:spcBef>
                <a:spcPts val="0"/>
              </a:spcBef>
            </a:pPr>
            <a:r>
              <a:rPr lang="zh-TW" altLang="en-US" sz="2800" dirty="0">
                <a:latin typeface="微軟正黑體" panose="020B0604030504040204" pitchFamily="34" charset="-120"/>
                <a:ea typeface="微軟正黑體" panose="020B0604030504040204" pitchFamily="34" charset="-120"/>
              </a:rPr>
              <a:t>我想要讀</a:t>
            </a:r>
            <a:r>
              <a:rPr lang="zh-TW" altLang="en-US" sz="2800" b="1" u="sng" dirty="0">
                <a:solidFill>
                  <a:srgbClr val="FF0000"/>
                </a:solidFill>
                <a:latin typeface="微軟正黑體" panose="020B0604030504040204" pitchFamily="34" charset="-120"/>
                <a:ea typeface="微軟正黑體" panose="020B0604030504040204" pitchFamily="34" charset="-120"/>
              </a:rPr>
              <a:t>財經商管領域</a:t>
            </a:r>
            <a:r>
              <a:rPr lang="zh-TW" altLang="en-US" sz="2800" dirty="0">
                <a:latin typeface="微軟正黑體" panose="020B0604030504040204" pitchFamily="34" charset="-120"/>
                <a:ea typeface="微軟正黑體" panose="020B0604030504040204" pitchFamily="34" charset="-120"/>
              </a:rPr>
              <a:t>學系。</a:t>
            </a:r>
            <a:endParaRPr lang="en-US" altLang="zh-TW" sz="2800" dirty="0">
              <a:latin typeface="微軟正黑體" panose="020B0604030504040204" pitchFamily="34" charset="-120"/>
              <a:ea typeface="微軟正黑體" panose="020B0604030504040204" pitchFamily="34" charset="-120"/>
            </a:endParaRPr>
          </a:p>
          <a:p>
            <a:pPr marL="838200" lvl="1" indent="-381000">
              <a:lnSpc>
                <a:spcPct val="160000"/>
              </a:lnSpc>
              <a:spcBef>
                <a:spcPts val="0"/>
              </a:spcBef>
            </a:pPr>
            <a:r>
              <a:rPr lang="zh-TW" altLang="en-US" sz="2800" dirty="0">
                <a:latin typeface="微軟正黑體" panose="020B0604030504040204" pitchFamily="34" charset="-120"/>
                <a:ea typeface="微軟正黑體" panose="020B0604030504040204" pitchFamily="34" charset="-120"/>
              </a:rPr>
              <a:t>目前有</a:t>
            </a:r>
            <a:r>
              <a:rPr lang="zh-TW" altLang="en-US" sz="2800" b="1" u="sng" dirty="0">
                <a:solidFill>
                  <a:srgbClr val="FF0000"/>
                </a:solidFill>
                <a:latin typeface="微軟正黑體" panose="020B0604030504040204" pitchFamily="34" charset="-120"/>
                <a:ea typeface="微軟正黑體" panose="020B0604030504040204" pitchFamily="34" charset="-120"/>
              </a:rPr>
              <a:t>一份「課程學習成果」</a:t>
            </a:r>
            <a:r>
              <a:rPr lang="zh-TW" altLang="en-US" sz="2800" dirty="0">
                <a:latin typeface="微軟正黑體" panose="020B0604030504040204" pitchFamily="34" charset="-120"/>
                <a:ea typeface="微軟正黑體" panose="020B0604030504040204" pitchFamily="34" charset="-120"/>
              </a:rPr>
              <a:t>、</a:t>
            </a:r>
            <a:r>
              <a:rPr lang="zh-TW" altLang="en-US" sz="2800" b="1" u="sng" dirty="0">
                <a:solidFill>
                  <a:srgbClr val="FF0000"/>
                </a:solidFill>
                <a:latin typeface="微軟正黑體" panose="020B0604030504040204" pitchFamily="34" charset="-120"/>
                <a:ea typeface="微軟正黑體" panose="020B0604030504040204" pitchFamily="34" charset="-120"/>
              </a:rPr>
              <a:t>兩份「多元表現」</a:t>
            </a:r>
            <a:r>
              <a:rPr lang="zh-TW" altLang="en-US" sz="2800" dirty="0">
                <a:latin typeface="微軟正黑體" panose="020B0604030504040204" pitchFamily="34" charset="-120"/>
                <a:ea typeface="微軟正黑體" panose="020B0604030504040204" pitchFamily="34" charset="-120"/>
              </a:rPr>
              <a:t>呈現的知識或能力與</a:t>
            </a:r>
            <a:r>
              <a:rPr lang="zh-TW" altLang="en-US" sz="2800" b="1" u="sng" dirty="0">
                <a:solidFill>
                  <a:srgbClr val="FF0000"/>
                </a:solidFill>
                <a:latin typeface="微軟正黑體" panose="020B0604030504040204" pitchFamily="34" charset="-120"/>
                <a:ea typeface="微軟正黑體" panose="020B0604030504040204" pitchFamily="34" charset="-120"/>
              </a:rPr>
              <a:t>財經商管領域</a:t>
            </a:r>
            <a:r>
              <a:rPr lang="zh-TW" altLang="en-US" sz="2800" dirty="0">
                <a:latin typeface="微軟正黑體" panose="020B0604030504040204" pitchFamily="34" charset="-120"/>
                <a:ea typeface="微軟正黑體" panose="020B0604030504040204" pitchFamily="34" charset="-120"/>
              </a:rPr>
              <a:t>有關。</a:t>
            </a:r>
            <a:endParaRPr lang="en-US" altLang="zh-TW" sz="2800" dirty="0">
              <a:latin typeface="微軟正黑體" panose="020B0604030504040204" pitchFamily="34" charset="-120"/>
              <a:ea typeface="微軟正黑體" panose="020B0604030504040204" pitchFamily="34" charset="-120"/>
            </a:endParaRPr>
          </a:p>
          <a:p>
            <a:pPr marL="1112520" lvl="2" indent="-381000">
              <a:lnSpc>
                <a:spcPct val="160000"/>
              </a:lnSpc>
              <a:spcBef>
                <a:spcPts val="0"/>
              </a:spcBef>
            </a:pPr>
            <a:r>
              <a:rPr lang="zh-TW" altLang="zh-TW" sz="2400" kern="100" dirty="0">
                <a:effectLst/>
                <a:latin typeface="微軟正黑體" panose="020B0604030504040204" pitchFamily="34" charset="-120"/>
                <a:ea typeface="微軟正黑體" panose="020B0604030504040204" pitchFamily="34" charset="-120"/>
              </a:rPr>
              <a:t>高二「公共議題與社會探究」關於</a:t>
            </a:r>
            <a:r>
              <a:rPr lang="en-US" altLang="zh-TW" sz="2400" kern="100" dirty="0">
                <a:effectLst/>
                <a:latin typeface="微軟正黑體" panose="020B0604030504040204" pitchFamily="34" charset="-120"/>
                <a:ea typeface="微軟正黑體" panose="020B0604030504040204" pitchFamily="34" charset="-120"/>
              </a:rPr>
              <a:t>○○</a:t>
            </a:r>
            <a:r>
              <a:rPr lang="zh-TW" altLang="zh-TW" sz="2400" kern="100" dirty="0">
                <a:effectLst/>
                <a:latin typeface="微軟正黑體" panose="020B0604030504040204" pitchFamily="34" charset="-120"/>
                <a:ea typeface="微軟正黑體" panose="020B0604030504040204" pitchFamily="34" charset="-120"/>
              </a:rPr>
              <a:t>商圈的期末報告</a:t>
            </a:r>
            <a:endParaRPr lang="en-US" altLang="zh-TW" sz="2400" kern="100" dirty="0">
              <a:effectLst/>
              <a:latin typeface="微軟正黑體" panose="020B0604030504040204" pitchFamily="34" charset="-120"/>
              <a:ea typeface="微軟正黑體" panose="020B0604030504040204" pitchFamily="34" charset="-120"/>
            </a:endParaRPr>
          </a:p>
          <a:p>
            <a:pPr marL="1112520" lvl="2" indent="-381000">
              <a:lnSpc>
                <a:spcPct val="160000"/>
              </a:lnSpc>
              <a:spcBef>
                <a:spcPts val="0"/>
              </a:spcBef>
            </a:pPr>
            <a:r>
              <a:rPr lang="zh-TW" altLang="zh-TW" sz="2400" kern="100" dirty="0">
                <a:effectLst/>
                <a:latin typeface="微軟正黑體" panose="020B0604030504040204" pitchFamily="34" charset="-120"/>
                <a:ea typeface="微軟正黑體" panose="020B0604030504040204" pitchFamily="34" charset="-120"/>
              </a:rPr>
              <a:t>英語文能力檢定證明</a:t>
            </a:r>
            <a:endParaRPr lang="en-US" altLang="zh-TW" sz="2400" kern="100" dirty="0">
              <a:effectLst/>
              <a:latin typeface="微軟正黑體" panose="020B0604030504040204" pitchFamily="34" charset="-120"/>
              <a:ea typeface="微軟正黑體" panose="020B0604030504040204" pitchFamily="34" charset="-120"/>
            </a:endParaRPr>
          </a:p>
          <a:p>
            <a:pPr marL="1112520" lvl="2" indent="-381000">
              <a:lnSpc>
                <a:spcPct val="160000"/>
              </a:lnSpc>
              <a:spcBef>
                <a:spcPts val="0"/>
              </a:spcBef>
            </a:pPr>
            <a:r>
              <a:rPr lang="zh-TW" altLang="zh-TW" sz="2400" kern="100" dirty="0">
                <a:effectLst/>
                <a:latin typeface="微軟正黑體" panose="020B0604030504040204" pitchFamily="34" charset="-120"/>
                <a:ea typeface="微軟正黑體" panose="020B0604030504040204" pitchFamily="34" charset="-120"/>
              </a:rPr>
              <a:t>高一、高二參加籃球社</a:t>
            </a:r>
          </a:p>
          <a:p>
            <a:pPr marL="1112520" lvl="2" indent="-381000">
              <a:lnSpc>
                <a:spcPct val="160000"/>
              </a:lnSpc>
              <a:spcBef>
                <a:spcPts val="0"/>
              </a:spcBef>
            </a:pPr>
            <a:r>
              <a:rPr lang="zh-TW" altLang="en-US" sz="2400" dirty="0">
                <a:latin typeface="微軟正黑體" panose="020B0604030504040204" pitchFamily="34" charset="-120"/>
                <a:ea typeface="微軟正黑體" panose="020B0604030504040204" pitchFamily="34" charset="-120"/>
              </a:rPr>
              <a:t>可以如何補強？</a:t>
            </a:r>
            <a:endParaRPr lang="en-US" altLang="zh-TW" sz="2400" dirty="0">
              <a:latin typeface="微軟正黑體" panose="020B0604030504040204" pitchFamily="34" charset="-120"/>
              <a:ea typeface="微軟正黑體" panose="020B0604030504040204" pitchFamily="34" charset="-120"/>
              <a:cs typeface="Times New Roman" panose="02020603050405020304" pitchFamily="18" charset="0"/>
            </a:endParaRPr>
          </a:p>
        </p:txBody>
      </p:sp>
      <p:sp>
        <p:nvSpPr>
          <p:cNvPr id="4" name="投影片編號版面配置區 5">
            <a:extLst>
              <a:ext uri="{FF2B5EF4-FFF2-40B4-BE49-F238E27FC236}">
                <a16:creationId xmlns:a16="http://schemas.microsoft.com/office/drawing/2014/main" id="{0F698181-F71C-4D6A-9B35-14FD516D66CE}"/>
              </a:ext>
            </a:extLst>
          </p:cNvPr>
          <p:cNvSpPr>
            <a:spLocks noGrp="1"/>
          </p:cNvSpPr>
          <p:nvPr>
            <p:ph type="sldNum" sz="quarter" idx="12"/>
          </p:nvPr>
        </p:nvSpPr>
        <p:spPr>
          <a:xfrm>
            <a:off x="7924800" y="6356350"/>
            <a:ext cx="762000" cy="365125"/>
          </a:xfrm>
          <a:noFill/>
        </p:spPr>
        <p:txBody>
          <a:bodyPr/>
          <a:lstStyle/>
          <a:p>
            <a:fld id="{BA658583-FC9A-445C-AB03-44C0F41B7F77}" type="slidenum">
              <a:rPr lang="en-US" altLang="zh-TW" sz="1400" smtClean="0">
                <a:latin typeface="微軟正黑體" panose="020B0604030504040204" pitchFamily="34" charset="-120"/>
                <a:ea typeface="微軟正黑體" panose="020B0604030504040204" pitchFamily="34" charset="-120"/>
                <a:cs typeface="Times New Roman" panose="02020603050405020304" pitchFamily="18" charset="0"/>
              </a:rPr>
              <a:pPr/>
              <a:t>38</a:t>
            </a:fld>
            <a:endParaRPr lang="en-US" altLang="zh-TW" sz="1400" dirty="0">
              <a:latin typeface="微軟正黑體" panose="020B0604030504040204" pitchFamily="34" charset="-120"/>
              <a:ea typeface="微軟正黑體" panose="020B0604030504040204" pitchFamily="34" charset="-120"/>
              <a:cs typeface="Times New Roman" panose="02020603050405020304" pitchFamily="18" charset="0"/>
            </a:endParaRPr>
          </a:p>
        </p:txBody>
      </p:sp>
    </p:spTree>
    <p:extLst>
      <p:ext uri="{BB962C8B-B14F-4D97-AF65-F5344CB8AC3E}">
        <p14:creationId xmlns:p14="http://schemas.microsoft.com/office/powerpoint/2010/main" val="569559096"/>
      </p:ext>
    </p:extLst>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00" name="AutoShape 2"/>
          <p:cNvSpPr>
            <a:spLocks noGrp="1" noChangeArrowheads="1"/>
          </p:cNvSpPr>
          <p:nvPr>
            <p:ph type="title"/>
          </p:nvPr>
        </p:nvSpPr>
        <p:spPr>
          <a:xfrm>
            <a:off x="539552" y="908720"/>
            <a:ext cx="8604448" cy="720080"/>
          </a:xfrm>
        </p:spPr>
        <p:txBody>
          <a:bodyPr>
            <a:noAutofit/>
          </a:bodyPr>
          <a:lstStyle/>
          <a:p>
            <a:r>
              <a:rPr lang="zh-TW" altLang="en-US" sz="3600" dirty="0">
                <a:latin typeface="+mj-ea"/>
                <a:cs typeface="Times New Roman" panose="02020603050405020304" pitchFamily="18" charset="0"/>
              </a:rPr>
              <a:t>盤點範例二</a:t>
            </a:r>
            <a:endParaRPr lang="en-US" altLang="zh-TW" sz="3600" dirty="0">
              <a:latin typeface="+mj-ea"/>
            </a:endParaRPr>
          </a:p>
        </p:txBody>
      </p:sp>
      <p:sp>
        <p:nvSpPr>
          <p:cNvPr id="4101" name="Rectangle 3"/>
          <p:cNvSpPr>
            <a:spLocks noGrp="1" noChangeArrowheads="1"/>
          </p:cNvSpPr>
          <p:nvPr>
            <p:ph type="body" idx="1"/>
          </p:nvPr>
        </p:nvSpPr>
        <p:spPr>
          <a:xfrm>
            <a:off x="0" y="1700808"/>
            <a:ext cx="8892480" cy="5157192"/>
          </a:xfrm>
        </p:spPr>
        <p:txBody>
          <a:bodyPr>
            <a:normAutofit fontScale="92500"/>
          </a:bodyPr>
          <a:lstStyle/>
          <a:p>
            <a:pPr marL="838200" lvl="1" indent="-381000">
              <a:lnSpc>
                <a:spcPct val="160000"/>
              </a:lnSpc>
              <a:spcBef>
                <a:spcPts val="0"/>
              </a:spcBef>
            </a:pPr>
            <a:r>
              <a:rPr lang="zh-TW" altLang="en-US" sz="2800" dirty="0">
                <a:latin typeface="微軟正黑體" panose="020B0604030504040204" pitchFamily="34" charset="-120"/>
                <a:ea typeface="微軟正黑體" panose="020B0604030504040204" pitchFamily="34" charset="-120"/>
              </a:rPr>
              <a:t>我想要讀</a:t>
            </a:r>
            <a:r>
              <a:rPr lang="zh-TW" altLang="en-US" sz="2800" b="1" u="sng" dirty="0">
                <a:solidFill>
                  <a:srgbClr val="FF0000"/>
                </a:solidFill>
                <a:latin typeface="微軟正黑體" panose="020B0604030504040204" pitchFamily="34" charset="-120"/>
                <a:ea typeface="微軟正黑體" panose="020B0604030504040204" pitchFamily="34" charset="-120"/>
              </a:rPr>
              <a:t>資訊領域</a:t>
            </a:r>
            <a:r>
              <a:rPr lang="zh-TW" altLang="en-US" sz="2800" dirty="0">
                <a:latin typeface="微軟正黑體" panose="020B0604030504040204" pitchFamily="34" charset="-120"/>
                <a:ea typeface="微軟正黑體" panose="020B0604030504040204" pitchFamily="34" charset="-120"/>
              </a:rPr>
              <a:t>學系。</a:t>
            </a:r>
            <a:endParaRPr lang="en-US" altLang="zh-TW" sz="2800" dirty="0">
              <a:latin typeface="微軟正黑體" panose="020B0604030504040204" pitchFamily="34" charset="-120"/>
              <a:ea typeface="微軟正黑體" panose="020B0604030504040204" pitchFamily="34" charset="-120"/>
            </a:endParaRPr>
          </a:p>
          <a:p>
            <a:pPr marL="838200" lvl="1" indent="-381000">
              <a:lnSpc>
                <a:spcPct val="160000"/>
              </a:lnSpc>
              <a:spcBef>
                <a:spcPts val="0"/>
              </a:spcBef>
            </a:pPr>
            <a:r>
              <a:rPr lang="zh-TW" altLang="en-US" sz="2800" dirty="0">
                <a:latin typeface="微軟正黑體" panose="020B0604030504040204" pitchFamily="34" charset="-120"/>
                <a:ea typeface="微軟正黑體" panose="020B0604030504040204" pitchFamily="34" charset="-120"/>
              </a:rPr>
              <a:t>目前有</a:t>
            </a:r>
            <a:r>
              <a:rPr lang="zh-TW" altLang="en-US" sz="2800" b="1" u="sng" dirty="0">
                <a:solidFill>
                  <a:srgbClr val="FF0000"/>
                </a:solidFill>
                <a:latin typeface="微軟正黑體" panose="020B0604030504040204" pitchFamily="34" charset="-120"/>
                <a:ea typeface="微軟正黑體" panose="020B0604030504040204" pitchFamily="34" charset="-120"/>
              </a:rPr>
              <a:t>兩份「課程學習成果」</a:t>
            </a:r>
            <a:r>
              <a:rPr lang="zh-TW" altLang="en-US" sz="2800" dirty="0">
                <a:latin typeface="微軟正黑體" panose="020B0604030504040204" pitchFamily="34" charset="-120"/>
                <a:ea typeface="微軟正黑體" panose="020B0604030504040204" pitchFamily="34" charset="-120"/>
              </a:rPr>
              <a:t>、</a:t>
            </a:r>
            <a:r>
              <a:rPr lang="zh-TW" altLang="en-US" sz="2800" b="1" u="sng" dirty="0">
                <a:solidFill>
                  <a:srgbClr val="FF0000"/>
                </a:solidFill>
                <a:latin typeface="微軟正黑體" panose="020B0604030504040204" pitchFamily="34" charset="-120"/>
                <a:ea typeface="微軟正黑體" panose="020B0604030504040204" pitchFamily="34" charset="-120"/>
              </a:rPr>
              <a:t>三份「多元表現」</a:t>
            </a:r>
            <a:r>
              <a:rPr lang="zh-TW" altLang="en-US" sz="2800" dirty="0">
                <a:latin typeface="微軟正黑體" panose="020B0604030504040204" pitchFamily="34" charset="-120"/>
                <a:ea typeface="微軟正黑體" panose="020B0604030504040204" pitchFamily="34" charset="-120"/>
              </a:rPr>
              <a:t>呈現的知識或能力與</a:t>
            </a:r>
            <a:r>
              <a:rPr lang="zh-TW" altLang="en-US" sz="2800" b="1" u="sng" dirty="0">
                <a:solidFill>
                  <a:srgbClr val="FF0000"/>
                </a:solidFill>
                <a:latin typeface="微軟正黑體" panose="020B0604030504040204" pitchFamily="34" charset="-120"/>
                <a:ea typeface="微軟正黑體" panose="020B0604030504040204" pitchFamily="34" charset="-120"/>
              </a:rPr>
              <a:t>資訊領域</a:t>
            </a:r>
            <a:r>
              <a:rPr lang="zh-TW" altLang="en-US" sz="2800" dirty="0">
                <a:latin typeface="微軟正黑體" panose="020B0604030504040204" pitchFamily="34" charset="-120"/>
                <a:ea typeface="微軟正黑體" panose="020B0604030504040204" pitchFamily="34" charset="-120"/>
              </a:rPr>
              <a:t>有關。</a:t>
            </a:r>
            <a:endParaRPr lang="en-US" altLang="zh-TW" sz="2800" dirty="0">
              <a:latin typeface="微軟正黑體" panose="020B0604030504040204" pitchFamily="34" charset="-120"/>
              <a:ea typeface="微軟正黑體" panose="020B0604030504040204" pitchFamily="34" charset="-120"/>
            </a:endParaRPr>
          </a:p>
          <a:p>
            <a:pPr marL="1112520" lvl="2" indent="-381000">
              <a:lnSpc>
                <a:spcPct val="160000"/>
              </a:lnSpc>
              <a:spcBef>
                <a:spcPts val="0"/>
              </a:spcBef>
            </a:pPr>
            <a:r>
              <a:rPr lang="zh-TW" altLang="zh-TW" sz="2400" kern="100" dirty="0">
                <a:effectLst/>
                <a:latin typeface="微軟正黑體" panose="020B0604030504040204" pitchFamily="34" charset="-120"/>
                <a:ea typeface="微軟正黑體" panose="020B0604030504040204" pitchFamily="34" charset="-120"/>
              </a:rPr>
              <a:t>高一課程「資訊科技」期末成果</a:t>
            </a:r>
            <a:endParaRPr lang="en-US" altLang="zh-TW" sz="2400" kern="100" dirty="0">
              <a:effectLst/>
              <a:latin typeface="微軟正黑體" panose="020B0604030504040204" pitchFamily="34" charset="-120"/>
              <a:ea typeface="微軟正黑體" panose="020B0604030504040204" pitchFamily="34" charset="-120"/>
            </a:endParaRPr>
          </a:p>
          <a:p>
            <a:pPr marL="1112520" lvl="2" indent="-381000">
              <a:lnSpc>
                <a:spcPct val="160000"/>
              </a:lnSpc>
              <a:spcBef>
                <a:spcPts val="0"/>
              </a:spcBef>
            </a:pPr>
            <a:r>
              <a:rPr lang="zh-TW" altLang="zh-TW" sz="2400" kern="100" dirty="0">
                <a:effectLst/>
                <a:latin typeface="微軟正黑體" panose="020B0604030504040204" pitchFamily="34" charset="-120"/>
                <a:ea typeface="微軟正黑體" panose="020B0604030504040204" pitchFamily="34" charset="-120"/>
              </a:rPr>
              <a:t>高二多元選修「</a:t>
            </a:r>
            <a:r>
              <a:rPr lang="zh-TW" altLang="en-US" sz="2400" kern="100" dirty="0">
                <a:effectLst/>
                <a:latin typeface="微軟正黑體" panose="020B0604030504040204" pitchFamily="34" charset="-120"/>
                <a:ea typeface="微軟正黑體" panose="020B0604030504040204" pitchFamily="34" charset="-120"/>
              </a:rPr>
              <a:t>問題導向及</a:t>
            </a:r>
            <a:r>
              <a:rPr lang="zh-TW" altLang="zh-TW" sz="2400" kern="100" dirty="0">
                <a:effectLst/>
                <a:latin typeface="微軟正黑體" panose="020B0604030504040204" pitchFamily="34" charset="-120"/>
                <a:ea typeface="微軟正黑體" panose="020B0604030504040204" pitchFamily="34" charset="-120"/>
              </a:rPr>
              <a:t>程式設計</a:t>
            </a:r>
            <a:r>
              <a:rPr lang="en-US" altLang="zh-TW" sz="2400" kern="100" dirty="0">
                <a:effectLst/>
                <a:latin typeface="微軟正黑體" panose="020B0604030504040204" pitchFamily="34" charset="-120"/>
                <a:ea typeface="微軟正黑體" panose="020B0604030504040204" pitchFamily="34" charset="-120"/>
              </a:rPr>
              <a:t>(</a:t>
            </a:r>
            <a:r>
              <a:rPr lang="zh-TW" altLang="en-US" sz="2400" kern="100" dirty="0">
                <a:effectLst/>
                <a:latin typeface="微軟正黑體" panose="020B0604030504040204" pitchFamily="34" charset="-120"/>
                <a:ea typeface="微軟正黑體" panose="020B0604030504040204" pitchFamily="34" charset="-120"/>
              </a:rPr>
              <a:t>一</a:t>
            </a:r>
            <a:r>
              <a:rPr lang="en-US" altLang="zh-TW" sz="2400" kern="100" dirty="0">
                <a:effectLst/>
                <a:latin typeface="微軟正黑體" panose="020B0604030504040204" pitchFamily="34" charset="-120"/>
                <a:ea typeface="微軟正黑體" panose="020B0604030504040204" pitchFamily="34" charset="-120"/>
              </a:rPr>
              <a:t>)</a:t>
            </a:r>
            <a:r>
              <a:rPr lang="zh-TW" altLang="zh-TW" sz="2400" kern="100" dirty="0">
                <a:effectLst/>
                <a:latin typeface="微軟正黑體" panose="020B0604030504040204" pitchFamily="34" charset="-120"/>
                <a:ea typeface="微軟正黑體" panose="020B0604030504040204" pitchFamily="34" charset="-120"/>
              </a:rPr>
              <a:t>」期末成果</a:t>
            </a:r>
            <a:endParaRPr lang="en-US" altLang="zh-TW" sz="2400" kern="100" dirty="0">
              <a:effectLst/>
              <a:latin typeface="微軟正黑體" panose="020B0604030504040204" pitchFamily="34" charset="-120"/>
              <a:ea typeface="微軟正黑體" panose="020B0604030504040204" pitchFamily="34" charset="-120"/>
            </a:endParaRPr>
          </a:p>
          <a:p>
            <a:pPr marL="1112520" lvl="2" indent="-381000">
              <a:lnSpc>
                <a:spcPct val="160000"/>
              </a:lnSpc>
              <a:spcBef>
                <a:spcPts val="0"/>
              </a:spcBef>
            </a:pPr>
            <a:r>
              <a:rPr lang="zh-TW" altLang="zh-TW" sz="2400" kern="100" dirty="0">
                <a:effectLst/>
                <a:latin typeface="微軟正黑體" panose="020B0604030504040204" pitchFamily="34" charset="-120"/>
                <a:ea typeface="微軟正黑體" panose="020B0604030504040204" pitchFamily="34" charset="-120"/>
              </a:rPr>
              <a:t>高二自主學習「</a:t>
            </a:r>
            <a:r>
              <a:rPr lang="en-US" altLang="zh-TW" sz="2400" kern="100" dirty="0">
                <a:effectLst/>
                <a:latin typeface="微軟正黑體" panose="020B0604030504040204" pitchFamily="34" charset="-120"/>
                <a:ea typeface="微軟正黑體" panose="020B0604030504040204" pitchFamily="34" charset="-120"/>
              </a:rPr>
              <a:t>R</a:t>
            </a:r>
            <a:r>
              <a:rPr lang="zh-TW" altLang="zh-TW" sz="2400" kern="100" dirty="0">
                <a:effectLst/>
                <a:latin typeface="微軟正黑體" panose="020B0604030504040204" pitchFamily="34" charset="-120"/>
                <a:ea typeface="微軟正黑體" panose="020B0604030504040204" pitchFamily="34" charset="-120"/>
              </a:rPr>
              <a:t>程式語言」</a:t>
            </a:r>
            <a:endParaRPr lang="en-US" altLang="zh-TW" sz="2400" kern="100" dirty="0">
              <a:effectLst/>
              <a:latin typeface="微軟正黑體" panose="020B0604030504040204" pitchFamily="34" charset="-120"/>
              <a:ea typeface="微軟正黑體" panose="020B0604030504040204" pitchFamily="34" charset="-120"/>
            </a:endParaRPr>
          </a:p>
          <a:p>
            <a:pPr marL="1112520" lvl="2" indent="-381000">
              <a:lnSpc>
                <a:spcPct val="160000"/>
              </a:lnSpc>
              <a:spcBef>
                <a:spcPts val="0"/>
              </a:spcBef>
            </a:pPr>
            <a:r>
              <a:rPr lang="en-US" altLang="zh-TW" sz="2400" kern="100" dirty="0">
                <a:effectLst/>
                <a:latin typeface="微軟正黑體" panose="020B0604030504040204" pitchFamily="34" charset="-120"/>
                <a:ea typeface="微軟正黑體" panose="020B0604030504040204" pitchFamily="34" charset="-120"/>
              </a:rPr>
              <a:t>APCS</a:t>
            </a:r>
            <a:r>
              <a:rPr lang="zh-TW" altLang="zh-TW" sz="2400" kern="100" dirty="0">
                <a:effectLst/>
                <a:latin typeface="微軟正黑體" panose="020B0604030504040204" pitchFamily="34" charset="-120"/>
                <a:ea typeface="微軟正黑體" panose="020B0604030504040204" pitchFamily="34" charset="-120"/>
              </a:rPr>
              <a:t>檢定成績</a:t>
            </a:r>
            <a:endParaRPr lang="en-US" altLang="zh-TW" sz="2400" kern="100" dirty="0">
              <a:effectLst/>
              <a:latin typeface="微軟正黑體" panose="020B0604030504040204" pitchFamily="34" charset="-120"/>
              <a:ea typeface="微軟正黑體" panose="020B0604030504040204" pitchFamily="34" charset="-120"/>
            </a:endParaRPr>
          </a:p>
          <a:p>
            <a:pPr marL="1112520" lvl="2" indent="-381000">
              <a:lnSpc>
                <a:spcPct val="160000"/>
              </a:lnSpc>
              <a:spcBef>
                <a:spcPts val="0"/>
              </a:spcBef>
            </a:pPr>
            <a:r>
              <a:rPr lang="zh-TW" altLang="zh-TW" sz="2400" dirty="0">
                <a:effectLst/>
                <a:latin typeface="微軟正黑體" panose="020B0604030504040204" pitchFamily="34" charset="-120"/>
                <a:ea typeface="微軟正黑體" panose="020B0604030504040204" pitchFamily="34" charset="-120"/>
                <a:cs typeface="Times New Roman" panose="02020603050405020304" pitchFamily="18" charset="0"/>
              </a:rPr>
              <a:t>英語文能力檢定證明</a:t>
            </a:r>
            <a:endParaRPr lang="en-US" altLang="zh-TW" sz="2400" dirty="0">
              <a:effectLst/>
              <a:latin typeface="微軟正黑體" panose="020B0604030504040204" pitchFamily="34" charset="-120"/>
              <a:ea typeface="微軟正黑體" panose="020B0604030504040204" pitchFamily="34" charset="-120"/>
              <a:cs typeface="Times New Roman" panose="02020603050405020304" pitchFamily="18" charset="0"/>
            </a:endParaRPr>
          </a:p>
          <a:p>
            <a:pPr marL="1112520" lvl="2" indent="-381000">
              <a:lnSpc>
                <a:spcPct val="160000"/>
              </a:lnSpc>
              <a:spcBef>
                <a:spcPts val="0"/>
              </a:spcBef>
            </a:pPr>
            <a:r>
              <a:rPr lang="zh-TW" altLang="en-US" sz="2400" dirty="0">
                <a:latin typeface="微軟正黑體" panose="020B0604030504040204" pitchFamily="34" charset="-120"/>
                <a:ea typeface="微軟正黑體" panose="020B0604030504040204" pitchFamily="34" charset="-120"/>
              </a:rPr>
              <a:t>可以如何補強？</a:t>
            </a:r>
            <a:endParaRPr lang="en-US" altLang="zh-TW" sz="2400" dirty="0">
              <a:latin typeface="微軟正黑體" panose="020B0604030504040204" pitchFamily="34" charset="-120"/>
              <a:ea typeface="微軟正黑體" panose="020B0604030504040204" pitchFamily="34" charset="-120"/>
              <a:cs typeface="Times New Roman" panose="02020603050405020304" pitchFamily="18" charset="0"/>
            </a:endParaRPr>
          </a:p>
        </p:txBody>
      </p:sp>
      <p:sp>
        <p:nvSpPr>
          <p:cNvPr id="4" name="投影片編號版面配置區 5">
            <a:extLst>
              <a:ext uri="{FF2B5EF4-FFF2-40B4-BE49-F238E27FC236}">
                <a16:creationId xmlns:a16="http://schemas.microsoft.com/office/drawing/2014/main" id="{0F698181-F71C-4D6A-9B35-14FD516D66CE}"/>
              </a:ext>
            </a:extLst>
          </p:cNvPr>
          <p:cNvSpPr>
            <a:spLocks noGrp="1"/>
          </p:cNvSpPr>
          <p:nvPr>
            <p:ph type="sldNum" sz="quarter" idx="12"/>
          </p:nvPr>
        </p:nvSpPr>
        <p:spPr>
          <a:xfrm>
            <a:off x="7924800" y="6356350"/>
            <a:ext cx="762000" cy="365125"/>
          </a:xfrm>
          <a:noFill/>
        </p:spPr>
        <p:txBody>
          <a:bodyPr/>
          <a:lstStyle/>
          <a:p>
            <a:fld id="{BA658583-FC9A-445C-AB03-44C0F41B7F77}" type="slidenum">
              <a:rPr lang="en-US" altLang="zh-TW" sz="1400" smtClean="0">
                <a:latin typeface="微軟正黑體" panose="020B0604030504040204" pitchFamily="34" charset="-120"/>
                <a:ea typeface="微軟正黑體" panose="020B0604030504040204" pitchFamily="34" charset="-120"/>
                <a:cs typeface="Times New Roman" panose="02020603050405020304" pitchFamily="18" charset="0"/>
              </a:rPr>
              <a:pPr/>
              <a:t>39</a:t>
            </a:fld>
            <a:endParaRPr lang="en-US" altLang="zh-TW" sz="1400" dirty="0">
              <a:latin typeface="微軟正黑體" panose="020B0604030504040204" pitchFamily="34" charset="-120"/>
              <a:ea typeface="微軟正黑體" panose="020B0604030504040204" pitchFamily="34" charset="-120"/>
              <a:cs typeface="Times New Roman" panose="02020603050405020304" pitchFamily="18" charset="0"/>
            </a:endParaRPr>
          </a:p>
        </p:txBody>
      </p:sp>
    </p:spTree>
    <p:extLst>
      <p:ext uri="{BB962C8B-B14F-4D97-AF65-F5344CB8AC3E}">
        <p14:creationId xmlns:p14="http://schemas.microsoft.com/office/powerpoint/2010/main" val="3673566043"/>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01" name="Rectangle 3"/>
          <p:cNvSpPr>
            <a:spLocks noGrp="1" noChangeArrowheads="1"/>
          </p:cNvSpPr>
          <p:nvPr>
            <p:ph type="body" idx="1"/>
          </p:nvPr>
        </p:nvSpPr>
        <p:spPr>
          <a:xfrm>
            <a:off x="0" y="1700808"/>
            <a:ext cx="9036496" cy="5020666"/>
          </a:xfrm>
        </p:spPr>
        <p:txBody>
          <a:bodyPr>
            <a:normAutofit/>
          </a:bodyPr>
          <a:lstStyle/>
          <a:p>
            <a:pPr marL="1112520" lvl="2" indent="-381000">
              <a:lnSpc>
                <a:spcPct val="160000"/>
              </a:lnSpc>
              <a:spcBef>
                <a:spcPts val="0"/>
              </a:spcBef>
            </a:pPr>
            <a:r>
              <a:rPr lang="zh-TW" altLang="en-US" sz="2500" dirty="0">
                <a:solidFill>
                  <a:srgbClr val="050505"/>
                </a:solidFill>
                <a:latin typeface="微軟正黑體" panose="020B0604030504040204" pitchFamily="34" charset="-120"/>
                <a:ea typeface="微軟正黑體" panose="020B0604030504040204" pitchFamily="34" charset="-120"/>
              </a:rPr>
              <a:t>各學系官網</a:t>
            </a:r>
            <a:endParaRPr lang="en-US" altLang="zh-TW" sz="2500" dirty="0">
              <a:solidFill>
                <a:srgbClr val="050505"/>
              </a:solidFill>
              <a:latin typeface="微軟正黑體" panose="020B0604030504040204" pitchFamily="34" charset="-120"/>
              <a:ea typeface="微軟正黑體" panose="020B0604030504040204" pitchFamily="34" charset="-120"/>
            </a:endParaRPr>
          </a:p>
          <a:p>
            <a:pPr marL="1112520" lvl="2" indent="-381000">
              <a:lnSpc>
                <a:spcPct val="160000"/>
              </a:lnSpc>
              <a:spcBef>
                <a:spcPts val="0"/>
              </a:spcBef>
            </a:pPr>
            <a:r>
              <a:rPr lang="en-US" altLang="zh-TW" sz="2500" dirty="0" err="1">
                <a:solidFill>
                  <a:srgbClr val="050505"/>
                </a:solidFill>
                <a:latin typeface="微軟正黑體" panose="020B0604030504040204" pitchFamily="34" charset="-120"/>
                <a:ea typeface="微軟正黑體" panose="020B0604030504040204" pitchFamily="34" charset="-120"/>
              </a:rPr>
              <a:t>ColleGo</a:t>
            </a:r>
            <a:r>
              <a:rPr lang="en-US" altLang="zh-TW" sz="2500" dirty="0">
                <a:solidFill>
                  <a:srgbClr val="050505"/>
                </a:solidFill>
                <a:latin typeface="微軟正黑體" panose="020B0604030504040204" pitchFamily="34" charset="-120"/>
                <a:ea typeface="微軟正黑體" panose="020B0604030504040204" pitchFamily="34" charset="-120"/>
              </a:rPr>
              <a:t>!</a:t>
            </a:r>
          </a:p>
          <a:p>
            <a:pPr marL="1661160" lvl="4" indent="-381000">
              <a:lnSpc>
                <a:spcPct val="160000"/>
              </a:lnSpc>
              <a:spcBef>
                <a:spcPts val="0"/>
              </a:spcBef>
            </a:pPr>
            <a:r>
              <a:rPr lang="zh-TW" altLang="en-US" sz="2400" b="0" i="0" dirty="0">
                <a:solidFill>
                  <a:srgbClr val="050505"/>
                </a:solidFill>
                <a:effectLst/>
                <a:latin typeface="微軟正黑體" panose="020B0604030504040204" pitchFamily="34" charset="-120"/>
                <a:ea typeface="微軟正黑體" panose="020B0604030504040204" pitchFamily="34" charset="-120"/>
              </a:rPr>
              <a:t>於首頁搜尋欄位輸入申請學系名稱，可找到該系資訊。</a:t>
            </a:r>
            <a:endParaRPr lang="en-US" altLang="zh-TW" sz="2400" dirty="0">
              <a:latin typeface="微軟正黑體" panose="020B0604030504040204" pitchFamily="34" charset="-120"/>
              <a:ea typeface="微軟正黑體" panose="020B0604030504040204" pitchFamily="34" charset="-120"/>
            </a:endParaRPr>
          </a:p>
          <a:p>
            <a:pPr marL="1112520" lvl="2" indent="-381000">
              <a:lnSpc>
                <a:spcPct val="160000"/>
              </a:lnSpc>
              <a:spcBef>
                <a:spcPts val="0"/>
              </a:spcBef>
            </a:pPr>
            <a:r>
              <a:rPr lang="en-US" altLang="zh-TW" sz="2500" b="0" i="0" u="none" strike="noStrike" dirty="0">
                <a:effectLst/>
                <a:latin typeface="+mj-ea"/>
                <a:ea typeface="+mj-ea"/>
              </a:rPr>
              <a:t>IOH </a:t>
            </a:r>
            <a:r>
              <a:rPr lang="zh-TW" altLang="en-US" sz="2500" b="0" i="0" u="none" strike="noStrike" dirty="0">
                <a:effectLst/>
                <a:latin typeface="+mj-ea"/>
                <a:ea typeface="+mj-ea"/>
              </a:rPr>
              <a:t>開放個人經驗平台： </a:t>
            </a:r>
            <a:r>
              <a:rPr lang="en-US" altLang="zh-TW" sz="2500" dirty="0">
                <a:solidFill>
                  <a:schemeClr val="tx2"/>
                </a:solidFill>
                <a:latin typeface="微軟正黑體" panose="020B0604030504040204" pitchFamily="34" charset="-120"/>
                <a:ea typeface="微軟正黑體" panose="020B0604030504040204" pitchFamily="34" charset="-120"/>
                <a:hlinkClick r:id="rId3"/>
              </a:rPr>
              <a:t>https://ioh.tw/</a:t>
            </a:r>
            <a:endParaRPr lang="en-US" altLang="zh-TW" sz="2500" dirty="0">
              <a:solidFill>
                <a:schemeClr val="tx2"/>
              </a:solidFill>
              <a:latin typeface="微軟正黑體" panose="020B0604030504040204" pitchFamily="34" charset="-120"/>
              <a:ea typeface="微軟正黑體" panose="020B0604030504040204" pitchFamily="34" charset="-120"/>
            </a:endParaRPr>
          </a:p>
          <a:p>
            <a:pPr marL="1661160" lvl="4" indent="-381000">
              <a:lnSpc>
                <a:spcPct val="160000"/>
              </a:lnSpc>
              <a:spcBef>
                <a:spcPts val="0"/>
              </a:spcBef>
            </a:pPr>
            <a:r>
              <a:rPr lang="zh-TW" altLang="en-US" sz="2400" dirty="0">
                <a:latin typeface="微軟正黑體" panose="020B0604030504040204" pitchFamily="34" charset="-120"/>
                <a:ea typeface="微軟正黑體" panose="020B0604030504040204" pitchFamily="34" charset="-120"/>
              </a:rPr>
              <a:t>教授談科系：大學教授對於科系的看法</a:t>
            </a:r>
            <a:endParaRPr lang="en-US" altLang="zh-TW" sz="2400" dirty="0">
              <a:latin typeface="微軟正黑體" panose="020B0604030504040204" pitchFamily="34" charset="-120"/>
              <a:ea typeface="微軟正黑體" panose="020B0604030504040204" pitchFamily="34" charset="-120"/>
            </a:endParaRPr>
          </a:p>
          <a:p>
            <a:pPr marL="1661160" lvl="4" indent="-381000">
              <a:lnSpc>
                <a:spcPct val="160000"/>
              </a:lnSpc>
              <a:spcBef>
                <a:spcPts val="0"/>
              </a:spcBef>
            </a:pPr>
            <a:r>
              <a:rPr lang="zh-TW" altLang="en-US" sz="2400" dirty="0">
                <a:latin typeface="微軟正黑體" panose="020B0604030504040204" pitchFamily="34" charset="-120"/>
                <a:ea typeface="微軟正黑體" panose="020B0604030504040204" pitchFamily="34" charset="-120"/>
              </a:rPr>
              <a:t>全台校系總覽：學長姐就讀經驗分享影片</a:t>
            </a:r>
            <a:endParaRPr lang="en-US" altLang="zh-TW" sz="2400" dirty="0">
              <a:latin typeface="微軟正黑體" panose="020B0604030504040204" pitchFamily="34" charset="-120"/>
              <a:ea typeface="微軟正黑體" panose="020B0604030504040204" pitchFamily="34" charset="-120"/>
            </a:endParaRPr>
          </a:p>
          <a:p>
            <a:pPr marL="1661160" lvl="4" indent="-381000">
              <a:lnSpc>
                <a:spcPct val="160000"/>
              </a:lnSpc>
              <a:spcBef>
                <a:spcPts val="0"/>
              </a:spcBef>
            </a:pPr>
            <a:r>
              <a:rPr lang="zh-TW" altLang="en-US" sz="2400" dirty="0">
                <a:latin typeface="微軟正黑體" panose="020B0604030504040204" pitchFamily="34" charset="-120"/>
                <a:ea typeface="微軟正黑體" panose="020B0604030504040204" pitchFamily="34" charset="-120"/>
              </a:rPr>
              <a:t>善用搜尋功能，輸入想了解的學系關鍵字</a:t>
            </a:r>
            <a:endParaRPr lang="en-US" altLang="zh-TW" sz="2400" dirty="0">
              <a:latin typeface="微軟正黑體" panose="020B0604030504040204" pitchFamily="34" charset="-120"/>
              <a:ea typeface="微軟正黑體" panose="020B0604030504040204" pitchFamily="34" charset="-120"/>
            </a:endParaRPr>
          </a:p>
          <a:p>
            <a:pPr marL="1386840" lvl="3" indent="-381000">
              <a:lnSpc>
                <a:spcPct val="160000"/>
              </a:lnSpc>
              <a:spcBef>
                <a:spcPts val="0"/>
              </a:spcBef>
            </a:pPr>
            <a:endParaRPr lang="en-US" altLang="zh-TW" sz="2300" dirty="0">
              <a:latin typeface="微軟正黑體" panose="020B0604030504040204" pitchFamily="34" charset="-120"/>
              <a:ea typeface="微軟正黑體" panose="020B0604030504040204" pitchFamily="34" charset="-120"/>
            </a:endParaRPr>
          </a:p>
        </p:txBody>
      </p:sp>
      <p:sp>
        <p:nvSpPr>
          <p:cNvPr id="4100" name="AutoShape 2"/>
          <p:cNvSpPr>
            <a:spLocks noGrp="1" noChangeArrowheads="1"/>
          </p:cNvSpPr>
          <p:nvPr>
            <p:ph type="title"/>
          </p:nvPr>
        </p:nvSpPr>
        <p:spPr>
          <a:xfrm>
            <a:off x="539552" y="908720"/>
            <a:ext cx="8604448" cy="720080"/>
          </a:xfrm>
        </p:spPr>
        <p:txBody>
          <a:bodyPr>
            <a:noAutofit/>
          </a:bodyPr>
          <a:lstStyle/>
          <a:p>
            <a:r>
              <a:rPr lang="zh-TW" altLang="en-US" sz="3600" dirty="0">
                <a:latin typeface="+mj-ea"/>
                <a:cs typeface="Times New Roman" panose="02020603050405020304" pitchFamily="18" charset="0"/>
              </a:rPr>
              <a:t>常見問題</a:t>
            </a:r>
            <a:r>
              <a:rPr lang="en-US" altLang="zh-TW" sz="3600" kern="100" dirty="0">
                <a:solidFill>
                  <a:schemeClr val="tx1"/>
                </a:solidFill>
                <a:latin typeface="+mj-ea"/>
                <a:cs typeface="Arial" panose="020B0604020202020204" pitchFamily="34" charset="0"/>
              </a:rPr>
              <a:t>(</a:t>
            </a:r>
            <a:r>
              <a:rPr lang="zh-TW" altLang="en-US" sz="3600" kern="100" dirty="0">
                <a:solidFill>
                  <a:schemeClr val="tx1"/>
                </a:solidFill>
                <a:latin typeface="+mj-ea"/>
                <a:cs typeface="Arial" panose="020B0604020202020204" pitchFamily="34" charset="0"/>
              </a:rPr>
              <a:t>一</a:t>
            </a:r>
            <a:r>
              <a:rPr lang="en-US" altLang="zh-TW" sz="3600" kern="100" dirty="0">
                <a:solidFill>
                  <a:schemeClr val="tx1"/>
                </a:solidFill>
                <a:latin typeface="+mj-ea"/>
                <a:cs typeface="Arial" panose="020B0604020202020204" pitchFamily="34" charset="0"/>
              </a:rPr>
              <a:t>)</a:t>
            </a:r>
            <a:r>
              <a:rPr lang="en-US" altLang="zh-TW" sz="3600" dirty="0">
                <a:latin typeface="+mj-ea"/>
                <a:cs typeface="Times New Roman" panose="02020603050405020304" pitchFamily="18" charset="0"/>
              </a:rPr>
              <a:t>(</a:t>
            </a:r>
            <a:r>
              <a:rPr lang="zh-TW" altLang="en-US" sz="3600" dirty="0">
                <a:latin typeface="+mj-ea"/>
                <a:cs typeface="Times New Roman" panose="02020603050405020304" pitchFamily="18" charset="0"/>
              </a:rPr>
              <a:t>續</a:t>
            </a:r>
            <a:r>
              <a:rPr lang="en-US" altLang="zh-TW" sz="3600" dirty="0">
                <a:latin typeface="+mj-ea"/>
                <a:cs typeface="Times New Roman" panose="02020603050405020304" pitchFamily="18" charset="0"/>
              </a:rPr>
              <a:t>)</a:t>
            </a:r>
            <a:endParaRPr lang="en-US" altLang="zh-TW" sz="3600" dirty="0">
              <a:latin typeface="+mj-ea"/>
            </a:endParaRPr>
          </a:p>
        </p:txBody>
      </p:sp>
      <p:sp>
        <p:nvSpPr>
          <p:cNvPr id="4" name="投影片編號版面配置區 5">
            <a:extLst>
              <a:ext uri="{FF2B5EF4-FFF2-40B4-BE49-F238E27FC236}">
                <a16:creationId xmlns:a16="http://schemas.microsoft.com/office/drawing/2014/main" id="{0F698181-F71C-4D6A-9B35-14FD516D66CE}"/>
              </a:ext>
            </a:extLst>
          </p:cNvPr>
          <p:cNvSpPr>
            <a:spLocks noGrp="1"/>
          </p:cNvSpPr>
          <p:nvPr>
            <p:ph type="sldNum" sz="quarter" idx="12"/>
          </p:nvPr>
        </p:nvSpPr>
        <p:spPr>
          <a:xfrm>
            <a:off x="7924800" y="6356350"/>
            <a:ext cx="762000" cy="365125"/>
          </a:xfrm>
          <a:noFill/>
        </p:spPr>
        <p:txBody>
          <a:bodyPr/>
          <a:lstStyle/>
          <a:p>
            <a:fld id="{BA658583-FC9A-445C-AB03-44C0F41B7F77}" type="slidenum">
              <a:rPr lang="en-US" altLang="zh-TW" sz="1400" smtClean="0">
                <a:latin typeface="微軟正黑體" panose="020B0604030504040204" pitchFamily="34" charset="-120"/>
                <a:ea typeface="微軟正黑體" panose="020B0604030504040204" pitchFamily="34" charset="-120"/>
                <a:cs typeface="Times New Roman" panose="02020603050405020304" pitchFamily="18" charset="0"/>
              </a:rPr>
              <a:pPr/>
              <a:t>4</a:t>
            </a:fld>
            <a:endParaRPr lang="en-US" altLang="zh-TW" sz="1400" dirty="0">
              <a:latin typeface="微軟正黑體" panose="020B0604030504040204" pitchFamily="34" charset="-120"/>
              <a:ea typeface="微軟正黑體" panose="020B0604030504040204" pitchFamily="34" charset="-120"/>
              <a:cs typeface="Times New Roman" panose="02020603050405020304" pitchFamily="18" charset="0"/>
            </a:endParaRPr>
          </a:p>
        </p:txBody>
      </p:sp>
    </p:spTree>
    <p:extLst>
      <p:ext uri="{BB962C8B-B14F-4D97-AF65-F5344CB8AC3E}">
        <p14:creationId xmlns:p14="http://schemas.microsoft.com/office/powerpoint/2010/main" val="4279724578"/>
      </p:ext>
    </p:extLst>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3DF614C8-6C69-DD31-FFD1-4DD76210E177}"/>
            </a:ext>
          </a:extLst>
        </p:cNvPr>
        <p:cNvGrpSpPr/>
        <p:nvPr/>
      </p:nvGrpSpPr>
      <p:grpSpPr>
        <a:xfrm>
          <a:off x="0" y="0"/>
          <a:ext cx="0" cy="0"/>
          <a:chOff x="0" y="0"/>
          <a:chExt cx="0" cy="0"/>
        </a:xfrm>
      </p:grpSpPr>
      <p:sp>
        <p:nvSpPr>
          <p:cNvPr id="4100" name="AutoShape 2">
            <a:extLst>
              <a:ext uri="{FF2B5EF4-FFF2-40B4-BE49-F238E27FC236}">
                <a16:creationId xmlns:a16="http://schemas.microsoft.com/office/drawing/2014/main" id="{2EEC18A3-5DA4-2919-090F-953289077977}"/>
              </a:ext>
            </a:extLst>
          </p:cNvPr>
          <p:cNvSpPr>
            <a:spLocks noGrp="1" noChangeArrowheads="1"/>
          </p:cNvSpPr>
          <p:nvPr>
            <p:ph type="title"/>
          </p:nvPr>
        </p:nvSpPr>
        <p:spPr>
          <a:xfrm>
            <a:off x="539552" y="908720"/>
            <a:ext cx="8604448" cy="720080"/>
          </a:xfrm>
        </p:spPr>
        <p:txBody>
          <a:bodyPr>
            <a:noAutofit/>
          </a:bodyPr>
          <a:lstStyle/>
          <a:p>
            <a:r>
              <a:rPr lang="zh-TW" altLang="en-US" sz="3600" dirty="0">
                <a:latin typeface="+mj-ea"/>
                <a:cs typeface="Times New Roman" panose="02020603050405020304" pitchFamily="18" charset="0"/>
              </a:rPr>
              <a:t>盤點範例三</a:t>
            </a:r>
            <a:endParaRPr lang="en-US" altLang="zh-TW" sz="3600" dirty="0">
              <a:latin typeface="+mj-ea"/>
            </a:endParaRPr>
          </a:p>
        </p:txBody>
      </p:sp>
      <p:sp>
        <p:nvSpPr>
          <p:cNvPr id="4101" name="Rectangle 3">
            <a:extLst>
              <a:ext uri="{FF2B5EF4-FFF2-40B4-BE49-F238E27FC236}">
                <a16:creationId xmlns:a16="http://schemas.microsoft.com/office/drawing/2014/main" id="{389AF420-506B-7669-9555-8E062FF59199}"/>
              </a:ext>
            </a:extLst>
          </p:cNvPr>
          <p:cNvSpPr>
            <a:spLocks noGrp="1" noChangeArrowheads="1"/>
          </p:cNvSpPr>
          <p:nvPr>
            <p:ph type="body" idx="1"/>
          </p:nvPr>
        </p:nvSpPr>
        <p:spPr>
          <a:xfrm>
            <a:off x="0" y="1700808"/>
            <a:ext cx="8892480" cy="5020666"/>
          </a:xfrm>
        </p:spPr>
        <p:txBody>
          <a:bodyPr>
            <a:normAutofit/>
          </a:bodyPr>
          <a:lstStyle/>
          <a:p>
            <a:pPr marL="838200" lvl="1" indent="-381000">
              <a:lnSpc>
                <a:spcPct val="160000"/>
              </a:lnSpc>
              <a:spcBef>
                <a:spcPts val="0"/>
              </a:spcBef>
            </a:pPr>
            <a:r>
              <a:rPr lang="zh-TW" altLang="en-US" sz="2800" dirty="0">
                <a:latin typeface="微軟正黑體" panose="020B0604030504040204" pitchFamily="34" charset="-120"/>
                <a:ea typeface="微軟正黑體" panose="020B0604030504040204" pitchFamily="34" charset="-120"/>
              </a:rPr>
              <a:t>我想要讀</a:t>
            </a:r>
            <a:r>
              <a:rPr lang="zh-TW" altLang="en-US" sz="2800" b="1" u="sng" dirty="0">
                <a:solidFill>
                  <a:srgbClr val="FF0000"/>
                </a:solidFill>
                <a:latin typeface="微軟正黑體" panose="020B0604030504040204" pitchFamily="34" charset="-120"/>
                <a:ea typeface="微軟正黑體" panose="020B0604030504040204" pitchFamily="34" charset="-120"/>
              </a:rPr>
              <a:t>理工領域</a:t>
            </a:r>
            <a:r>
              <a:rPr lang="zh-TW" altLang="en-US" sz="2800" dirty="0">
                <a:latin typeface="微軟正黑體" panose="020B0604030504040204" pitchFamily="34" charset="-120"/>
                <a:ea typeface="微軟正黑體" panose="020B0604030504040204" pitchFamily="34" charset="-120"/>
              </a:rPr>
              <a:t>學系。</a:t>
            </a:r>
            <a:endParaRPr lang="en-US" altLang="zh-TW" sz="2800" dirty="0">
              <a:latin typeface="微軟正黑體" panose="020B0604030504040204" pitchFamily="34" charset="-120"/>
              <a:ea typeface="微軟正黑體" panose="020B0604030504040204" pitchFamily="34" charset="-120"/>
            </a:endParaRPr>
          </a:p>
          <a:p>
            <a:pPr marL="838200" lvl="1" indent="-381000">
              <a:lnSpc>
                <a:spcPct val="160000"/>
              </a:lnSpc>
              <a:spcBef>
                <a:spcPts val="0"/>
              </a:spcBef>
            </a:pPr>
            <a:r>
              <a:rPr lang="zh-TW" altLang="en-US" sz="2800" dirty="0">
                <a:latin typeface="微軟正黑體" panose="020B0604030504040204" pitchFamily="34" charset="-120"/>
                <a:ea typeface="微軟正黑體" panose="020B0604030504040204" pitchFamily="34" charset="-120"/>
              </a:rPr>
              <a:t>目前有</a:t>
            </a:r>
            <a:r>
              <a:rPr lang="zh-TW" altLang="en-US" sz="2800" b="1" u="sng" dirty="0">
                <a:solidFill>
                  <a:srgbClr val="FF0000"/>
                </a:solidFill>
                <a:latin typeface="微軟正黑體" panose="020B0604030504040204" pitchFamily="34" charset="-120"/>
                <a:ea typeface="微軟正黑體" panose="020B0604030504040204" pitchFamily="34" charset="-120"/>
              </a:rPr>
              <a:t>兩份「課程學習成果」</a:t>
            </a:r>
            <a:r>
              <a:rPr lang="zh-TW" altLang="en-US" sz="2800" dirty="0">
                <a:latin typeface="微軟正黑體" panose="020B0604030504040204" pitchFamily="34" charset="-120"/>
                <a:ea typeface="微軟正黑體" panose="020B0604030504040204" pitchFamily="34" charset="-120"/>
              </a:rPr>
              <a:t>、</a:t>
            </a:r>
            <a:r>
              <a:rPr lang="zh-TW" altLang="en-US" sz="2800" b="1" u="sng" dirty="0">
                <a:solidFill>
                  <a:srgbClr val="FF0000"/>
                </a:solidFill>
                <a:latin typeface="微軟正黑體" panose="020B0604030504040204" pitchFamily="34" charset="-120"/>
                <a:ea typeface="微軟正黑體" panose="020B0604030504040204" pitchFamily="34" charset="-120"/>
              </a:rPr>
              <a:t>兩份「多元表現」</a:t>
            </a:r>
            <a:r>
              <a:rPr lang="zh-TW" altLang="en-US" sz="2800" dirty="0">
                <a:latin typeface="微軟正黑體" panose="020B0604030504040204" pitchFamily="34" charset="-120"/>
                <a:ea typeface="微軟正黑體" panose="020B0604030504040204" pitchFamily="34" charset="-120"/>
              </a:rPr>
              <a:t>呈現的知識或能力與</a:t>
            </a:r>
            <a:r>
              <a:rPr lang="zh-TW" altLang="en-US" sz="2800" b="1" u="sng" dirty="0">
                <a:solidFill>
                  <a:srgbClr val="FF0000"/>
                </a:solidFill>
                <a:latin typeface="微軟正黑體" panose="020B0604030504040204" pitchFamily="34" charset="-120"/>
                <a:ea typeface="微軟正黑體" panose="020B0604030504040204" pitchFamily="34" charset="-120"/>
              </a:rPr>
              <a:t>資訊領域</a:t>
            </a:r>
            <a:r>
              <a:rPr lang="zh-TW" altLang="en-US" sz="2800" dirty="0">
                <a:latin typeface="微軟正黑體" panose="020B0604030504040204" pitchFamily="34" charset="-120"/>
                <a:ea typeface="微軟正黑體" panose="020B0604030504040204" pitchFamily="34" charset="-120"/>
              </a:rPr>
              <a:t>有關。</a:t>
            </a:r>
            <a:endParaRPr lang="en-US" altLang="zh-TW" sz="2800" dirty="0">
              <a:latin typeface="微軟正黑體" panose="020B0604030504040204" pitchFamily="34" charset="-120"/>
              <a:ea typeface="微軟正黑體" panose="020B0604030504040204" pitchFamily="34" charset="-120"/>
            </a:endParaRPr>
          </a:p>
          <a:p>
            <a:pPr marL="1112520" lvl="2" indent="-381000">
              <a:lnSpc>
                <a:spcPct val="160000"/>
              </a:lnSpc>
              <a:spcBef>
                <a:spcPts val="0"/>
              </a:spcBef>
            </a:pPr>
            <a:r>
              <a:rPr lang="zh-TW" altLang="zh-TW" sz="2400" kern="100" dirty="0">
                <a:effectLst/>
                <a:latin typeface="微軟正黑體" panose="020B0604030504040204" pitchFamily="34" charset="-120"/>
                <a:ea typeface="微軟正黑體" panose="020B0604030504040204" pitchFamily="34" charset="-120"/>
              </a:rPr>
              <a:t>高二課程「自然科學探究與實作」學習成果</a:t>
            </a:r>
            <a:endParaRPr lang="en-US" altLang="zh-TW" sz="2400" kern="100" dirty="0">
              <a:effectLst/>
              <a:latin typeface="微軟正黑體" panose="020B0604030504040204" pitchFamily="34" charset="-120"/>
              <a:ea typeface="微軟正黑體" panose="020B0604030504040204" pitchFamily="34" charset="-120"/>
            </a:endParaRPr>
          </a:p>
          <a:p>
            <a:pPr marL="1112520" lvl="2" indent="-381000">
              <a:lnSpc>
                <a:spcPct val="160000"/>
              </a:lnSpc>
              <a:spcBef>
                <a:spcPts val="0"/>
              </a:spcBef>
            </a:pPr>
            <a:r>
              <a:rPr lang="zh-TW" altLang="zh-TW" sz="2400" kern="100" dirty="0">
                <a:effectLst/>
                <a:latin typeface="微軟正黑體" panose="020B0604030504040204" pitchFamily="34" charset="-120"/>
                <a:ea typeface="微軟正黑體" panose="020B0604030504040204" pitchFamily="34" charset="-120"/>
              </a:rPr>
              <a:t>高一課程「資訊科技」期末成果</a:t>
            </a:r>
            <a:endParaRPr lang="en-US" altLang="zh-TW" sz="2400" kern="100" dirty="0">
              <a:effectLst/>
              <a:latin typeface="微軟正黑體" panose="020B0604030504040204" pitchFamily="34" charset="-120"/>
              <a:ea typeface="微軟正黑體" panose="020B0604030504040204" pitchFamily="34" charset="-120"/>
            </a:endParaRPr>
          </a:p>
          <a:p>
            <a:pPr marL="1112520" lvl="2" indent="-381000">
              <a:lnSpc>
                <a:spcPct val="160000"/>
              </a:lnSpc>
              <a:spcBef>
                <a:spcPts val="0"/>
              </a:spcBef>
            </a:pPr>
            <a:r>
              <a:rPr lang="zh-TW" altLang="zh-TW" sz="2400" kern="100" dirty="0">
                <a:effectLst/>
                <a:latin typeface="微軟正黑體" panose="020B0604030504040204" pitchFamily="34" charset="-120"/>
                <a:ea typeface="微軟正黑體" panose="020B0604030504040204" pitchFamily="34" charset="-120"/>
              </a:rPr>
              <a:t>高二校內科展競賽表現</a:t>
            </a:r>
            <a:endParaRPr lang="en-US" altLang="zh-TW" sz="2400" kern="100" dirty="0">
              <a:effectLst/>
              <a:latin typeface="微軟正黑體" panose="020B0604030504040204" pitchFamily="34" charset="-120"/>
              <a:ea typeface="微軟正黑體" panose="020B0604030504040204" pitchFamily="34" charset="-120"/>
            </a:endParaRPr>
          </a:p>
          <a:p>
            <a:pPr marL="1112520" lvl="2" indent="-381000">
              <a:lnSpc>
                <a:spcPct val="160000"/>
              </a:lnSpc>
              <a:spcBef>
                <a:spcPts val="0"/>
              </a:spcBef>
            </a:pPr>
            <a:r>
              <a:rPr lang="zh-TW" altLang="zh-TW" sz="2400" kern="100" dirty="0">
                <a:effectLst/>
                <a:latin typeface="微軟正黑體" panose="020B0604030504040204" pitchFamily="34" charset="-120"/>
                <a:ea typeface="微軟正黑體" panose="020B0604030504040204" pitchFamily="34" charset="-120"/>
              </a:rPr>
              <a:t>高二擔任班長</a:t>
            </a:r>
          </a:p>
          <a:p>
            <a:pPr marL="1112520" lvl="2" indent="-381000">
              <a:lnSpc>
                <a:spcPct val="160000"/>
              </a:lnSpc>
              <a:spcBef>
                <a:spcPts val="0"/>
              </a:spcBef>
            </a:pPr>
            <a:r>
              <a:rPr lang="zh-TW" altLang="en-US" sz="2400" dirty="0">
                <a:latin typeface="微軟正黑體" panose="020B0604030504040204" pitchFamily="34" charset="-120"/>
                <a:ea typeface="微軟正黑體" panose="020B0604030504040204" pitchFamily="34" charset="-120"/>
              </a:rPr>
              <a:t>可以如何補強？</a:t>
            </a:r>
            <a:endParaRPr lang="en-US" altLang="zh-TW" sz="2400" dirty="0">
              <a:latin typeface="微軟正黑體" panose="020B0604030504040204" pitchFamily="34" charset="-120"/>
              <a:ea typeface="微軟正黑體" panose="020B0604030504040204" pitchFamily="34" charset="-120"/>
              <a:cs typeface="Times New Roman" panose="02020603050405020304" pitchFamily="18" charset="0"/>
            </a:endParaRPr>
          </a:p>
        </p:txBody>
      </p:sp>
      <p:sp>
        <p:nvSpPr>
          <p:cNvPr id="4" name="投影片編號版面配置區 5">
            <a:extLst>
              <a:ext uri="{FF2B5EF4-FFF2-40B4-BE49-F238E27FC236}">
                <a16:creationId xmlns:a16="http://schemas.microsoft.com/office/drawing/2014/main" id="{E092A451-CD66-4551-240B-7A8B377D0B1C}"/>
              </a:ext>
            </a:extLst>
          </p:cNvPr>
          <p:cNvSpPr>
            <a:spLocks noGrp="1"/>
          </p:cNvSpPr>
          <p:nvPr>
            <p:ph type="sldNum" sz="quarter" idx="12"/>
          </p:nvPr>
        </p:nvSpPr>
        <p:spPr>
          <a:xfrm>
            <a:off x="7924800" y="6356350"/>
            <a:ext cx="762000" cy="365125"/>
          </a:xfrm>
          <a:noFill/>
        </p:spPr>
        <p:txBody>
          <a:bodyPr/>
          <a:lstStyle/>
          <a:p>
            <a:fld id="{BA658583-FC9A-445C-AB03-44C0F41B7F77}" type="slidenum">
              <a:rPr lang="en-US" altLang="zh-TW" sz="1400" smtClean="0">
                <a:latin typeface="微軟正黑體" panose="020B0604030504040204" pitchFamily="34" charset="-120"/>
                <a:ea typeface="微軟正黑體" panose="020B0604030504040204" pitchFamily="34" charset="-120"/>
                <a:cs typeface="Times New Roman" panose="02020603050405020304" pitchFamily="18" charset="0"/>
              </a:rPr>
              <a:pPr/>
              <a:t>40</a:t>
            </a:fld>
            <a:endParaRPr lang="en-US" altLang="zh-TW" sz="1400" dirty="0">
              <a:latin typeface="微軟正黑體" panose="020B0604030504040204" pitchFamily="34" charset="-120"/>
              <a:ea typeface="微軟正黑體" panose="020B0604030504040204" pitchFamily="34" charset="-120"/>
              <a:cs typeface="Times New Roman" panose="02020603050405020304" pitchFamily="18" charset="0"/>
            </a:endParaRPr>
          </a:p>
        </p:txBody>
      </p:sp>
    </p:spTree>
    <p:extLst>
      <p:ext uri="{BB962C8B-B14F-4D97-AF65-F5344CB8AC3E}">
        <p14:creationId xmlns:p14="http://schemas.microsoft.com/office/powerpoint/2010/main" val="3808434804"/>
      </p:ext>
    </p:extLst>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00" name="AutoShape 2"/>
          <p:cNvSpPr>
            <a:spLocks noGrp="1" noChangeArrowheads="1"/>
          </p:cNvSpPr>
          <p:nvPr>
            <p:ph type="title"/>
          </p:nvPr>
        </p:nvSpPr>
        <p:spPr>
          <a:xfrm>
            <a:off x="539552" y="908720"/>
            <a:ext cx="8604448" cy="720080"/>
          </a:xfrm>
        </p:spPr>
        <p:txBody>
          <a:bodyPr>
            <a:noAutofit/>
          </a:bodyPr>
          <a:lstStyle/>
          <a:p>
            <a:r>
              <a:rPr lang="zh-TW" altLang="en-US" sz="3600" dirty="0">
                <a:latin typeface="+mj-ea"/>
                <a:cs typeface="Times New Roman" panose="02020603050405020304" pitchFamily="18" charset="0"/>
              </a:rPr>
              <a:t>盤點範例四</a:t>
            </a:r>
            <a:endParaRPr lang="en-US" altLang="zh-TW" sz="3600" dirty="0">
              <a:latin typeface="+mj-ea"/>
            </a:endParaRPr>
          </a:p>
        </p:txBody>
      </p:sp>
      <p:sp>
        <p:nvSpPr>
          <p:cNvPr id="4101" name="Rectangle 3"/>
          <p:cNvSpPr>
            <a:spLocks noGrp="1" noChangeArrowheads="1"/>
          </p:cNvSpPr>
          <p:nvPr>
            <p:ph type="body" idx="1"/>
          </p:nvPr>
        </p:nvSpPr>
        <p:spPr>
          <a:xfrm>
            <a:off x="0" y="1700808"/>
            <a:ext cx="8892480" cy="5020666"/>
          </a:xfrm>
        </p:spPr>
        <p:txBody>
          <a:bodyPr>
            <a:normAutofit fontScale="92500" lnSpcReduction="10000"/>
          </a:bodyPr>
          <a:lstStyle/>
          <a:p>
            <a:pPr marL="838200" lvl="1" indent="-381000">
              <a:lnSpc>
                <a:spcPct val="160000"/>
              </a:lnSpc>
              <a:spcBef>
                <a:spcPts val="0"/>
              </a:spcBef>
            </a:pPr>
            <a:r>
              <a:rPr lang="zh-TW" altLang="en-US" sz="2800" dirty="0">
                <a:latin typeface="微軟正黑體" panose="020B0604030504040204" pitchFamily="34" charset="-120"/>
                <a:ea typeface="微軟正黑體" panose="020B0604030504040204" pitchFamily="34" charset="-120"/>
              </a:rPr>
              <a:t>我想要讀</a:t>
            </a:r>
            <a:r>
              <a:rPr lang="zh-TW" altLang="en-US" sz="2800" b="1" u="sng" dirty="0">
                <a:solidFill>
                  <a:srgbClr val="FF0000"/>
                </a:solidFill>
                <a:latin typeface="微軟正黑體" panose="020B0604030504040204" pitchFamily="34" charset="-120"/>
                <a:ea typeface="微軟正黑體" panose="020B0604030504040204" pitchFamily="34" charset="-120"/>
              </a:rPr>
              <a:t>外語領域</a:t>
            </a:r>
            <a:r>
              <a:rPr lang="zh-TW" altLang="en-US" sz="2800" dirty="0">
                <a:latin typeface="微軟正黑體" panose="020B0604030504040204" pitchFamily="34" charset="-120"/>
                <a:ea typeface="微軟正黑體" panose="020B0604030504040204" pitchFamily="34" charset="-120"/>
              </a:rPr>
              <a:t>學系。</a:t>
            </a:r>
            <a:endParaRPr lang="en-US" altLang="zh-TW" sz="2800" dirty="0">
              <a:latin typeface="微軟正黑體" panose="020B0604030504040204" pitchFamily="34" charset="-120"/>
              <a:ea typeface="微軟正黑體" panose="020B0604030504040204" pitchFamily="34" charset="-120"/>
            </a:endParaRPr>
          </a:p>
          <a:p>
            <a:pPr marL="838200" lvl="1" indent="-381000">
              <a:lnSpc>
                <a:spcPct val="160000"/>
              </a:lnSpc>
              <a:spcBef>
                <a:spcPts val="0"/>
              </a:spcBef>
            </a:pPr>
            <a:r>
              <a:rPr lang="zh-TW" altLang="en-US" sz="2800" dirty="0">
                <a:latin typeface="微軟正黑體" panose="020B0604030504040204" pitchFamily="34" charset="-120"/>
                <a:ea typeface="微軟正黑體" panose="020B0604030504040204" pitchFamily="34" charset="-120"/>
              </a:rPr>
              <a:t>目前有</a:t>
            </a:r>
            <a:r>
              <a:rPr lang="zh-TW" altLang="en-US" sz="2800" b="1" u="sng" dirty="0">
                <a:solidFill>
                  <a:srgbClr val="FF0000"/>
                </a:solidFill>
                <a:latin typeface="微軟正黑體" panose="020B0604030504040204" pitchFamily="34" charset="-120"/>
                <a:ea typeface="微軟正黑體" panose="020B0604030504040204" pitchFamily="34" charset="-120"/>
              </a:rPr>
              <a:t>一份「課程學習成果」</a:t>
            </a:r>
            <a:r>
              <a:rPr lang="zh-TW" altLang="en-US" sz="2800" dirty="0">
                <a:latin typeface="微軟正黑體" panose="020B0604030504040204" pitchFamily="34" charset="-120"/>
                <a:ea typeface="微軟正黑體" panose="020B0604030504040204" pitchFamily="34" charset="-120"/>
              </a:rPr>
              <a:t>、</a:t>
            </a:r>
            <a:r>
              <a:rPr lang="zh-TW" altLang="en-US" sz="2800" b="1" u="sng" dirty="0">
                <a:solidFill>
                  <a:srgbClr val="FF0000"/>
                </a:solidFill>
                <a:latin typeface="微軟正黑體" panose="020B0604030504040204" pitchFamily="34" charset="-120"/>
                <a:ea typeface="微軟正黑體" panose="020B0604030504040204" pitchFamily="34" charset="-120"/>
              </a:rPr>
              <a:t>三份「多元表現」</a:t>
            </a:r>
            <a:r>
              <a:rPr lang="zh-TW" altLang="en-US" sz="2800" dirty="0">
                <a:latin typeface="微軟正黑體" panose="020B0604030504040204" pitchFamily="34" charset="-120"/>
                <a:ea typeface="微軟正黑體" panose="020B0604030504040204" pitchFamily="34" charset="-120"/>
              </a:rPr>
              <a:t>呈現的知識或能力與</a:t>
            </a:r>
            <a:r>
              <a:rPr lang="zh-TW" altLang="en-US" sz="2800" b="1" u="sng" dirty="0">
                <a:solidFill>
                  <a:srgbClr val="FF0000"/>
                </a:solidFill>
                <a:latin typeface="微軟正黑體" panose="020B0604030504040204" pitchFamily="34" charset="-120"/>
                <a:ea typeface="微軟正黑體" panose="020B0604030504040204" pitchFamily="34" charset="-120"/>
              </a:rPr>
              <a:t>外語領域</a:t>
            </a:r>
            <a:r>
              <a:rPr lang="zh-TW" altLang="en-US" sz="2800" dirty="0">
                <a:latin typeface="微軟正黑體" panose="020B0604030504040204" pitchFamily="34" charset="-120"/>
                <a:ea typeface="微軟正黑體" panose="020B0604030504040204" pitchFamily="34" charset="-120"/>
              </a:rPr>
              <a:t>有關。</a:t>
            </a:r>
            <a:endParaRPr lang="en-US" altLang="zh-TW" sz="2800" dirty="0">
              <a:latin typeface="微軟正黑體" panose="020B0604030504040204" pitchFamily="34" charset="-120"/>
              <a:ea typeface="微軟正黑體" panose="020B0604030504040204" pitchFamily="34" charset="-120"/>
            </a:endParaRPr>
          </a:p>
          <a:p>
            <a:pPr marL="1112520" lvl="2" indent="-381000">
              <a:lnSpc>
                <a:spcPct val="160000"/>
              </a:lnSpc>
              <a:spcBef>
                <a:spcPts val="0"/>
              </a:spcBef>
            </a:pPr>
            <a:r>
              <a:rPr lang="zh-TW" altLang="zh-TW" sz="2400" kern="100" dirty="0">
                <a:effectLst/>
                <a:latin typeface="微軟正黑體" panose="020B0604030504040204" pitchFamily="34" charset="-120"/>
                <a:ea typeface="微軟正黑體" panose="020B0604030504040204" pitchFamily="34" charset="-120"/>
              </a:rPr>
              <a:t>英語文能力檢定證明</a:t>
            </a:r>
            <a:endParaRPr lang="en-US" altLang="zh-TW" sz="2400" kern="100" dirty="0">
              <a:effectLst/>
              <a:latin typeface="微軟正黑體" panose="020B0604030504040204" pitchFamily="34" charset="-120"/>
              <a:ea typeface="微軟正黑體" panose="020B0604030504040204" pitchFamily="34" charset="-120"/>
            </a:endParaRPr>
          </a:p>
          <a:p>
            <a:pPr marL="1112520" lvl="2" indent="-381000">
              <a:lnSpc>
                <a:spcPct val="160000"/>
              </a:lnSpc>
              <a:spcBef>
                <a:spcPts val="0"/>
              </a:spcBef>
            </a:pPr>
            <a:r>
              <a:rPr lang="zh-TW" altLang="zh-TW" sz="2400" kern="100" dirty="0">
                <a:effectLst/>
                <a:latin typeface="微軟正黑體" panose="020B0604030504040204" pitchFamily="34" charset="-120"/>
                <a:ea typeface="微軟正黑體" panose="020B0604030504040204" pitchFamily="34" charset="-120"/>
              </a:rPr>
              <a:t>高二擔任英語小老師</a:t>
            </a:r>
            <a:endParaRPr lang="en-US" altLang="zh-TW" sz="2400" kern="100" dirty="0">
              <a:effectLst/>
              <a:latin typeface="微軟正黑體" panose="020B0604030504040204" pitchFamily="34" charset="-120"/>
              <a:ea typeface="微軟正黑體" panose="020B0604030504040204" pitchFamily="34" charset="-120"/>
            </a:endParaRPr>
          </a:p>
          <a:p>
            <a:pPr marL="1112520" lvl="2" indent="-381000">
              <a:lnSpc>
                <a:spcPct val="160000"/>
              </a:lnSpc>
              <a:spcBef>
                <a:spcPts val="0"/>
              </a:spcBef>
            </a:pPr>
            <a:r>
              <a:rPr lang="zh-TW" altLang="zh-TW" sz="2400" kern="100" dirty="0">
                <a:effectLst/>
                <a:latin typeface="微軟正黑體" panose="020B0604030504040204" pitchFamily="34" charset="-120"/>
                <a:ea typeface="微軟正黑體" panose="020B0604030504040204" pitchFamily="34" charset="-120"/>
              </a:rPr>
              <a:t>接待國際交換生的經驗</a:t>
            </a:r>
            <a:endParaRPr lang="en-US" altLang="zh-TW" sz="2400" kern="100" dirty="0">
              <a:effectLst/>
              <a:latin typeface="微軟正黑體" panose="020B0604030504040204" pitchFamily="34" charset="-120"/>
              <a:ea typeface="微軟正黑體" panose="020B0604030504040204" pitchFamily="34" charset="-120"/>
            </a:endParaRPr>
          </a:p>
          <a:p>
            <a:pPr marL="1112520" lvl="2" indent="-381000">
              <a:lnSpc>
                <a:spcPct val="160000"/>
              </a:lnSpc>
              <a:spcBef>
                <a:spcPts val="0"/>
              </a:spcBef>
            </a:pPr>
            <a:r>
              <a:rPr lang="zh-TW" altLang="zh-TW" sz="2400" kern="100" dirty="0">
                <a:effectLst/>
                <a:latin typeface="微軟正黑體" panose="020B0604030504040204" pitchFamily="34" charset="-120"/>
                <a:ea typeface="微軟正黑體" panose="020B0604030504040204" pitchFamily="34" charset="-120"/>
              </a:rPr>
              <a:t>高二「歷史學探究」期末報告，主題是英國女王伊莉莎白二世的生平</a:t>
            </a:r>
            <a:endParaRPr lang="en-US" altLang="zh-TW" sz="2400" kern="100" dirty="0">
              <a:effectLst/>
              <a:latin typeface="微軟正黑體" panose="020B0604030504040204" pitchFamily="34" charset="-120"/>
              <a:ea typeface="微軟正黑體" panose="020B0604030504040204" pitchFamily="34" charset="-120"/>
            </a:endParaRPr>
          </a:p>
          <a:p>
            <a:pPr marL="1112520" lvl="2" indent="-381000">
              <a:lnSpc>
                <a:spcPct val="160000"/>
              </a:lnSpc>
              <a:spcBef>
                <a:spcPts val="0"/>
              </a:spcBef>
            </a:pPr>
            <a:r>
              <a:rPr lang="zh-TW" altLang="en-US" sz="2400" dirty="0">
                <a:latin typeface="微軟正黑體" panose="020B0604030504040204" pitchFamily="34" charset="-120"/>
                <a:ea typeface="微軟正黑體" panose="020B0604030504040204" pitchFamily="34" charset="-120"/>
              </a:rPr>
              <a:t>可以如何補強？</a:t>
            </a:r>
            <a:endParaRPr lang="en-US" altLang="zh-TW" sz="2400" dirty="0">
              <a:latin typeface="微軟正黑體" panose="020B0604030504040204" pitchFamily="34" charset="-120"/>
              <a:ea typeface="微軟正黑體" panose="020B0604030504040204" pitchFamily="34" charset="-120"/>
              <a:cs typeface="Times New Roman" panose="02020603050405020304" pitchFamily="18" charset="0"/>
            </a:endParaRPr>
          </a:p>
        </p:txBody>
      </p:sp>
      <p:sp>
        <p:nvSpPr>
          <p:cNvPr id="4" name="投影片編號版面配置區 5">
            <a:extLst>
              <a:ext uri="{FF2B5EF4-FFF2-40B4-BE49-F238E27FC236}">
                <a16:creationId xmlns:a16="http://schemas.microsoft.com/office/drawing/2014/main" id="{0F698181-F71C-4D6A-9B35-14FD516D66CE}"/>
              </a:ext>
            </a:extLst>
          </p:cNvPr>
          <p:cNvSpPr>
            <a:spLocks noGrp="1"/>
          </p:cNvSpPr>
          <p:nvPr>
            <p:ph type="sldNum" sz="quarter" idx="12"/>
          </p:nvPr>
        </p:nvSpPr>
        <p:spPr>
          <a:xfrm>
            <a:off x="7924800" y="6356350"/>
            <a:ext cx="762000" cy="365125"/>
          </a:xfrm>
          <a:noFill/>
        </p:spPr>
        <p:txBody>
          <a:bodyPr/>
          <a:lstStyle/>
          <a:p>
            <a:fld id="{BA658583-FC9A-445C-AB03-44C0F41B7F77}" type="slidenum">
              <a:rPr lang="en-US" altLang="zh-TW" sz="1400" smtClean="0">
                <a:latin typeface="微軟正黑體" panose="020B0604030504040204" pitchFamily="34" charset="-120"/>
                <a:ea typeface="微軟正黑體" panose="020B0604030504040204" pitchFamily="34" charset="-120"/>
                <a:cs typeface="Times New Roman" panose="02020603050405020304" pitchFamily="18" charset="0"/>
              </a:rPr>
              <a:pPr/>
              <a:t>41</a:t>
            </a:fld>
            <a:endParaRPr lang="en-US" altLang="zh-TW" sz="1400" dirty="0">
              <a:latin typeface="微軟正黑體" panose="020B0604030504040204" pitchFamily="34" charset="-120"/>
              <a:ea typeface="微軟正黑體" panose="020B0604030504040204" pitchFamily="34" charset="-120"/>
              <a:cs typeface="Times New Roman" panose="02020603050405020304" pitchFamily="18" charset="0"/>
            </a:endParaRPr>
          </a:p>
        </p:txBody>
      </p:sp>
    </p:spTree>
    <p:extLst>
      <p:ext uri="{BB962C8B-B14F-4D97-AF65-F5344CB8AC3E}">
        <p14:creationId xmlns:p14="http://schemas.microsoft.com/office/powerpoint/2010/main" val="3211614082"/>
      </p:ext>
    </p:extLst>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00" name="AutoShape 2"/>
          <p:cNvSpPr>
            <a:spLocks noGrp="1" noChangeArrowheads="1"/>
          </p:cNvSpPr>
          <p:nvPr>
            <p:ph type="title"/>
          </p:nvPr>
        </p:nvSpPr>
        <p:spPr>
          <a:xfrm>
            <a:off x="539552" y="908720"/>
            <a:ext cx="8604448" cy="720080"/>
          </a:xfrm>
        </p:spPr>
        <p:txBody>
          <a:bodyPr>
            <a:noAutofit/>
          </a:bodyPr>
          <a:lstStyle/>
          <a:p>
            <a:r>
              <a:rPr lang="zh-TW" altLang="en-US" sz="3600" dirty="0">
                <a:latin typeface="+mj-ea"/>
                <a:cs typeface="Times New Roman" panose="02020603050405020304" pitchFamily="18" charset="0"/>
              </a:rPr>
              <a:t>盤點之後</a:t>
            </a:r>
            <a:endParaRPr lang="en-US" altLang="zh-TW" sz="3600" dirty="0">
              <a:latin typeface="+mj-ea"/>
            </a:endParaRPr>
          </a:p>
        </p:txBody>
      </p:sp>
      <p:sp>
        <p:nvSpPr>
          <p:cNvPr id="4101" name="Rectangle 3"/>
          <p:cNvSpPr>
            <a:spLocks noGrp="1" noChangeArrowheads="1"/>
          </p:cNvSpPr>
          <p:nvPr>
            <p:ph type="body" idx="1"/>
          </p:nvPr>
        </p:nvSpPr>
        <p:spPr>
          <a:xfrm>
            <a:off x="0" y="1700808"/>
            <a:ext cx="9036496" cy="5020666"/>
          </a:xfrm>
        </p:spPr>
        <p:txBody>
          <a:bodyPr>
            <a:normAutofit fontScale="85000" lnSpcReduction="10000"/>
          </a:bodyPr>
          <a:lstStyle/>
          <a:p>
            <a:pPr marL="838200" lvl="1" indent="-381000">
              <a:lnSpc>
                <a:spcPct val="160000"/>
              </a:lnSpc>
              <a:spcBef>
                <a:spcPts val="600"/>
              </a:spcBef>
              <a:spcAft>
                <a:spcPts val="600"/>
              </a:spcAft>
            </a:pPr>
            <a:r>
              <a:rPr lang="zh-TW" altLang="en-US" sz="2800" b="0" i="0" dirty="0">
                <a:solidFill>
                  <a:srgbClr val="000000"/>
                </a:solidFill>
                <a:effectLst/>
                <a:latin typeface="微軟正黑體" panose="020B0604030504040204" pitchFamily="34" charset="-120"/>
                <a:ea typeface="微軟正黑體" panose="020B0604030504040204" pitchFamily="34" charset="-120"/>
              </a:rPr>
              <a:t>如果盤點後發現有些「多元表現」適合作為審查資料，可視情況在寒假作適度延伸或修正，高三下上傳更完整的成果。</a:t>
            </a:r>
            <a:endParaRPr lang="en-US" altLang="zh-TW" sz="2800" b="0" i="0" dirty="0">
              <a:solidFill>
                <a:srgbClr val="000000"/>
              </a:solidFill>
              <a:effectLst/>
              <a:latin typeface="微軟正黑體" panose="020B0604030504040204" pitchFamily="34" charset="-120"/>
              <a:ea typeface="微軟正黑體" panose="020B0604030504040204" pitchFamily="34" charset="-120"/>
            </a:endParaRPr>
          </a:p>
          <a:p>
            <a:pPr marL="838200" lvl="1" indent="-381000">
              <a:lnSpc>
                <a:spcPct val="160000"/>
              </a:lnSpc>
              <a:spcBef>
                <a:spcPts val="600"/>
              </a:spcBef>
              <a:spcAft>
                <a:spcPts val="600"/>
              </a:spcAft>
            </a:pPr>
            <a:r>
              <a:rPr lang="zh-TW" altLang="en-US" sz="2800" b="0" i="0" dirty="0">
                <a:solidFill>
                  <a:srgbClr val="000000"/>
                </a:solidFill>
                <a:effectLst/>
                <a:latin typeface="微軟正黑體" panose="020B0604030504040204" pitchFamily="34" charset="-120"/>
                <a:ea typeface="微軟正黑體" panose="020B0604030504040204" pitchFamily="34" charset="-120"/>
              </a:rPr>
              <a:t>如果盤點後發現有些「課程學習成果」適合作為審查資料，可視情況在寒假作適度延伸或修正，高三下以「多元表現」名義上傳更完整的成果（這樣作不需學校教師認證）。</a:t>
            </a:r>
            <a:endParaRPr lang="en-US" altLang="zh-TW" sz="2800" b="0" i="0" dirty="0">
              <a:solidFill>
                <a:srgbClr val="000000"/>
              </a:solidFill>
              <a:effectLst/>
              <a:latin typeface="微軟正黑體" panose="020B0604030504040204" pitchFamily="34" charset="-120"/>
              <a:ea typeface="微軟正黑體" panose="020B0604030504040204" pitchFamily="34" charset="-120"/>
            </a:endParaRPr>
          </a:p>
          <a:p>
            <a:pPr marL="838200" lvl="1" indent="-381000">
              <a:lnSpc>
                <a:spcPct val="160000"/>
              </a:lnSpc>
              <a:spcBef>
                <a:spcPts val="600"/>
              </a:spcBef>
              <a:spcAft>
                <a:spcPts val="600"/>
              </a:spcAft>
            </a:pPr>
            <a:r>
              <a:rPr lang="zh-TW" altLang="en-US" sz="2800" b="0" i="0" dirty="0">
                <a:solidFill>
                  <a:srgbClr val="000000"/>
                </a:solidFill>
                <a:effectLst/>
                <a:latin typeface="微軟正黑體" panose="020B0604030504040204" pitchFamily="34" charset="-120"/>
                <a:ea typeface="微軟正黑體" panose="020B0604030504040204" pitchFamily="34" charset="-120"/>
              </a:rPr>
              <a:t>如果既有成果很令學生滿意或者延伸空間有限，未必要再修正或延伸。</a:t>
            </a:r>
            <a:endParaRPr lang="en-US" altLang="zh-TW" sz="2400" dirty="0">
              <a:latin typeface="微軟正黑體" panose="020B0604030504040204" pitchFamily="34" charset="-120"/>
              <a:ea typeface="微軟正黑體" panose="020B0604030504040204" pitchFamily="34" charset="-120"/>
              <a:cs typeface="Times New Roman" panose="02020603050405020304" pitchFamily="18" charset="0"/>
            </a:endParaRPr>
          </a:p>
        </p:txBody>
      </p:sp>
      <p:sp>
        <p:nvSpPr>
          <p:cNvPr id="4" name="投影片編號版面配置區 5">
            <a:extLst>
              <a:ext uri="{FF2B5EF4-FFF2-40B4-BE49-F238E27FC236}">
                <a16:creationId xmlns:a16="http://schemas.microsoft.com/office/drawing/2014/main" id="{0F698181-F71C-4D6A-9B35-14FD516D66CE}"/>
              </a:ext>
            </a:extLst>
          </p:cNvPr>
          <p:cNvSpPr>
            <a:spLocks noGrp="1"/>
          </p:cNvSpPr>
          <p:nvPr>
            <p:ph type="sldNum" sz="quarter" idx="12"/>
          </p:nvPr>
        </p:nvSpPr>
        <p:spPr>
          <a:xfrm>
            <a:off x="7924800" y="6356350"/>
            <a:ext cx="762000" cy="365125"/>
          </a:xfrm>
          <a:noFill/>
        </p:spPr>
        <p:txBody>
          <a:bodyPr/>
          <a:lstStyle/>
          <a:p>
            <a:fld id="{BA658583-FC9A-445C-AB03-44C0F41B7F77}" type="slidenum">
              <a:rPr lang="en-US" altLang="zh-TW" sz="1400" smtClean="0">
                <a:latin typeface="微軟正黑體" panose="020B0604030504040204" pitchFamily="34" charset="-120"/>
                <a:ea typeface="微軟正黑體" panose="020B0604030504040204" pitchFamily="34" charset="-120"/>
                <a:cs typeface="Times New Roman" panose="02020603050405020304" pitchFamily="18" charset="0"/>
              </a:rPr>
              <a:pPr/>
              <a:t>42</a:t>
            </a:fld>
            <a:endParaRPr lang="en-US" altLang="zh-TW" sz="1400" dirty="0">
              <a:latin typeface="微軟正黑體" panose="020B0604030504040204" pitchFamily="34" charset="-120"/>
              <a:ea typeface="微軟正黑體" panose="020B0604030504040204" pitchFamily="34" charset="-120"/>
              <a:cs typeface="Times New Roman" panose="02020603050405020304" pitchFamily="18" charset="0"/>
            </a:endParaRPr>
          </a:p>
        </p:txBody>
      </p:sp>
    </p:spTree>
    <p:extLst>
      <p:ext uri="{BB962C8B-B14F-4D97-AF65-F5344CB8AC3E}">
        <p14:creationId xmlns:p14="http://schemas.microsoft.com/office/powerpoint/2010/main" val="3289638766"/>
      </p:ext>
    </p:extLst>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22729F99-63CB-577B-08E2-107E594B325F}"/>
            </a:ext>
          </a:extLst>
        </p:cNvPr>
        <p:cNvGrpSpPr/>
        <p:nvPr/>
      </p:nvGrpSpPr>
      <p:grpSpPr>
        <a:xfrm>
          <a:off x="0" y="0"/>
          <a:ext cx="0" cy="0"/>
          <a:chOff x="0" y="0"/>
          <a:chExt cx="0" cy="0"/>
        </a:xfrm>
      </p:grpSpPr>
      <p:sp>
        <p:nvSpPr>
          <p:cNvPr id="4100" name="AutoShape 2">
            <a:extLst>
              <a:ext uri="{FF2B5EF4-FFF2-40B4-BE49-F238E27FC236}">
                <a16:creationId xmlns:a16="http://schemas.microsoft.com/office/drawing/2014/main" id="{B401A899-E0DC-A561-2A85-B9EEB9EE9970}"/>
              </a:ext>
            </a:extLst>
          </p:cNvPr>
          <p:cNvSpPr>
            <a:spLocks noGrp="1" noChangeArrowheads="1"/>
          </p:cNvSpPr>
          <p:nvPr>
            <p:ph type="title"/>
          </p:nvPr>
        </p:nvSpPr>
        <p:spPr>
          <a:xfrm>
            <a:off x="539552" y="908720"/>
            <a:ext cx="8604448" cy="720080"/>
          </a:xfrm>
        </p:spPr>
        <p:txBody>
          <a:bodyPr>
            <a:noAutofit/>
          </a:bodyPr>
          <a:lstStyle/>
          <a:p>
            <a:r>
              <a:rPr lang="zh-TW" altLang="en-US" sz="3600" dirty="0">
                <a:latin typeface="+mj-ea"/>
                <a:cs typeface="Times New Roman" panose="02020603050405020304" pitchFamily="18" charset="0"/>
              </a:rPr>
              <a:t>盤點之後</a:t>
            </a:r>
            <a:r>
              <a:rPr lang="en-US" altLang="zh-TW" sz="3600" dirty="0">
                <a:latin typeface="+mj-ea"/>
                <a:cs typeface="Times New Roman" panose="02020603050405020304" pitchFamily="18" charset="0"/>
              </a:rPr>
              <a:t>(</a:t>
            </a:r>
            <a:r>
              <a:rPr lang="zh-TW" altLang="en-US" sz="3600" dirty="0">
                <a:latin typeface="+mj-ea"/>
                <a:cs typeface="Times New Roman" panose="02020603050405020304" pitchFamily="18" charset="0"/>
              </a:rPr>
              <a:t>續</a:t>
            </a:r>
            <a:r>
              <a:rPr lang="en-US" altLang="zh-TW" sz="3600" dirty="0">
                <a:latin typeface="+mj-ea"/>
                <a:cs typeface="Times New Roman" panose="02020603050405020304" pitchFamily="18" charset="0"/>
              </a:rPr>
              <a:t>)</a:t>
            </a:r>
            <a:endParaRPr lang="en-US" altLang="zh-TW" sz="3600" dirty="0">
              <a:latin typeface="+mj-ea"/>
            </a:endParaRPr>
          </a:p>
        </p:txBody>
      </p:sp>
      <p:sp>
        <p:nvSpPr>
          <p:cNvPr id="4101" name="Rectangle 3">
            <a:extLst>
              <a:ext uri="{FF2B5EF4-FFF2-40B4-BE49-F238E27FC236}">
                <a16:creationId xmlns:a16="http://schemas.microsoft.com/office/drawing/2014/main" id="{92E1F0B5-3851-A1E5-2888-445021FA4CB4}"/>
              </a:ext>
            </a:extLst>
          </p:cNvPr>
          <p:cNvSpPr>
            <a:spLocks noGrp="1" noChangeArrowheads="1"/>
          </p:cNvSpPr>
          <p:nvPr>
            <p:ph type="body" idx="1"/>
          </p:nvPr>
        </p:nvSpPr>
        <p:spPr>
          <a:xfrm>
            <a:off x="0" y="1700808"/>
            <a:ext cx="9036496" cy="5020666"/>
          </a:xfrm>
        </p:spPr>
        <p:txBody>
          <a:bodyPr>
            <a:noAutofit/>
          </a:bodyPr>
          <a:lstStyle/>
          <a:p>
            <a:pPr marL="838200" lvl="1" indent="-381000">
              <a:lnSpc>
                <a:spcPct val="150000"/>
              </a:lnSpc>
              <a:spcBef>
                <a:spcPts val="600"/>
              </a:spcBef>
              <a:spcAft>
                <a:spcPts val="600"/>
              </a:spcAft>
            </a:pPr>
            <a:r>
              <a:rPr lang="zh-TW" altLang="zh-TW" dirty="0">
                <a:effectLst/>
                <a:latin typeface="微軟正黑體" panose="020B0604030504040204" pitchFamily="34" charset="-120"/>
                <a:ea typeface="微軟正黑體" panose="020B0604030504040204" pitchFamily="34" charset="-120"/>
                <a:cs typeface="Arial" panose="020B0604020202020204" pitchFamily="34" charset="0"/>
              </a:rPr>
              <a:t>需留意高三課程學習成果與多元表現上傳件數限制。若打算將先前的成果延伸或重新整理，由於是在高三上傳，仍受限於高三的總件數限制，因此請挑選較重要者（例如：與預計申請學系較有關的報告）延伸或重新整理，以免排擠高三新產出的成果。</a:t>
            </a:r>
            <a:endParaRPr lang="en-US" altLang="zh-TW" dirty="0">
              <a:latin typeface="微軟正黑體" panose="020B0604030504040204" pitchFamily="34" charset="-120"/>
              <a:ea typeface="微軟正黑體" panose="020B0604030504040204" pitchFamily="34" charset="-120"/>
              <a:cs typeface="Arial" panose="020B0604020202020204" pitchFamily="34" charset="0"/>
            </a:endParaRPr>
          </a:p>
          <a:p>
            <a:pPr marL="838200" lvl="1" indent="-381000">
              <a:lnSpc>
                <a:spcPct val="150000"/>
              </a:lnSpc>
              <a:spcBef>
                <a:spcPts val="600"/>
              </a:spcBef>
              <a:spcAft>
                <a:spcPts val="600"/>
              </a:spcAft>
            </a:pPr>
            <a:r>
              <a:rPr lang="zh-TW" altLang="zh-TW" dirty="0">
                <a:effectLst/>
                <a:latin typeface="微軟正黑體" panose="020B0604030504040204" pitchFamily="34" charset="-120"/>
                <a:ea typeface="微軟正黑體" panose="020B0604030504040204" pitchFamily="34" charset="-120"/>
                <a:cs typeface="Times New Roman" panose="02020603050405020304" pitchFamily="18" charset="0"/>
              </a:rPr>
              <a:t>盤點後</a:t>
            </a:r>
            <a:r>
              <a:rPr lang="zh-TW" altLang="zh-TW" dirty="0">
                <a:effectLst/>
                <a:latin typeface="微軟正黑體" panose="020B0604030504040204" pitchFamily="34" charset="-120"/>
                <a:ea typeface="微軟正黑體" panose="020B0604030504040204" pitchFamily="34" charset="-120"/>
                <a:cs typeface="Arial" panose="020B0604020202020204" pitchFamily="34" charset="0"/>
              </a:rPr>
              <a:t>如果發現可用來作為審查資料的成果或多元表現很少，或者想要再產出與申請領域更有關的成果，可把握高三下的課程，並且在寒假或高三下自主學習。</a:t>
            </a:r>
            <a:endParaRPr lang="en-US" altLang="zh-TW" b="0" i="0" dirty="0">
              <a:effectLst/>
              <a:latin typeface="微軟正黑體" panose="020B0604030504040204" pitchFamily="34" charset="-120"/>
              <a:ea typeface="微軟正黑體" panose="020B0604030504040204" pitchFamily="34" charset="-120"/>
            </a:endParaRPr>
          </a:p>
        </p:txBody>
      </p:sp>
      <p:sp>
        <p:nvSpPr>
          <p:cNvPr id="4" name="投影片編號版面配置區 5">
            <a:extLst>
              <a:ext uri="{FF2B5EF4-FFF2-40B4-BE49-F238E27FC236}">
                <a16:creationId xmlns:a16="http://schemas.microsoft.com/office/drawing/2014/main" id="{4F62D1FF-33D3-189C-04B8-BBE2A3F345EA}"/>
              </a:ext>
            </a:extLst>
          </p:cNvPr>
          <p:cNvSpPr>
            <a:spLocks noGrp="1"/>
          </p:cNvSpPr>
          <p:nvPr>
            <p:ph type="sldNum" sz="quarter" idx="12"/>
          </p:nvPr>
        </p:nvSpPr>
        <p:spPr>
          <a:xfrm>
            <a:off x="7924800" y="6356350"/>
            <a:ext cx="762000" cy="365125"/>
          </a:xfrm>
          <a:noFill/>
        </p:spPr>
        <p:txBody>
          <a:bodyPr/>
          <a:lstStyle/>
          <a:p>
            <a:fld id="{BA658583-FC9A-445C-AB03-44C0F41B7F77}" type="slidenum">
              <a:rPr lang="en-US" altLang="zh-TW" sz="1400" smtClean="0">
                <a:latin typeface="微軟正黑體" panose="020B0604030504040204" pitchFamily="34" charset="-120"/>
                <a:ea typeface="微軟正黑體" panose="020B0604030504040204" pitchFamily="34" charset="-120"/>
                <a:cs typeface="Times New Roman" panose="02020603050405020304" pitchFamily="18" charset="0"/>
              </a:rPr>
              <a:pPr/>
              <a:t>43</a:t>
            </a:fld>
            <a:endParaRPr lang="en-US" altLang="zh-TW" sz="1400" dirty="0">
              <a:latin typeface="微軟正黑體" panose="020B0604030504040204" pitchFamily="34" charset="-120"/>
              <a:ea typeface="微軟正黑體" panose="020B0604030504040204" pitchFamily="34" charset="-120"/>
              <a:cs typeface="Times New Roman" panose="02020603050405020304" pitchFamily="18" charset="0"/>
            </a:endParaRPr>
          </a:p>
        </p:txBody>
      </p:sp>
    </p:spTree>
    <p:extLst>
      <p:ext uri="{BB962C8B-B14F-4D97-AF65-F5344CB8AC3E}">
        <p14:creationId xmlns:p14="http://schemas.microsoft.com/office/powerpoint/2010/main" val="4061106280"/>
      </p:ext>
    </p:extLst>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p:cNvSpPr>
            <a:spLocks noGrp="1"/>
          </p:cNvSpPr>
          <p:nvPr>
            <p:ph type="title"/>
          </p:nvPr>
        </p:nvSpPr>
        <p:spPr>
          <a:xfrm>
            <a:off x="323528" y="908720"/>
            <a:ext cx="8521824" cy="5184576"/>
          </a:xfrm>
        </p:spPr>
        <p:txBody>
          <a:bodyPr>
            <a:normAutofit fontScale="90000"/>
          </a:bodyPr>
          <a:lstStyle/>
          <a:p>
            <a:pPr algn="ctr"/>
            <a:br>
              <a:rPr lang="en-US" altLang="zh-TW" dirty="0">
                <a:solidFill>
                  <a:srgbClr val="000000"/>
                </a:solidFill>
                <a:latin typeface="Verdana" panose="020B0604030504040204" pitchFamily="34" charset="0"/>
              </a:rPr>
            </a:br>
            <a:br>
              <a:rPr lang="en-US" altLang="zh-TW" dirty="0"/>
            </a:br>
            <a:br>
              <a:rPr lang="en-US" altLang="zh-TW" dirty="0"/>
            </a:br>
            <a:r>
              <a:rPr lang="zh-TW" altLang="en-US" b="1" kern="0" dirty="0">
                <a:solidFill>
                  <a:schemeClr val="tx1"/>
                </a:solidFill>
                <a:latin typeface="微軟正黑體" panose="020B0604030504040204" pitchFamily="34" charset="-120"/>
                <a:ea typeface="微軟正黑體" panose="020B0604030504040204" pitchFamily="34" charset="-120"/>
                <a:cs typeface="Times New Roman" panose="02020603050405020304" pitchFamily="18" charset="0"/>
              </a:rPr>
              <a:t>問題與討論</a:t>
            </a:r>
            <a:br>
              <a:rPr lang="en-US" altLang="zh-TW" b="0" i="0" dirty="0">
                <a:solidFill>
                  <a:srgbClr val="000000"/>
                </a:solidFill>
                <a:effectLst/>
                <a:latin typeface="微軟正黑體" panose="020B0604030504040204" pitchFamily="34" charset="-120"/>
                <a:ea typeface="微軟正黑體" panose="020B0604030504040204" pitchFamily="34" charset="-120"/>
              </a:rPr>
            </a:br>
            <a:br>
              <a:rPr lang="en-US" altLang="zh-TW" b="0" i="0" dirty="0">
                <a:solidFill>
                  <a:srgbClr val="000000"/>
                </a:solidFill>
                <a:effectLst/>
                <a:latin typeface="微軟正黑體" panose="020B0604030504040204" pitchFamily="34" charset="-120"/>
                <a:ea typeface="微軟正黑體" panose="020B0604030504040204" pitchFamily="34" charset="-120"/>
              </a:rPr>
            </a:br>
            <a:br>
              <a:rPr lang="en-US" altLang="zh-TW" dirty="0">
                <a:latin typeface="+mj-ea"/>
              </a:rPr>
            </a:br>
            <a:br>
              <a:rPr lang="en-US" altLang="zh-TW" dirty="0">
                <a:latin typeface="+mj-ea"/>
              </a:rPr>
            </a:br>
            <a:r>
              <a:rPr lang="zh-TW" altLang="en-US" sz="3100" dirty="0">
                <a:solidFill>
                  <a:schemeClr val="tx1"/>
                </a:solidFill>
                <a:latin typeface="+mj-ea"/>
              </a:rPr>
              <a:t>國立中山大學</a:t>
            </a:r>
            <a:r>
              <a:rPr lang="zh-TW" altLang="en-US" sz="3100" dirty="0">
                <a:latin typeface="+mj-ea"/>
              </a:rPr>
              <a:t>管理學院</a:t>
            </a:r>
            <a:r>
              <a:rPr lang="zh-TW" altLang="en-US" sz="3100" dirty="0">
                <a:solidFill>
                  <a:schemeClr val="tx1"/>
                </a:solidFill>
                <a:latin typeface="+mj-ea"/>
              </a:rPr>
              <a:t>財務管理系</a:t>
            </a:r>
            <a:br>
              <a:rPr lang="en-US" altLang="zh-TW" sz="3100" dirty="0">
                <a:solidFill>
                  <a:schemeClr val="tx1"/>
                </a:solidFill>
                <a:latin typeface="+mj-ea"/>
              </a:rPr>
            </a:br>
            <a:r>
              <a:rPr lang="zh-TW" altLang="en-US" sz="3100" dirty="0">
                <a:solidFill>
                  <a:schemeClr val="tx1"/>
                </a:solidFill>
                <a:latin typeface="+mj-ea"/>
              </a:rPr>
              <a:t>唐俊華</a:t>
            </a:r>
            <a:br>
              <a:rPr lang="en-US" altLang="zh-TW" sz="3100" dirty="0">
                <a:solidFill>
                  <a:schemeClr val="tx1"/>
                </a:solidFill>
                <a:latin typeface="+mj-ea"/>
              </a:rPr>
            </a:br>
            <a:r>
              <a:rPr lang="en-US" altLang="zh-TW" sz="3100" dirty="0">
                <a:solidFill>
                  <a:schemeClr val="tx1"/>
                </a:solidFill>
                <a:latin typeface="+mj-ea"/>
                <a:cs typeface="Times New Roman" panose="02020603050405020304" pitchFamily="18" charset="0"/>
              </a:rPr>
              <a:t>chtang@mail.nsysu.edu.tw</a:t>
            </a:r>
            <a:br>
              <a:rPr lang="en-US" altLang="zh-TW" dirty="0">
                <a:latin typeface="+mj-ea"/>
              </a:rPr>
            </a:br>
            <a:endParaRPr lang="zh-TW" altLang="en-US" sz="3100" dirty="0">
              <a:solidFill>
                <a:schemeClr val="tx1"/>
              </a:solidFill>
              <a:latin typeface="+mj-ea"/>
            </a:endParaRPr>
          </a:p>
        </p:txBody>
      </p:sp>
    </p:spTree>
    <p:extLst>
      <p:ext uri="{BB962C8B-B14F-4D97-AF65-F5344CB8AC3E}">
        <p14:creationId xmlns:p14="http://schemas.microsoft.com/office/powerpoint/2010/main" val="3195691135"/>
      </p:ext>
    </p:extLst>
  </p:cSld>
  <p:clrMapOvr>
    <a:masterClrMapping/>
  </p:clrMapOvr>
  <p:transition/>
</p:sld>
</file>

<file path=ppt/slides/slide4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00" name="AutoShape 2"/>
          <p:cNvSpPr>
            <a:spLocks noGrp="1" noChangeArrowheads="1"/>
          </p:cNvSpPr>
          <p:nvPr>
            <p:ph type="title"/>
          </p:nvPr>
        </p:nvSpPr>
        <p:spPr>
          <a:xfrm>
            <a:off x="539552" y="908720"/>
            <a:ext cx="8352928" cy="720080"/>
          </a:xfrm>
        </p:spPr>
        <p:txBody>
          <a:bodyPr>
            <a:noAutofit/>
          </a:bodyPr>
          <a:lstStyle/>
          <a:p>
            <a:r>
              <a:rPr lang="zh-TW" altLang="en-US" sz="3600" dirty="0">
                <a:latin typeface="+mj-ea"/>
                <a:cs typeface="Times New Roman" panose="02020603050405020304" pitchFamily="18" charset="0"/>
              </a:rPr>
              <a:t>常見問題</a:t>
            </a:r>
            <a:r>
              <a:rPr lang="en-US" altLang="zh-TW" sz="3600" kern="100" dirty="0">
                <a:solidFill>
                  <a:schemeClr val="tx1"/>
                </a:solidFill>
                <a:latin typeface="+mj-ea"/>
                <a:cs typeface="Arial" panose="020B0604020202020204" pitchFamily="34" charset="0"/>
              </a:rPr>
              <a:t>(</a:t>
            </a:r>
            <a:r>
              <a:rPr lang="zh-TW" altLang="en-US" sz="3600" kern="100" dirty="0">
                <a:solidFill>
                  <a:schemeClr val="tx1"/>
                </a:solidFill>
                <a:latin typeface="+mj-ea"/>
                <a:cs typeface="Arial" panose="020B0604020202020204" pitchFamily="34" charset="0"/>
              </a:rPr>
              <a:t>二</a:t>
            </a:r>
            <a:r>
              <a:rPr lang="en-US" altLang="zh-TW" sz="3600" kern="100" dirty="0">
                <a:solidFill>
                  <a:schemeClr val="tx1"/>
                </a:solidFill>
                <a:latin typeface="+mj-ea"/>
                <a:cs typeface="Arial" panose="020B0604020202020204" pitchFamily="34" charset="0"/>
              </a:rPr>
              <a:t>)</a:t>
            </a:r>
            <a:endParaRPr lang="en-US" altLang="zh-TW" sz="3600" dirty="0">
              <a:latin typeface="+mj-ea"/>
            </a:endParaRPr>
          </a:p>
        </p:txBody>
      </p:sp>
      <p:sp>
        <p:nvSpPr>
          <p:cNvPr id="4101" name="Rectangle 3"/>
          <p:cNvSpPr>
            <a:spLocks noGrp="1" noChangeArrowheads="1"/>
          </p:cNvSpPr>
          <p:nvPr>
            <p:ph type="body" idx="1"/>
          </p:nvPr>
        </p:nvSpPr>
        <p:spPr>
          <a:xfrm>
            <a:off x="0" y="1700808"/>
            <a:ext cx="8892480" cy="5020666"/>
          </a:xfrm>
        </p:spPr>
        <p:txBody>
          <a:bodyPr>
            <a:normAutofit/>
          </a:bodyPr>
          <a:lstStyle/>
          <a:p>
            <a:pPr marL="838200" lvl="1" indent="-381000">
              <a:lnSpc>
                <a:spcPct val="160000"/>
              </a:lnSpc>
              <a:spcBef>
                <a:spcPts val="0"/>
              </a:spcBef>
            </a:pPr>
            <a:r>
              <a:rPr lang="zh-TW" altLang="zh-TW" sz="2800" dirty="0">
                <a:effectLst/>
                <a:latin typeface="微軟正黑體" panose="020B0604030504040204" pitchFamily="34" charset="-120"/>
                <a:ea typeface="微軟正黑體" panose="020B0604030504040204" pitchFamily="34" charset="-120"/>
                <a:cs typeface="Times New Roman" panose="02020603050405020304" pitchFamily="18" charset="0"/>
              </a:rPr>
              <a:t>校系</a:t>
            </a:r>
            <a:r>
              <a:rPr lang="zh-TW" altLang="en-US" sz="2800" dirty="0">
                <a:effectLst/>
                <a:latin typeface="微軟正黑體" panose="020B0604030504040204" pitchFamily="34" charset="-120"/>
                <a:ea typeface="微軟正黑體" panose="020B0604030504040204" pitchFamily="34" charset="-120"/>
                <a:cs typeface="Times New Roman" panose="02020603050405020304" pitchFamily="18" charset="0"/>
              </a:rPr>
              <a:t>分則提到的部份項目</a:t>
            </a:r>
            <a:r>
              <a:rPr lang="zh-TW" altLang="zh-TW" sz="2800" dirty="0">
                <a:effectLst/>
                <a:latin typeface="微軟正黑體" panose="020B0604030504040204" pitchFamily="34" charset="-120"/>
                <a:ea typeface="微軟正黑體" panose="020B0604030504040204" pitchFamily="34" charset="-120"/>
                <a:cs typeface="Times New Roman" panose="02020603050405020304" pitchFamily="18" charset="0"/>
              </a:rPr>
              <a:t>無資料可上傳，是否影響審查成績</a:t>
            </a:r>
            <a:r>
              <a:rPr lang="zh-TW" altLang="en-US" sz="2800" dirty="0">
                <a:effectLst/>
                <a:latin typeface="微軟正黑體" panose="020B0604030504040204" pitchFamily="34" charset="-120"/>
                <a:ea typeface="微軟正黑體" panose="020B0604030504040204" pitchFamily="34" charset="-120"/>
                <a:cs typeface="Times New Roman" panose="02020603050405020304" pitchFamily="18" charset="0"/>
              </a:rPr>
              <a:t>與申請入學結果</a:t>
            </a:r>
            <a:r>
              <a:rPr lang="zh-TW" altLang="zh-TW" sz="2800" dirty="0">
                <a:effectLst/>
                <a:latin typeface="微軟正黑體" panose="020B0604030504040204" pitchFamily="34" charset="-120"/>
                <a:ea typeface="微軟正黑體" panose="020B0604030504040204" pitchFamily="34" charset="-120"/>
                <a:cs typeface="Times New Roman" panose="02020603050405020304" pitchFamily="18" charset="0"/>
              </a:rPr>
              <a:t>？</a:t>
            </a:r>
            <a:endParaRPr lang="en-US" altLang="zh-TW" sz="2800" dirty="0">
              <a:effectLst/>
              <a:latin typeface="微軟正黑體" panose="020B0604030504040204" pitchFamily="34" charset="-120"/>
              <a:ea typeface="微軟正黑體" panose="020B0604030504040204" pitchFamily="34" charset="-120"/>
              <a:cs typeface="Times New Roman" panose="02020603050405020304" pitchFamily="18" charset="0"/>
            </a:endParaRPr>
          </a:p>
          <a:p>
            <a:pPr marL="1112520" lvl="2" indent="-381000">
              <a:lnSpc>
                <a:spcPct val="160000"/>
              </a:lnSpc>
              <a:spcBef>
                <a:spcPts val="0"/>
              </a:spcBef>
            </a:pPr>
            <a:r>
              <a:rPr lang="zh-TW" altLang="en-US" sz="2400" dirty="0">
                <a:latin typeface="微軟正黑體" panose="020B0604030504040204" pitchFamily="34" charset="-120"/>
                <a:ea typeface="微軟正黑體" panose="020B0604030504040204" pitchFamily="34" charset="-120"/>
              </a:rPr>
              <a:t>例：學系建議提交競賽表現，但是學生沒有相關成果。</a:t>
            </a:r>
            <a:endParaRPr lang="en-US" altLang="zh-TW" sz="2400" dirty="0">
              <a:latin typeface="微軟正黑體" panose="020B0604030504040204" pitchFamily="34" charset="-120"/>
              <a:ea typeface="微軟正黑體" panose="020B0604030504040204" pitchFamily="34" charset="-120"/>
            </a:endParaRPr>
          </a:p>
          <a:p>
            <a:pPr marL="1112520" lvl="2" indent="-381000">
              <a:lnSpc>
                <a:spcPct val="160000"/>
              </a:lnSpc>
              <a:spcBef>
                <a:spcPts val="0"/>
              </a:spcBef>
            </a:pPr>
            <a:r>
              <a:rPr lang="zh-TW" altLang="en-US" sz="2400" dirty="0">
                <a:latin typeface="微軟正黑體" panose="020B0604030504040204" pitchFamily="34" charset="-120"/>
                <a:ea typeface="微軟正黑體" panose="020B0604030504040204" pitchFamily="34" charset="-120"/>
              </a:rPr>
              <a:t>目前許多學系並非集點制，而是傾向以知識、能力面向來選才，學生可以從多種資料展現自己具備的知識、能力、特質。</a:t>
            </a:r>
            <a:endParaRPr lang="en-US" altLang="zh-TW" sz="2400" dirty="0">
              <a:latin typeface="微軟正黑體" panose="020B0604030504040204" pitchFamily="34" charset="-120"/>
              <a:ea typeface="微軟正黑體" panose="020B0604030504040204" pitchFamily="34" charset="-120"/>
            </a:endParaRPr>
          </a:p>
          <a:p>
            <a:pPr marL="1112520" lvl="2" indent="-381000">
              <a:lnSpc>
                <a:spcPct val="160000"/>
              </a:lnSpc>
              <a:spcBef>
                <a:spcPts val="0"/>
              </a:spcBef>
            </a:pPr>
            <a:endParaRPr lang="en-US" altLang="zh-TW" sz="2400" dirty="0">
              <a:latin typeface="微軟正黑體" panose="020B0604030504040204" pitchFamily="34" charset="-120"/>
              <a:ea typeface="微軟正黑體" panose="020B0604030504040204" pitchFamily="34" charset="-120"/>
            </a:endParaRPr>
          </a:p>
          <a:p>
            <a:pPr marL="838200" lvl="1" indent="-381000">
              <a:lnSpc>
                <a:spcPct val="160000"/>
              </a:lnSpc>
              <a:spcBef>
                <a:spcPts val="0"/>
              </a:spcBef>
            </a:pPr>
            <a:endParaRPr lang="en-US" altLang="zh-TW" sz="2800" dirty="0">
              <a:solidFill>
                <a:schemeClr val="tx2"/>
              </a:solidFill>
              <a:latin typeface="微軟正黑體" panose="020B0604030504040204" pitchFamily="34" charset="-120"/>
              <a:ea typeface="微軟正黑體" panose="020B0604030504040204" pitchFamily="34" charset="-120"/>
            </a:endParaRPr>
          </a:p>
          <a:p>
            <a:pPr marL="838200" lvl="1" indent="-381000">
              <a:lnSpc>
                <a:spcPct val="160000"/>
              </a:lnSpc>
              <a:spcBef>
                <a:spcPts val="0"/>
              </a:spcBef>
            </a:pPr>
            <a:endParaRPr lang="en-US" altLang="zh-TW" sz="2800" dirty="0">
              <a:solidFill>
                <a:schemeClr val="tx2"/>
              </a:solidFill>
              <a:latin typeface="微軟正黑體" panose="020B0604030504040204" pitchFamily="34" charset="-120"/>
              <a:ea typeface="微軟正黑體" panose="020B0604030504040204" pitchFamily="34" charset="-120"/>
            </a:endParaRPr>
          </a:p>
          <a:p>
            <a:pPr marL="1112520" lvl="2" indent="-381000">
              <a:lnSpc>
                <a:spcPct val="160000"/>
              </a:lnSpc>
              <a:spcBef>
                <a:spcPts val="0"/>
              </a:spcBef>
            </a:pPr>
            <a:endParaRPr lang="en-US" altLang="zh-TW" sz="2400" dirty="0">
              <a:solidFill>
                <a:schemeClr val="tx2"/>
              </a:solidFill>
              <a:latin typeface="微軟正黑體" panose="020B0604030504040204" pitchFamily="34" charset="-120"/>
              <a:ea typeface="微軟正黑體" panose="020B0604030504040204" pitchFamily="34" charset="-120"/>
            </a:endParaRPr>
          </a:p>
          <a:p>
            <a:pPr marL="838200" lvl="1" indent="-381000">
              <a:lnSpc>
                <a:spcPct val="160000"/>
              </a:lnSpc>
              <a:spcBef>
                <a:spcPts val="0"/>
              </a:spcBef>
            </a:pPr>
            <a:endParaRPr lang="en-US" altLang="zh-TW" sz="2800" dirty="0">
              <a:solidFill>
                <a:schemeClr val="tx2"/>
              </a:solidFill>
              <a:latin typeface="微軟正黑體" panose="020B0604030504040204" pitchFamily="34" charset="-120"/>
              <a:ea typeface="微軟正黑體" panose="020B0604030504040204" pitchFamily="34" charset="-120"/>
            </a:endParaRPr>
          </a:p>
          <a:p>
            <a:pPr marL="1112520" lvl="2" indent="-381000">
              <a:lnSpc>
                <a:spcPct val="160000"/>
              </a:lnSpc>
              <a:spcBef>
                <a:spcPts val="0"/>
              </a:spcBef>
            </a:pPr>
            <a:endParaRPr lang="en-US" altLang="zh-TW" sz="2400" i="0" dirty="0">
              <a:solidFill>
                <a:srgbClr val="373737"/>
              </a:solidFill>
              <a:effectLst/>
              <a:latin typeface="微軟正黑體" panose="020B0604030504040204" pitchFamily="34" charset="-120"/>
              <a:ea typeface="微軟正黑體" panose="020B0604030504040204" pitchFamily="34" charset="-120"/>
            </a:endParaRPr>
          </a:p>
          <a:p>
            <a:pPr marL="838200" lvl="1" indent="-381000">
              <a:lnSpc>
                <a:spcPct val="160000"/>
              </a:lnSpc>
              <a:spcBef>
                <a:spcPts val="0"/>
              </a:spcBef>
            </a:pPr>
            <a:endParaRPr lang="en-US" altLang="zh-TW" i="0" dirty="0">
              <a:solidFill>
                <a:srgbClr val="373737"/>
              </a:solidFill>
              <a:effectLst/>
              <a:latin typeface="微軟正黑體" panose="020B0604030504040204" pitchFamily="34" charset="-120"/>
              <a:ea typeface="微軟正黑體" panose="020B0604030504040204" pitchFamily="34" charset="-120"/>
            </a:endParaRPr>
          </a:p>
          <a:p>
            <a:pPr marL="1112520" lvl="2" indent="-381000">
              <a:lnSpc>
                <a:spcPct val="160000"/>
              </a:lnSpc>
              <a:spcBef>
                <a:spcPts val="0"/>
              </a:spcBef>
            </a:pPr>
            <a:endParaRPr lang="en-US" altLang="zh-TW" sz="2800" i="0" dirty="0">
              <a:solidFill>
                <a:schemeClr val="tx2"/>
              </a:solidFill>
              <a:effectLst/>
              <a:latin typeface="微軟正黑體" panose="020B0604030504040204" pitchFamily="34" charset="-120"/>
              <a:ea typeface="微軟正黑體" panose="020B0604030504040204" pitchFamily="34" charset="-120"/>
            </a:endParaRPr>
          </a:p>
          <a:p>
            <a:pPr marL="838200" lvl="1" indent="-381000">
              <a:lnSpc>
                <a:spcPct val="160000"/>
              </a:lnSpc>
              <a:spcBef>
                <a:spcPts val="0"/>
              </a:spcBef>
            </a:pPr>
            <a:endParaRPr lang="en-US" altLang="zh-TW" sz="2800" dirty="0">
              <a:solidFill>
                <a:schemeClr val="tx2"/>
              </a:solidFill>
              <a:effectLst/>
              <a:latin typeface="+mj-ea"/>
              <a:ea typeface="+mj-ea"/>
              <a:cs typeface="Times New Roman" panose="02020603050405020304" pitchFamily="18" charset="0"/>
            </a:endParaRPr>
          </a:p>
          <a:p>
            <a:pPr marL="457200" indent="-457200">
              <a:lnSpc>
                <a:spcPct val="160000"/>
              </a:lnSpc>
              <a:spcBef>
                <a:spcPts val="0"/>
              </a:spcBef>
            </a:pPr>
            <a:endParaRPr lang="en-US" altLang="zh-TW" sz="2800" dirty="0">
              <a:solidFill>
                <a:schemeClr val="tx2"/>
              </a:solidFill>
              <a:latin typeface="+mj-ea"/>
              <a:ea typeface="+mj-ea"/>
            </a:endParaRPr>
          </a:p>
          <a:p>
            <a:pPr marL="457200" indent="-457200" eaLnBrk="1" hangingPunct="1">
              <a:lnSpc>
                <a:spcPct val="160000"/>
              </a:lnSpc>
              <a:spcBef>
                <a:spcPts val="0"/>
              </a:spcBef>
              <a:buNone/>
            </a:pPr>
            <a:endParaRPr lang="en-US" altLang="zh-TW" sz="2800" dirty="0">
              <a:solidFill>
                <a:schemeClr val="tx2"/>
              </a:solidFill>
              <a:latin typeface="+mj-ea"/>
              <a:ea typeface="+mj-ea"/>
            </a:endParaRPr>
          </a:p>
        </p:txBody>
      </p:sp>
      <p:sp>
        <p:nvSpPr>
          <p:cNvPr id="5" name="投影片編號版面配置區 5">
            <a:extLst>
              <a:ext uri="{FF2B5EF4-FFF2-40B4-BE49-F238E27FC236}">
                <a16:creationId xmlns:a16="http://schemas.microsoft.com/office/drawing/2014/main" id="{8658CF8F-46A0-4B7A-A743-BBF34C32BB74}"/>
              </a:ext>
            </a:extLst>
          </p:cNvPr>
          <p:cNvSpPr>
            <a:spLocks noGrp="1"/>
          </p:cNvSpPr>
          <p:nvPr>
            <p:ph type="sldNum" sz="quarter" idx="12"/>
          </p:nvPr>
        </p:nvSpPr>
        <p:spPr>
          <a:xfrm>
            <a:off x="7924800" y="6356350"/>
            <a:ext cx="762000" cy="365125"/>
          </a:xfrm>
          <a:noFill/>
        </p:spPr>
        <p:txBody>
          <a:bodyPr/>
          <a:lstStyle/>
          <a:p>
            <a:fld id="{BA658583-FC9A-445C-AB03-44C0F41B7F77}" type="slidenum">
              <a:rPr lang="en-US" altLang="zh-TW" sz="1400" smtClean="0">
                <a:latin typeface="微軟正黑體" panose="020B0604030504040204" pitchFamily="34" charset="-120"/>
                <a:ea typeface="微軟正黑體" panose="020B0604030504040204" pitchFamily="34" charset="-120"/>
                <a:cs typeface="Times New Roman" panose="02020603050405020304" pitchFamily="18" charset="0"/>
              </a:rPr>
              <a:pPr/>
              <a:t>45</a:t>
            </a:fld>
            <a:endParaRPr lang="en-US" altLang="zh-TW" sz="1400" dirty="0">
              <a:latin typeface="微軟正黑體" panose="020B0604030504040204" pitchFamily="34" charset="-120"/>
              <a:ea typeface="微軟正黑體" panose="020B0604030504040204" pitchFamily="34" charset="-120"/>
              <a:cs typeface="Times New Roman" panose="02020603050405020304" pitchFamily="18" charset="0"/>
            </a:endParaRPr>
          </a:p>
        </p:txBody>
      </p:sp>
    </p:spTree>
    <p:extLst>
      <p:ext uri="{BB962C8B-B14F-4D97-AF65-F5344CB8AC3E}">
        <p14:creationId xmlns:p14="http://schemas.microsoft.com/office/powerpoint/2010/main" val="3896143417"/>
      </p:ext>
    </p:extLst>
  </p:cSld>
  <p:clrMapOvr>
    <a:masterClrMapping/>
  </p:clrMapOvr>
  <p:transition/>
</p:sld>
</file>

<file path=ppt/slides/slide4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00" name="AutoShape 2"/>
          <p:cNvSpPr>
            <a:spLocks noGrp="1" noChangeArrowheads="1"/>
          </p:cNvSpPr>
          <p:nvPr>
            <p:ph type="title"/>
          </p:nvPr>
        </p:nvSpPr>
        <p:spPr>
          <a:xfrm>
            <a:off x="539552" y="908720"/>
            <a:ext cx="8352928" cy="720080"/>
          </a:xfrm>
        </p:spPr>
        <p:txBody>
          <a:bodyPr>
            <a:noAutofit/>
          </a:bodyPr>
          <a:lstStyle/>
          <a:p>
            <a:r>
              <a:rPr lang="zh-TW" altLang="en-US" sz="3600" dirty="0">
                <a:latin typeface="+mj-ea"/>
                <a:cs typeface="Times New Roman" panose="02020603050405020304" pitchFamily="18" charset="0"/>
              </a:rPr>
              <a:t>常見問題</a:t>
            </a:r>
            <a:r>
              <a:rPr lang="en-US" altLang="zh-TW" sz="3600" kern="100" dirty="0">
                <a:solidFill>
                  <a:schemeClr val="tx1"/>
                </a:solidFill>
                <a:latin typeface="+mj-ea"/>
                <a:cs typeface="Arial" panose="020B0604020202020204" pitchFamily="34" charset="0"/>
              </a:rPr>
              <a:t>(</a:t>
            </a:r>
            <a:r>
              <a:rPr lang="zh-TW" altLang="en-US" sz="3600" kern="100" dirty="0">
                <a:solidFill>
                  <a:schemeClr val="tx1"/>
                </a:solidFill>
                <a:latin typeface="+mj-ea"/>
                <a:cs typeface="Arial" panose="020B0604020202020204" pitchFamily="34" charset="0"/>
              </a:rPr>
              <a:t>二</a:t>
            </a:r>
            <a:r>
              <a:rPr lang="en-US" altLang="zh-TW" sz="3600" kern="100" dirty="0">
                <a:solidFill>
                  <a:schemeClr val="tx1"/>
                </a:solidFill>
                <a:latin typeface="+mj-ea"/>
                <a:cs typeface="Arial" panose="020B0604020202020204" pitchFamily="34" charset="0"/>
              </a:rPr>
              <a:t>)(</a:t>
            </a:r>
            <a:r>
              <a:rPr lang="zh-TW" altLang="en-US" sz="3600" kern="100" dirty="0">
                <a:solidFill>
                  <a:schemeClr val="tx1"/>
                </a:solidFill>
                <a:latin typeface="+mj-ea"/>
                <a:cs typeface="Arial" panose="020B0604020202020204" pitchFamily="34" charset="0"/>
              </a:rPr>
              <a:t>續</a:t>
            </a:r>
            <a:r>
              <a:rPr lang="en-US" altLang="zh-TW" sz="3600" kern="100" dirty="0">
                <a:solidFill>
                  <a:schemeClr val="tx1"/>
                </a:solidFill>
                <a:latin typeface="+mj-ea"/>
                <a:cs typeface="Arial" panose="020B0604020202020204" pitchFamily="34" charset="0"/>
              </a:rPr>
              <a:t>)</a:t>
            </a:r>
            <a:endParaRPr lang="en-US" altLang="zh-TW" sz="3600" dirty="0">
              <a:latin typeface="+mj-ea"/>
            </a:endParaRPr>
          </a:p>
        </p:txBody>
      </p:sp>
      <p:sp>
        <p:nvSpPr>
          <p:cNvPr id="4101" name="Rectangle 3"/>
          <p:cNvSpPr>
            <a:spLocks noGrp="1" noChangeArrowheads="1"/>
          </p:cNvSpPr>
          <p:nvPr>
            <p:ph type="body" idx="1"/>
          </p:nvPr>
        </p:nvSpPr>
        <p:spPr>
          <a:xfrm>
            <a:off x="0" y="1700808"/>
            <a:ext cx="8892480" cy="5020666"/>
          </a:xfrm>
        </p:spPr>
        <p:txBody>
          <a:bodyPr>
            <a:normAutofit/>
          </a:bodyPr>
          <a:lstStyle/>
          <a:p>
            <a:pPr marL="838200" lvl="1" indent="-381000">
              <a:lnSpc>
                <a:spcPct val="160000"/>
              </a:lnSpc>
              <a:spcBef>
                <a:spcPts val="0"/>
              </a:spcBef>
            </a:pPr>
            <a:r>
              <a:rPr lang="zh-TW" altLang="en-US" sz="2800" dirty="0">
                <a:latin typeface="微軟正黑體" panose="020B0604030504040204" pitchFamily="34" charset="-120"/>
                <a:ea typeface="微軟正黑體" panose="020B0604030504040204" pitchFamily="34" charset="-120"/>
              </a:rPr>
              <a:t>別忘了高三下學期的學科成績</a:t>
            </a:r>
            <a:endParaRPr lang="en-US" altLang="zh-TW" sz="2800" dirty="0">
              <a:latin typeface="微軟正黑體" panose="020B0604030504040204" pitchFamily="34" charset="-120"/>
              <a:ea typeface="微軟正黑體" panose="020B0604030504040204" pitchFamily="34" charset="-120"/>
            </a:endParaRPr>
          </a:p>
          <a:p>
            <a:pPr marL="838200" lvl="1" indent="-381000">
              <a:lnSpc>
                <a:spcPct val="160000"/>
              </a:lnSpc>
              <a:spcBef>
                <a:spcPts val="0"/>
              </a:spcBef>
            </a:pPr>
            <a:r>
              <a:rPr lang="zh-TW" altLang="en-US" sz="2800" dirty="0">
                <a:effectLst/>
                <a:latin typeface="微軟正黑體" panose="020B0604030504040204" pitchFamily="34" charset="-120"/>
                <a:ea typeface="微軟正黑體" panose="020B0604030504040204" pitchFamily="34" charset="-120"/>
                <a:cs typeface="Times New Roman" panose="02020603050405020304" pitchFamily="18" charset="0"/>
              </a:rPr>
              <a:t>盡量把握學習歷程檔案上傳截止日期</a:t>
            </a:r>
            <a:endParaRPr lang="en-US" altLang="zh-TW" sz="2800" dirty="0">
              <a:effectLst/>
              <a:latin typeface="微軟正黑體" panose="020B0604030504040204" pitchFamily="34" charset="-120"/>
              <a:ea typeface="微軟正黑體" panose="020B0604030504040204" pitchFamily="34" charset="-120"/>
              <a:cs typeface="Times New Roman" panose="02020603050405020304" pitchFamily="18" charset="0"/>
            </a:endParaRPr>
          </a:p>
          <a:p>
            <a:pPr marL="838200" lvl="1" indent="-381000">
              <a:lnSpc>
                <a:spcPct val="160000"/>
              </a:lnSpc>
              <a:spcBef>
                <a:spcPts val="0"/>
              </a:spcBef>
            </a:pPr>
            <a:r>
              <a:rPr lang="zh-TW" altLang="en-US" sz="2800" dirty="0">
                <a:effectLst/>
                <a:latin typeface="微軟正黑體" panose="020B0604030504040204" pitchFamily="34" charset="-120"/>
                <a:ea typeface="微軟正黑體" panose="020B0604030504040204" pitchFamily="34" charset="-120"/>
                <a:cs typeface="Times New Roman" panose="02020603050405020304" pitchFamily="18" charset="0"/>
              </a:rPr>
              <a:t>盡量把握審查資料上傳截止日期</a:t>
            </a:r>
            <a:endParaRPr lang="en-US" altLang="zh-TW" sz="2800" dirty="0">
              <a:effectLst/>
              <a:latin typeface="微軟正黑體" panose="020B0604030504040204" pitchFamily="34" charset="-120"/>
              <a:ea typeface="微軟正黑體" panose="020B0604030504040204" pitchFamily="34" charset="-120"/>
              <a:cs typeface="Times New Roman" panose="02020603050405020304" pitchFamily="18" charset="0"/>
            </a:endParaRPr>
          </a:p>
          <a:p>
            <a:pPr marL="1112520" lvl="2" indent="-381000">
              <a:lnSpc>
                <a:spcPct val="160000"/>
              </a:lnSpc>
              <a:spcBef>
                <a:spcPts val="0"/>
              </a:spcBef>
            </a:pPr>
            <a:r>
              <a:rPr lang="zh-TW" altLang="en-US" sz="2400" dirty="0">
                <a:latin typeface="微軟正黑體" panose="020B0604030504040204" pitchFamily="34" charset="-120"/>
                <a:ea typeface="微軟正黑體" panose="020B0604030504040204" pitchFamily="34" charset="-120"/>
              </a:rPr>
              <a:t>如果使用學習歷程檔案作為審查資料，必要時可善用學習歷程自述、多元表現綜整心得補充說明。</a:t>
            </a:r>
            <a:endParaRPr lang="en-US" altLang="zh-TW" sz="2500" dirty="0">
              <a:latin typeface="微軟正黑體" panose="020B0604030504040204" pitchFamily="34" charset="-120"/>
              <a:ea typeface="微軟正黑體" panose="020B0604030504040204" pitchFamily="34" charset="-120"/>
            </a:endParaRPr>
          </a:p>
          <a:p>
            <a:pPr marL="1112520" lvl="2" indent="-381000">
              <a:lnSpc>
                <a:spcPct val="160000"/>
              </a:lnSpc>
              <a:spcBef>
                <a:spcPts val="0"/>
              </a:spcBef>
            </a:pPr>
            <a:endParaRPr lang="en-US" altLang="zh-TW" sz="2400" dirty="0">
              <a:latin typeface="微軟正黑體" panose="020B0604030504040204" pitchFamily="34" charset="-120"/>
              <a:ea typeface="微軟正黑體" panose="020B0604030504040204" pitchFamily="34" charset="-120"/>
            </a:endParaRPr>
          </a:p>
          <a:p>
            <a:pPr marL="838200" lvl="1" indent="-381000">
              <a:lnSpc>
                <a:spcPct val="160000"/>
              </a:lnSpc>
              <a:spcBef>
                <a:spcPts val="0"/>
              </a:spcBef>
            </a:pPr>
            <a:endParaRPr lang="en-US" altLang="zh-TW" sz="2800" dirty="0">
              <a:solidFill>
                <a:schemeClr val="tx2"/>
              </a:solidFill>
              <a:latin typeface="微軟正黑體" panose="020B0604030504040204" pitchFamily="34" charset="-120"/>
              <a:ea typeface="微軟正黑體" panose="020B0604030504040204" pitchFamily="34" charset="-120"/>
            </a:endParaRPr>
          </a:p>
          <a:p>
            <a:pPr marL="838200" lvl="1" indent="-381000">
              <a:lnSpc>
                <a:spcPct val="160000"/>
              </a:lnSpc>
              <a:spcBef>
                <a:spcPts val="0"/>
              </a:spcBef>
            </a:pPr>
            <a:endParaRPr lang="en-US" altLang="zh-TW" sz="2800" dirty="0">
              <a:solidFill>
                <a:schemeClr val="tx2"/>
              </a:solidFill>
              <a:latin typeface="微軟正黑體" panose="020B0604030504040204" pitchFamily="34" charset="-120"/>
              <a:ea typeface="微軟正黑體" panose="020B0604030504040204" pitchFamily="34" charset="-120"/>
            </a:endParaRPr>
          </a:p>
          <a:p>
            <a:pPr marL="1112520" lvl="2" indent="-381000">
              <a:lnSpc>
                <a:spcPct val="160000"/>
              </a:lnSpc>
              <a:spcBef>
                <a:spcPts val="0"/>
              </a:spcBef>
            </a:pPr>
            <a:endParaRPr lang="en-US" altLang="zh-TW" sz="2400" dirty="0">
              <a:solidFill>
                <a:schemeClr val="tx2"/>
              </a:solidFill>
              <a:latin typeface="微軟正黑體" panose="020B0604030504040204" pitchFamily="34" charset="-120"/>
              <a:ea typeface="微軟正黑體" panose="020B0604030504040204" pitchFamily="34" charset="-120"/>
            </a:endParaRPr>
          </a:p>
          <a:p>
            <a:pPr marL="838200" lvl="1" indent="-381000">
              <a:lnSpc>
                <a:spcPct val="160000"/>
              </a:lnSpc>
              <a:spcBef>
                <a:spcPts val="0"/>
              </a:spcBef>
            </a:pPr>
            <a:endParaRPr lang="en-US" altLang="zh-TW" sz="2800" dirty="0">
              <a:solidFill>
                <a:schemeClr val="tx2"/>
              </a:solidFill>
              <a:latin typeface="微軟正黑體" panose="020B0604030504040204" pitchFamily="34" charset="-120"/>
              <a:ea typeface="微軟正黑體" panose="020B0604030504040204" pitchFamily="34" charset="-120"/>
            </a:endParaRPr>
          </a:p>
          <a:p>
            <a:pPr marL="1112520" lvl="2" indent="-381000">
              <a:lnSpc>
                <a:spcPct val="160000"/>
              </a:lnSpc>
              <a:spcBef>
                <a:spcPts val="0"/>
              </a:spcBef>
            </a:pPr>
            <a:endParaRPr lang="en-US" altLang="zh-TW" sz="2400" i="0" dirty="0">
              <a:solidFill>
                <a:srgbClr val="373737"/>
              </a:solidFill>
              <a:effectLst/>
              <a:latin typeface="微軟正黑體" panose="020B0604030504040204" pitchFamily="34" charset="-120"/>
              <a:ea typeface="微軟正黑體" panose="020B0604030504040204" pitchFamily="34" charset="-120"/>
            </a:endParaRPr>
          </a:p>
          <a:p>
            <a:pPr marL="838200" lvl="1" indent="-381000">
              <a:lnSpc>
                <a:spcPct val="160000"/>
              </a:lnSpc>
              <a:spcBef>
                <a:spcPts val="0"/>
              </a:spcBef>
            </a:pPr>
            <a:endParaRPr lang="en-US" altLang="zh-TW" i="0" dirty="0">
              <a:solidFill>
                <a:srgbClr val="373737"/>
              </a:solidFill>
              <a:effectLst/>
              <a:latin typeface="微軟正黑體" panose="020B0604030504040204" pitchFamily="34" charset="-120"/>
              <a:ea typeface="微軟正黑體" panose="020B0604030504040204" pitchFamily="34" charset="-120"/>
            </a:endParaRPr>
          </a:p>
          <a:p>
            <a:pPr marL="1112520" lvl="2" indent="-381000">
              <a:lnSpc>
                <a:spcPct val="160000"/>
              </a:lnSpc>
              <a:spcBef>
                <a:spcPts val="0"/>
              </a:spcBef>
            </a:pPr>
            <a:endParaRPr lang="en-US" altLang="zh-TW" sz="2800" i="0" dirty="0">
              <a:solidFill>
                <a:schemeClr val="tx2"/>
              </a:solidFill>
              <a:effectLst/>
              <a:latin typeface="微軟正黑體" panose="020B0604030504040204" pitchFamily="34" charset="-120"/>
              <a:ea typeface="微軟正黑體" panose="020B0604030504040204" pitchFamily="34" charset="-120"/>
            </a:endParaRPr>
          </a:p>
          <a:p>
            <a:pPr marL="838200" lvl="1" indent="-381000">
              <a:lnSpc>
                <a:spcPct val="160000"/>
              </a:lnSpc>
              <a:spcBef>
                <a:spcPts val="0"/>
              </a:spcBef>
            </a:pPr>
            <a:endParaRPr lang="en-US" altLang="zh-TW" sz="2800" dirty="0">
              <a:solidFill>
                <a:schemeClr val="tx2"/>
              </a:solidFill>
              <a:effectLst/>
              <a:latin typeface="+mj-ea"/>
              <a:ea typeface="+mj-ea"/>
              <a:cs typeface="Times New Roman" panose="02020603050405020304" pitchFamily="18" charset="0"/>
            </a:endParaRPr>
          </a:p>
          <a:p>
            <a:pPr marL="457200" indent="-457200">
              <a:lnSpc>
                <a:spcPct val="160000"/>
              </a:lnSpc>
              <a:spcBef>
                <a:spcPts val="0"/>
              </a:spcBef>
            </a:pPr>
            <a:endParaRPr lang="en-US" altLang="zh-TW" sz="2800" dirty="0">
              <a:solidFill>
                <a:schemeClr val="tx2"/>
              </a:solidFill>
              <a:latin typeface="+mj-ea"/>
              <a:ea typeface="+mj-ea"/>
            </a:endParaRPr>
          </a:p>
          <a:p>
            <a:pPr marL="457200" indent="-457200" eaLnBrk="1" hangingPunct="1">
              <a:lnSpc>
                <a:spcPct val="160000"/>
              </a:lnSpc>
              <a:spcBef>
                <a:spcPts val="0"/>
              </a:spcBef>
              <a:buNone/>
            </a:pPr>
            <a:endParaRPr lang="en-US" altLang="zh-TW" sz="2800" dirty="0">
              <a:solidFill>
                <a:schemeClr val="tx2"/>
              </a:solidFill>
              <a:latin typeface="+mj-ea"/>
              <a:ea typeface="+mj-ea"/>
            </a:endParaRPr>
          </a:p>
        </p:txBody>
      </p:sp>
      <p:sp>
        <p:nvSpPr>
          <p:cNvPr id="5" name="投影片編號版面配置區 5">
            <a:extLst>
              <a:ext uri="{FF2B5EF4-FFF2-40B4-BE49-F238E27FC236}">
                <a16:creationId xmlns:a16="http://schemas.microsoft.com/office/drawing/2014/main" id="{8658CF8F-46A0-4B7A-A743-BBF34C32BB74}"/>
              </a:ext>
            </a:extLst>
          </p:cNvPr>
          <p:cNvSpPr>
            <a:spLocks noGrp="1"/>
          </p:cNvSpPr>
          <p:nvPr>
            <p:ph type="sldNum" sz="quarter" idx="12"/>
          </p:nvPr>
        </p:nvSpPr>
        <p:spPr>
          <a:xfrm>
            <a:off x="7924800" y="6356350"/>
            <a:ext cx="762000" cy="365125"/>
          </a:xfrm>
          <a:noFill/>
        </p:spPr>
        <p:txBody>
          <a:bodyPr/>
          <a:lstStyle/>
          <a:p>
            <a:fld id="{BA658583-FC9A-445C-AB03-44C0F41B7F77}" type="slidenum">
              <a:rPr lang="en-US" altLang="zh-TW" sz="1400" smtClean="0">
                <a:latin typeface="微軟正黑體" panose="020B0604030504040204" pitchFamily="34" charset="-120"/>
                <a:ea typeface="微軟正黑體" panose="020B0604030504040204" pitchFamily="34" charset="-120"/>
                <a:cs typeface="Times New Roman" panose="02020603050405020304" pitchFamily="18" charset="0"/>
              </a:rPr>
              <a:pPr/>
              <a:t>46</a:t>
            </a:fld>
            <a:endParaRPr lang="en-US" altLang="zh-TW" sz="1400" dirty="0">
              <a:latin typeface="微軟正黑體" panose="020B0604030504040204" pitchFamily="34" charset="-120"/>
              <a:ea typeface="微軟正黑體" panose="020B0604030504040204" pitchFamily="34" charset="-120"/>
              <a:cs typeface="Times New Roman" panose="02020603050405020304" pitchFamily="18" charset="0"/>
            </a:endParaRPr>
          </a:p>
        </p:txBody>
      </p:sp>
    </p:spTree>
    <p:extLst>
      <p:ext uri="{BB962C8B-B14F-4D97-AF65-F5344CB8AC3E}">
        <p14:creationId xmlns:p14="http://schemas.microsoft.com/office/powerpoint/2010/main" val="156084614"/>
      </p:ext>
    </p:extLst>
  </p:cSld>
  <p:clrMapOvr>
    <a:masterClrMapping/>
  </p:clrMapOvr>
  <p:transition/>
</p:sld>
</file>

<file path=ppt/slides/slide4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00" name="AutoShape 2"/>
          <p:cNvSpPr>
            <a:spLocks noGrp="1" noChangeArrowheads="1"/>
          </p:cNvSpPr>
          <p:nvPr>
            <p:ph type="title"/>
          </p:nvPr>
        </p:nvSpPr>
        <p:spPr>
          <a:xfrm>
            <a:off x="539552" y="908720"/>
            <a:ext cx="8352928" cy="720080"/>
          </a:xfrm>
        </p:spPr>
        <p:txBody>
          <a:bodyPr>
            <a:noAutofit/>
          </a:bodyPr>
          <a:lstStyle/>
          <a:p>
            <a:r>
              <a:rPr lang="zh-TW" altLang="en-US" sz="3600" dirty="0">
                <a:latin typeface="+mj-ea"/>
                <a:cs typeface="Times New Roman" panose="02020603050405020304" pitchFamily="18" charset="0"/>
              </a:rPr>
              <a:t>常見問題</a:t>
            </a:r>
            <a:r>
              <a:rPr lang="en-US" altLang="zh-TW" sz="3600" kern="100" dirty="0">
                <a:solidFill>
                  <a:schemeClr val="tx1"/>
                </a:solidFill>
                <a:latin typeface="+mj-ea"/>
                <a:cs typeface="Arial" panose="020B0604020202020204" pitchFamily="34" charset="0"/>
              </a:rPr>
              <a:t>(</a:t>
            </a:r>
            <a:r>
              <a:rPr lang="zh-TW" altLang="en-US" sz="3600" kern="100" dirty="0">
                <a:solidFill>
                  <a:schemeClr val="tx1"/>
                </a:solidFill>
                <a:latin typeface="+mj-ea"/>
                <a:cs typeface="Arial" panose="020B0604020202020204" pitchFamily="34" charset="0"/>
              </a:rPr>
              <a:t>三</a:t>
            </a:r>
            <a:r>
              <a:rPr lang="en-US" altLang="zh-TW" sz="3600" kern="100" dirty="0">
                <a:solidFill>
                  <a:schemeClr val="tx1"/>
                </a:solidFill>
                <a:latin typeface="+mj-ea"/>
                <a:cs typeface="Arial" panose="020B0604020202020204" pitchFamily="34" charset="0"/>
              </a:rPr>
              <a:t>)</a:t>
            </a:r>
            <a:endParaRPr lang="en-US" altLang="zh-TW" sz="3600" dirty="0">
              <a:latin typeface="+mj-ea"/>
            </a:endParaRPr>
          </a:p>
        </p:txBody>
      </p:sp>
      <p:sp>
        <p:nvSpPr>
          <p:cNvPr id="4101" name="Rectangle 3"/>
          <p:cNvSpPr>
            <a:spLocks noGrp="1" noChangeArrowheads="1"/>
          </p:cNvSpPr>
          <p:nvPr>
            <p:ph type="body" idx="1"/>
          </p:nvPr>
        </p:nvSpPr>
        <p:spPr>
          <a:xfrm>
            <a:off x="0" y="1700808"/>
            <a:ext cx="8892480" cy="5020666"/>
          </a:xfrm>
        </p:spPr>
        <p:txBody>
          <a:bodyPr>
            <a:normAutofit/>
          </a:bodyPr>
          <a:lstStyle/>
          <a:p>
            <a:pPr marL="838200" lvl="1" indent="-381000">
              <a:lnSpc>
                <a:spcPct val="160000"/>
              </a:lnSpc>
              <a:spcBef>
                <a:spcPts val="0"/>
              </a:spcBef>
            </a:pPr>
            <a:r>
              <a:rPr lang="zh-TW" altLang="en-US" sz="2800" dirty="0">
                <a:latin typeface="微軟正黑體" panose="020B0604030504040204" pitchFamily="34" charset="-120"/>
                <a:ea typeface="微軟正黑體" panose="020B0604030504040204" pitchFamily="34" charset="-120"/>
              </a:rPr>
              <a:t>學生有些多元表現成果沒有對接到申請學系於校系分則建議的多元表現項目，怎麼辦？</a:t>
            </a:r>
            <a:endParaRPr lang="en-US" altLang="zh-TW" sz="2800" dirty="0">
              <a:latin typeface="微軟正黑體" panose="020B0604030504040204" pitchFamily="34" charset="-120"/>
              <a:ea typeface="微軟正黑體" panose="020B0604030504040204" pitchFamily="34" charset="-120"/>
            </a:endParaRPr>
          </a:p>
          <a:p>
            <a:pPr marL="1112520" lvl="2" indent="-381000">
              <a:lnSpc>
                <a:spcPct val="160000"/>
              </a:lnSpc>
              <a:spcBef>
                <a:spcPts val="0"/>
              </a:spcBef>
            </a:pPr>
            <a:r>
              <a:rPr lang="zh-TW" altLang="en-US" sz="2400" dirty="0">
                <a:latin typeface="微軟正黑體" panose="020B0604030504040204" pitchFamily="34" charset="-120"/>
                <a:ea typeface="微軟正黑體" panose="020B0604030504040204" pitchFamily="34" charset="-120"/>
              </a:rPr>
              <a:t>例：學生有多益成績，但是學系沒有建議繳交檢定證照。</a:t>
            </a:r>
            <a:endParaRPr lang="en-US" altLang="zh-TW" sz="2400" dirty="0">
              <a:latin typeface="微軟正黑體" panose="020B0604030504040204" pitchFamily="34" charset="-120"/>
              <a:ea typeface="微軟正黑體" panose="020B0604030504040204" pitchFamily="34" charset="-120"/>
            </a:endParaRPr>
          </a:p>
          <a:p>
            <a:pPr marL="1112520" lvl="2" indent="-381000">
              <a:lnSpc>
                <a:spcPct val="160000"/>
              </a:lnSpc>
              <a:spcBef>
                <a:spcPts val="0"/>
              </a:spcBef>
            </a:pPr>
            <a:r>
              <a:rPr lang="zh-TW" altLang="en-US" sz="2400" dirty="0">
                <a:latin typeface="微軟正黑體" panose="020B0604030504040204" pitchFamily="34" charset="-120"/>
                <a:ea typeface="微軟正黑體" panose="020B0604030504040204" pitchFamily="34" charset="-120"/>
              </a:rPr>
              <a:t>例：學生有社團幹部經驗，但是學系沒有建議繳交社團活動或擔任幹部經驗。</a:t>
            </a:r>
            <a:endParaRPr lang="en-US" altLang="zh-TW" sz="2400" dirty="0">
              <a:latin typeface="微軟正黑體" panose="020B0604030504040204" pitchFamily="34" charset="-120"/>
              <a:ea typeface="微軟正黑體" panose="020B0604030504040204" pitchFamily="34" charset="-120"/>
            </a:endParaRPr>
          </a:p>
          <a:p>
            <a:pPr marL="838200" lvl="1" indent="-381000">
              <a:lnSpc>
                <a:spcPct val="160000"/>
              </a:lnSpc>
              <a:spcBef>
                <a:spcPts val="0"/>
              </a:spcBef>
            </a:pPr>
            <a:endParaRPr lang="en-US" altLang="zh-TW" sz="2800" dirty="0">
              <a:solidFill>
                <a:schemeClr val="tx2"/>
              </a:solidFill>
              <a:latin typeface="微軟正黑體" panose="020B0604030504040204" pitchFamily="34" charset="-120"/>
              <a:ea typeface="微軟正黑體" panose="020B0604030504040204" pitchFamily="34" charset="-120"/>
            </a:endParaRPr>
          </a:p>
          <a:p>
            <a:pPr marL="1112520" lvl="2" indent="-381000">
              <a:lnSpc>
                <a:spcPct val="160000"/>
              </a:lnSpc>
              <a:spcBef>
                <a:spcPts val="0"/>
              </a:spcBef>
            </a:pPr>
            <a:endParaRPr lang="en-US" altLang="zh-TW" sz="2400" dirty="0">
              <a:solidFill>
                <a:schemeClr val="tx2"/>
              </a:solidFill>
              <a:latin typeface="微軟正黑體" panose="020B0604030504040204" pitchFamily="34" charset="-120"/>
              <a:ea typeface="微軟正黑體" panose="020B0604030504040204" pitchFamily="34" charset="-120"/>
            </a:endParaRPr>
          </a:p>
          <a:p>
            <a:pPr marL="838200" lvl="1" indent="-381000">
              <a:lnSpc>
                <a:spcPct val="160000"/>
              </a:lnSpc>
              <a:spcBef>
                <a:spcPts val="0"/>
              </a:spcBef>
            </a:pPr>
            <a:endParaRPr lang="en-US" altLang="zh-TW" sz="2800" dirty="0">
              <a:solidFill>
                <a:schemeClr val="tx2"/>
              </a:solidFill>
              <a:latin typeface="微軟正黑體" panose="020B0604030504040204" pitchFamily="34" charset="-120"/>
              <a:ea typeface="微軟正黑體" panose="020B0604030504040204" pitchFamily="34" charset="-120"/>
            </a:endParaRPr>
          </a:p>
          <a:p>
            <a:pPr marL="1112520" lvl="2" indent="-381000">
              <a:lnSpc>
                <a:spcPct val="160000"/>
              </a:lnSpc>
              <a:spcBef>
                <a:spcPts val="0"/>
              </a:spcBef>
            </a:pPr>
            <a:endParaRPr lang="en-US" altLang="zh-TW" sz="2400" i="0" dirty="0">
              <a:solidFill>
                <a:srgbClr val="373737"/>
              </a:solidFill>
              <a:effectLst/>
              <a:latin typeface="微軟正黑體" panose="020B0604030504040204" pitchFamily="34" charset="-120"/>
              <a:ea typeface="微軟正黑體" panose="020B0604030504040204" pitchFamily="34" charset="-120"/>
            </a:endParaRPr>
          </a:p>
          <a:p>
            <a:pPr marL="838200" lvl="1" indent="-381000">
              <a:lnSpc>
                <a:spcPct val="160000"/>
              </a:lnSpc>
              <a:spcBef>
                <a:spcPts val="0"/>
              </a:spcBef>
            </a:pPr>
            <a:endParaRPr lang="en-US" altLang="zh-TW" i="0" dirty="0">
              <a:solidFill>
                <a:srgbClr val="373737"/>
              </a:solidFill>
              <a:effectLst/>
              <a:latin typeface="微軟正黑體" panose="020B0604030504040204" pitchFamily="34" charset="-120"/>
              <a:ea typeface="微軟正黑體" panose="020B0604030504040204" pitchFamily="34" charset="-120"/>
            </a:endParaRPr>
          </a:p>
          <a:p>
            <a:pPr marL="1112520" lvl="2" indent="-381000">
              <a:lnSpc>
                <a:spcPct val="160000"/>
              </a:lnSpc>
              <a:spcBef>
                <a:spcPts val="0"/>
              </a:spcBef>
            </a:pPr>
            <a:endParaRPr lang="en-US" altLang="zh-TW" sz="2800" i="0" dirty="0">
              <a:solidFill>
                <a:schemeClr val="tx2"/>
              </a:solidFill>
              <a:effectLst/>
              <a:latin typeface="微軟正黑體" panose="020B0604030504040204" pitchFamily="34" charset="-120"/>
              <a:ea typeface="微軟正黑體" panose="020B0604030504040204" pitchFamily="34" charset="-120"/>
            </a:endParaRPr>
          </a:p>
          <a:p>
            <a:pPr marL="838200" lvl="1" indent="-381000">
              <a:lnSpc>
                <a:spcPct val="160000"/>
              </a:lnSpc>
              <a:spcBef>
                <a:spcPts val="0"/>
              </a:spcBef>
            </a:pPr>
            <a:endParaRPr lang="en-US" altLang="zh-TW" sz="2800" dirty="0">
              <a:solidFill>
                <a:schemeClr val="tx2"/>
              </a:solidFill>
              <a:effectLst/>
              <a:latin typeface="+mj-ea"/>
              <a:ea typeface="+mj-ea"/>
              <a:cs typeface="Times New Roman" panose="02020603050405020304" pitchFamily="18" charset="0"/>
            </a:endParaRPr>
          </a:p>
          <a:p>
            <a:pPr marL="457200" indent="-457200">
              <a:lnSpc>
                <a:spcPct val="160000"/>
              </a:lnSpc>
              <a:spcBef>
                <a:spcPts val="0"/>
              </a:spcBef>
            </a:pPr>
            <a:endParaRPr lang="en-US" altLang="zh-TW" sz="2800" dirty="0">
              <a:solidFill>
                <a:schemeClr val="tx2"/>
              </a:solidFill>
              <a:latin typeface="+mj-ea"/>
              <a:ea typeface="+mj-ea"/>
            </a:endParaRPr>
          </a:p>
          <a:p>
            <a:pPr marL="457200" indent="-457200" eaLnBrk="1" hangingPunct="1">
              <a:lnSpc>
                <a:spcPct val="160000"/>
              </a:lnSpc>
              <a:spcBef>
                <a:spcPts val="0"/>
              </a:spcBef>
              <a:buNone/>
            </a:pPr>
            <a:endParaRPr lang="en-US" altLang="zh-TW" sz="2800" dirty="0">
              <a:solidFill>
                <a:schemeClr val="tx2"/>
              </a:solidFill>
              <a:latin typeface="+mj-ea"/>
              <a:ea typeface="+mj-ea"/>
            </a:endParaRPr>
          </a:p>
        </p:txBody>
      </p:sp>
      <p:sp>
        <p:nvSpPr>
          <p:cNvPr id="5" name="投影片編號版面配置區 5">
            <a:extLst>
              <a:ext uri="{FF2B5EF4-FFF2-40B4-BE49-F238E27FC236}">
                <a16:creationId xmlns:a16="http://schemas.microsoft.com/office/drawing/2014/main" id="{8658CF8F-46A0-4B7A-A743-BBF34C32BB74}"/>
              </a:ext>
            </a:extLst>
          </p:cNvPr>
          <p:cNvSpPr>
            <a:spLocks noGrp="1"/>
          </p:cNvSpPr>
          <p:nvPr>
            <p:ph type="sldNum" sz="quarter" idx="12"/>
          </p:nvPr>
        </p:nvSpPr>
        <p:spPr>
          <a:xfrm>
            <a:off x="7924800" y="6356350"/>
            <a:ext cx="762000" cy="365125"/>
          </a:xfrm>
          <a:noFill/>
        </p:spPr>
        <p:txBody>
          <a:bodyPr/>
          <a:lstStyle/>
          <a:p>
            <a:fld id="{BA658583-FC9A-445C-AB03-44C0F41B7F77}" type="slidenum">
              <a:rPr lang="en-US" altLang="zh-TW" sz="1400" smtClean="0">
                <a:latin typeface="微軟正黑體" panose="020B0604030504040204" pitchFamily="34" charset="-120"/>
                <a:ea typeface="微軟正黑體" panose="020B0604030504040204" pitchFamily="34" charset="-120"/>
                <a:cs typeface="Times New Roman" panose="02020603050405020304" pitchFamily="18" charset="0"/>
              </a:rPr>
              <a:pPr/>
              <a:t>47</a:t>
            </a:fld>
            <a:endParaRPr lang="en-US" altLang="zh-TW" sz="1400" dirty="0">
              <a:latin typeface="微軟正黑體" panose="020B0604030504040204" pitchFamily="34" charset="-120"/>
              <a:ea typeface="微軟正黑體" panose="020B0604030504040204" pitchFamily="34" charset="-120"/>
              <a:cs typeface="Times New Roman" panose="02020603050405020304" pitchFamily="18" charset="0"/>
            </a:endParaRPr>
          </a:p>
        </p:txBody>
      </p:sp>
    </p:spTree>
    <p:extLst>
      <p:ext uri="{BB962C8B-B14F-4D97-AF65-F5344CB8AC3E}">
        <p14:creationId xmlns:p14="http://schemas.microsoft.com/office/powerpoint/2010/main" val="3201065519"/>
      </p:ext>
    </p:extLst>
  </p:cSld>
  <p:clrMapOvr>
    <a:masterClrMapping/>
  </p:clrMapOvr>
  <p:transition/>
</p:sld>
</file>

<file path=ppt/slides/slide4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00" name="AutoShape 2"/>
          <p:cNvSpPr>
            <a:spLocks noGrp="1" noChangeArrowheads="1"/>
          </p:cNvSpPr>
          <p:nvPr>
            <p:ph type="title"/>
          </p:nvPr>
        </p:nvSpPr>
        <p:spPr>
          <a:xfrm>
            <a:off x="539552" y="908720"/>
            <a:ext cx="8352928" cy="720080"/>
          </a:xfrm>
        </p:spPr>
        <p:txBody>
          <a:bodyPr>
            <a:noAutofit/>
          </a:bodyPr>
          <a:lstStyle/>
          <a:p>
            <a:r>
              <a:rPr lang="zh-TW" altLang="en-US" sz="3600" dirty="0">
                <a:latin typeface="+mj-ea"/>
                <a:cs typeface="Times New Roman" panose="02020603050405020304" pitchFamily="18" charset="0"/>
              </a:rPr>
              <a:t>常見問題</a:t>
            </a:r>
            <a:r>
              <a:rPr lang="en-US" altLang="zh-TW" sz="3600" kern="100" dirty="0">
                <a:solidFill>
                  <a:schemeClr val="tx1"/>
                </a:solidFill>
                <a:latin typeface="+mj-ea"/>
                <a:cs typeface="Arial" panose="020B0604020202020204" pitchFamily="34" charset="0"/>
              </a:rPr>
              <a:t>(</a:t>
            </a:r>
            <a:r>
              <a:rPr lang="zh-TW" altLang="en-US" sz="3600" kern="100" dirty="0">
                <a:solidFill>
                  <a:schemeClr val="tx1"/>
                </a:solidFill>
                <a:latin typeface="+mj-ea"/>
                <a:cs typeface="Arial" panose="020B0604020202020204" pitchFamily="34" charset="0"/>
              </a:rPr>
              <a:t>三</a:t>
            </a:r>
            <a:r>
              <a:rPr lang="en-US" altLang="zh-TW" sz="3600" kern="100" dirty="0">
                <a:solidFill>
                  <a:schemeClr val="tx1"/>
                </a:solidFill>
                <a:latin typeface="+mj-ea"/>
                <a:cs typeface="Arial" panose="020B0604020202020204" pitchFamily="34" charset="0"/>
              </a:rPr>
              <a:t>)</a:t>
            </a:r>
            <a:r>
              <a:rPr lang="en-US" altLang="zh-TW" sz="3600" dirty="0">
                <a:latin typeface="+mj-ea"/>
                <a:cs typeface="Times New Roman" panose="02020603050405020304" pitchFamily="18" charset="0"/>
              </a:rPr>
              <a:t>(</a:t>
            </a:r>
            <a:r>
              <a:rPr lang="zh-TW" altLang="en-US" sz="3600" dirty="0">
                <a:latin typeface="+mj-ea"/>
                <a:cs typeface="Times New Roman" panose="02020603050405020304" pitchFamily="18" charset="0"/>
              </a:rPr>
              <a:t>續</a:t>
            </a:r>
            <a:r>
              <a:rPr lang="en-US" altLang="zh-TW" sz="3600" dirty="0">
                <a:latin typeface="+mj-ea"/>
                <a:cs typeface="Times New Roman" panose="02020603050405020304" pitchFamily="18" charset="0"/>
              </a:rPr>
              <a:t>)</a:t>
            </a:r>
            <a:endParaRPr lang="en-US" altLang="zh-TW" sz="3600" dirty="0">
              <a:latin typeface="+mj-ea"/>
            </a:endParaRPr>
          </a:p>
        </p:txBody>
      </p:sp>
      <p:sp>
        <p:nvSpPr>
          <p:cNvPr id="4101" name="Rectangle 3"/>
          <p:cNvSpPr>
            <a:spLocks noGrp="1" noChangeArrowheads="1"/>
          </p:cNvSpPr>
          <p:nvPr>
            <p:ph type="body" idx="1"/>
          </p:nvPr>
        </p:nvSpPr>
        <p:spPr>
          <a:xfrm>
            <a:off x="0" y="1700808"/>
            <a:ext cx="8892480" cy="5020666"/>
          </a:xfrm>
        </p:spPr>
        <p:txBody>
          <a:bodyPr>
            <a:normAutofit lnSpcReduction="10000"/>
          </a:bodyPr>
          <a:lstStyle/>
          <a:p>
            <a:pPr marL="838200" lvl="1" indent="-381000">
              <a:lnSpc>
                <a:spcPct val="160000"/>
              </a:lnSpc>
              <a:spcBef>
                <a:spcPts val="0"/>
              </a:spcBef>
            </a:pPr>
            <a:r>
              <a:rPr lang="zh-TW" altLang="en-US" sz="2800" dirty="0">
                <a:solidFill>
                  <a:schemeClr val="tx2"/>
                </a:solidFill>
                <a:latin typeface="微軟正黑體" panose="020B0604030504040204" pitchFamily="34" charset="-120"/>
                <a:ea typeface="微軟正黑體" panose="020B0604030504040204" pitchFamily="34" charset="-120"/>
                <a:sym typeface="Wingdings" panose="05000000000000000000" pitchFamily="2" charset="2"/>
              </a:rPr>
              <a:t>審查資料上傳系統允許學生在檔案數量限制內上傳未在校系分則呈現之項目；或者於</a:t>
            </a:r>
            <a:r>
              <a:rPr lang="zh-TW" altLang="en-US" sz="2800" dirty="0">
                <a:latin typeface="微軟正黑體" panose="020B0604030504040204" pitchFamily="34" charset="-120"/>
                <a:ea typeface="微軟正黑體" panose="020B0604030504040204" pitchFamily="34" charset="-120"/>
                <a:cs typeface="Times New Roman" panose="02020603050405020304" pitchFamily="18" charset="0"/>
              </a:rPr>
              <a:t>「學習歷程自述」、「多元表現綜整心得」 補充說明</a:t>
            </a:r>
            <a:r>
              <a:rPr lang="zh-TW" altLang="en-US" sz="2800" dirty="0">
                <a:solidFill>
                  <a:schemeClr val="tx2"/>
                </a:solidFill>
                <a:latin typeface="微軟正黑體" panose="020B0604030504040204" pitchFamily="34" charset="-120"/>
                <a:ea typeface="微軟正黑體" panose="020B0604030504040204" pitchFamily="34" charset="-120"/>
                <a:sym typeface="Wingdings" panose="05000000000000000000" pitchFamily="2" charset="2"/>
              </a:rPr>
              <a:t>。</a:t>
            </a:r>
            <a:endParaRPr lang="en-US" altLang="zh-TW" sz="2800" dirty="0">
              <a:solidFill>
                <a:schemeClr val="tx2"/>
              </a:solidFill>
              <a:latin typeface="微軟正黑體" panose="020B0604030504040204" pitchFamily="34" charset="-120"/>
              <a:ea typeface="微軟正黑體" panose="020B0604030504040204" pitchFamily="34" charset="-120"/>
              <a:sym typeface="Wingdings" panose="05000000000000000000" pitchFamily="2" charset="2"/>
            </a:endParaRPr>
          </a:p>
          <a:p>
            <a:pPr marL="838200" lvl="1" indent="-381000">
              <a:lnSpc>
                <a:spcPct val="160000"/>
              </a:lnSpc>
              <a:spcBef>
                <a:spcPts val="0"/>
              </a:spcBef>
            </a:pPr>
            <a:r>
              <a:rPr lang="zh-TW" altLang="en-US" sz="2800" dirty="0">
                <a:latin typeface="微軟正黑體" panose="020B0604030504040204" pitchFamily="34" charset="-120"/>
                <a:ea typeface="微軟正黑體" panose="020B0604030504040204" pitchFamily="34" charset="-120"/>
                <a:sym typeface="Wingdings" panose="05000000000000000000" pitchFamily="2" charset="2"/>
              </a:rPr>
              <a:t>但是，以學系重視的項目為主。</a:t>
            </a:r>
            <a:endParaRPr lang="en-US" altLang="zh-TW" sz="2800" dirty="0">
              <a:latin typeface="微軟正黑體" panose="020B0604030504040204" pitchFamily="34" charset="-120"/>
              <a:ea typeface="微軟正黑體" panose="020B0604030504040204" pitchFamily="34" charset="-120"/>
              <a:sym typeface="Wingdings" panose="05000000000000000000" pitchFamily="2" charset="2"/>
            </a:endParaRPr>
          </a:p>
          <a:p>
            <a:pPr marL="1112520" lvl="2" indent="-381000">
              <a:lnSpc>
                <a:spcPct val="160000"/>
              </a:lnSpc>
              <a:spcBef>
                <a:spcPts val="0"/>
              </a:spcBef>
            </a:pPr>
            <a:r>
              <a:rPr lang="zh-TW" altLang="zh-TW" sz="2400" dirty="0">
                <a:latin typeface="微軟正黑體" panose="020B0604030504040204" pitchFamily="34" charset="-120"/>
                <a:ea typeface="微軟正黑體" panose="020B0604030504040204" pitchFamily="34" charset="-120"/>
                <a:cs typeface="Times New Roman" panose="02020603050405020304" pitchFamily="18" charset="0"/>
              </a:rPr>
              <a:t>學系在校系分則或審查資料準備指引提到的多元表現項目，學生們盡可能上傳</a:t>
            </a:r>
            <a:r>
              <a:rPr lang="zh-TW" altLang="en-US" sz="2400" dirty="0">
                <a:latin typeface="微軟正黑體" panose="020B0604030504040204" pitchFamily="34" charset="-120"/>
                <a:ea typeface="微軟正黑體" panose="020B0604030504040204" pitchFamily="34" charset="-120"/>
                <a:cs typeface="Times New Roman" panose="02020603050405020304" pitchFamily="18" charset="0"/>
              </a:rPr>
              <a:t>。</a:t>
            </a:r>
            <a:endParaRPr lang="en-US" altLang="zh-TW" sz="2400" dirty="0">
              <a:latin typeface="微軟正黑體" panose="020B0604030504040204" pitchFamily="34" charset="-120"/>
              <a:ea typeface="微軟正黑體" panose="020B0604030504040204" pitchFamily="34" charset="-120"/>
            </a:endParaRPr>
          </a:p>
          <a:p>
            <a:pPr marL="1112520" lvl="2" indent="-381000">
              <a:lnSpc>
                <a:spcPct val="160000"/>
              </a:lnSpc>
              <a:spcBef>
                <a:spcPts val="0"/>
              </a:spcBef>
            </a:pPr>
            <a:r>
              <a:rPr lang="zh-TW" altLang="en-US" sz="2400" dirty="0">
                <a:latin typeface="微軟正黑體" panose="020B0604030504040204" pitchFamily="34" charset="-120"/>
                <a:ea typeface="微軟正黑體" panose="020B0604030504040204" pitchFamily="34" charset="-120"/>
                <a:sym typeface="Wingdings" panose="05000000000000000000" pitchFamily="2" charset="2"/>
              </a:rPr>
              <a:t>哪些項目是學系重視？</a:t>
            </a:r>
            <a:r>
              <a:rPr lang="zh-TW" altLang="en-US" sz="2400" dirty="0">
                <a:latin typeface="微軟正黑體" panose="020B0604030504040204" pitchFamily="34" charset="-120"/>
                <a:ea typeface="微軟正黑體" panose="020B0604030504040204" pitchFamily="34" charset="-120"/>
              </a:rPr>
              <a:t> 「申請入學校系分則」、「審查資料準備指引」之外，是否還有其他的參考依據？</a:t>
            </a:r>
            <a:r>
              <a:rPr lang="en-US" altLang="zh-TW" sz="2000" dirty="0">
                <a:latin typeface="微軟正黑體" panose="020B0604030504040204" pitchFamily="34" charset="-120"/>
                <a:ea typeface="微軟正黑體" panose="020B0604030504040204" pitchFamily="34" charset="-120"/>
                <a:sym typeface="Wingdings" panose="05000000000000000000" pitchFamily="2" charset="2"/>
              </a:rPr>
              <a:t>     </a:t>
            </a:r>
            <a:endParaRPr lang="en-US" altLang="zh-TW" sz="2800" dirty="0">
              <a:latin typeface="微軟正黑體" panose="020B0604030504040204" pitchFamily="34" charset="-120"/>
              <a:ea typeface="微軟正黑體" panose="020B0604030504040204" pitchFamily="34" charset="-120"/>
              <a:sym typeface="Wingdings" panose="05000000000000000000" pitchFamily="2" charset="2"/>
            </a:endParaRPr>
          </a:p>
          <a:p>
            <a:pPr marL="1112520" lvl="2" indent="-381000">
              <a:lnSpc>
                <a:spcPct val="160000"/>
              </a:lnSpc>
              <a:spcBef>
                <a:spcPts val="0"/>
              </a:spcBef>
            </a:pPr>
            <a:endParaRPr lang="en-US" altLang="zh-TW" sz="2400" dirty="0">
              <a:solidFill>
                <a:schemeClr val="tx2"/>
              </a:solidFill>
              <a:latin typeface="微軟正黑體" panose="020B0604030504040204" pitchFamily="34" charset="-120"/>
              <a:ea typeface="微軟正黑體" panose="020B0604030504040204" pitchFamily="34" charset="-120"/>
            </a:endParaRPr>
          </a:p>
          <a:p>
            <a:pPr marL="838200" lvl="1" indent="-381000">
              <a:lnSpc>
                <a:spcPct val="160000"/>
              </a:lnSpc>
              <a:spcBef>
                <a:spcPts val="0"/>
              </a:spcBef>
            </a:pPr>
            <a:endParaRPr lang="en-US" altLang="zh-TW" sz="2800" dirty="0">
              <a:solidFill>
                <a:schemeClr val="tx2"/>
              </a:solidFill>
              <a:latin typeface="微軟正黑體" panose="020B0604030504040204" pitchFamily="34" charset="-120"/>
              <a:ea typeface="微軟正黑體" panose="020B0604030504040204" pitchFamily="34" charset="-120"/>
            </a:endParaRPr>
          </a:p>
          <a:p>
            <a:pPr marL="838200" lvl="1" indent="-381000">
              <a:lnSpc>
                <a:spcPct val="160000"/>
              </a:lnSpc>
              <a:spcBef>
                <a:spcPts val="0"/>
              </a:spcBef>
            </a:pPr>
            <a:endParaRPr lang="en-US" altLang="zh-TW" sz="2800" dirty="0">
              <a:solidFill>
                <a:schemeClr val="tx2"/>
              </a:solidFill>
              <a:latin typeface="微軟正黑體" panose="020B0604030504040204" pitchFamily="34" charset="-120"/>
              <a:ea typeface="微軟正黑體" panose="020B0604030504040204" pitchFamily="34" charset="-120"/>
            </a:endParaRPr>
          </a:p>
          <a:p>
            <a:pPr marL="1112520" lvl="2" indent="-381000">
              <a:lnSpc>
                <a:spcPct val="160000"/>
              </a:lnSpc>
              <a:spcBef>
                <a:spcPts val="0"/>
              </a:spcBef>
            </a:pPr>
            <a:endParaRPr lang="en-US" altLang="zh-TW" sz="2400" dirty="0">
              <a:solidFill>
                <a:schemeClr val="tx2"/>
              </a:solidFill>
              <a:latin typeface="微軟正黑體" panose="020B0604030504040204" pitchFamily="34" charset="-120"/>
              <a:ea typeface="微軟正黑體" panose="020B0604030504040204" pitchFamily="34" charset="-120"/>
            </a:endParaRPr>
          </a:p>
          <a:p>
            <a:pPr marL="838200" lvl="1" indent="-381000">
              <a:lnSpc>
                <a:spcPct val="160000"/>
              </a:lnSpc>
              <a:spcBef>
                <a:spcPts val="0"/>
              </a:spcBef>
            </a:pPr>
            <a:endParaRPr lang="en-US" altLang="zh-TW" sz="2800" dirty="0">
              <a:solidFill>
                <a:schemeClr val="tx2"/>
              </a:solidFill>
              <a:latin typeface="微軟正黑體" panose="020B0604030504040204" pitchFamily="34" charset="-120"/>
              <a:ea typeface="微軟正黑體" panose="020B0604030504040204" pitchFamily="34" charset="-120"/>
            </a:endParaRPr>
          </a:p>
          <a:p>
            <a:pPr marL="1112520" lvl="2" indent="-381000">
              <a:lnSpc>
                <a:spcPct val="160000"/>
              </a:lnSpc>
              <a:spcBef>
                <a:spcPts val="0"/>
              </a:spcBef>
            </a:pPr>
            <a:endParaRPr lang="en-US" altLang="zh-TW" sz="2400" i="0" dirty="0">
              <a:solidFill>
                <a:srgbClr val="373737"/>
              </a:solidFill>
              <a:effectLst/>
              <a:latin typeface="微軟正黑體" panose="020B0604030504040204" pitchFamily="34" charset="-120"/>
              <a:ea typeface="微軟正黑體" panose="020B0604030504040204" pitchFamily="34" charset="-120"/>
            </a:endParaRPr>
          </a:p>
          <a:p>
            <a:pPr marL="838200" lvl="1" indent="-381000">
              <a:lnSpc>
                <a:spcPct val="160000"/>
              </a:lnSpc>
              <a:spcBef>
                <a:spcPts val="0"/>
              </a:spcBef>
            </a:pPr>
            <a:endParaRPr lang="en-US" altLang="zh-TW" i="0" dirty="0">
              <a:solidFill>
                <a:srgbClr val="373737"/>
              </a:solidFill>
              <a:effectLst/>
              <a:latin typeface="微軟正黑體" panose="020B0604030504040204" pitchFamily="34" charset="-120"/>
              <a:ea typeface="微軟正黑體" panose="020B0604030504040204" pitchFamily="34" charset="-120"/>
            </a:endParaRPr>
          </a:p>
          <a:p>
            <a:pPr marL="1112520" lvl="2" indent="-381000">
              <a:lnSpc>
                <a:spcPct val="160000"/>
              </a:lnSpc>
              <a:spcBef>
                <a:spcPts val="0"/>
              </a:spcBef>
            </a:pPr>
            <a:endParaRPr lang="en-US" altLang="zh-TW" sz="2800" i="0" dirty="0">
              <a:solidFill>
                <a:schemeClr val="tx2"/>
              </a:solidFill>
              <a:effectLst/>
              <a:latin typeface="微軟正黑體" panose="020B0604030504040204" pitchFamily="34" charset="-120"/>
              <a:ea typeface="微軟正黑體" panose="020B0604030504040204" pitchFamily="34" charset="-120"/>
            </a:endParaRPr>
          </a:p>
          <a:p>
            <a:pPr marL="838200" lvl="1" indent="-381000">
              <a:lnSpc>
                <a:spcPct val="160000"/>
              </a:lnSpc>
              <a:spcBef>
                <a:spcPts val="0"/>
              </a:spcBef>
            </a:pPr>
            <a:endParaRPr lang="en-US" altLang="zh-TW" sz="2800" dirty="0">
              <a:solidFill>
                <a:schemeClr val="tx2"/>
              </a:solidFill>
              <a:effectLst/>
              <a:latin typeface="+mj-ea"/>
              <a:ea typeface="+mj-ea"/>
              <a:cs typeface="Times New Roman" panose="02020603050405020304" pitchFamily="18" charset="0"/>
            </a:endParaRPr>
          </a:p>
          <a:p>
            <a:pPr marL="457200" indent="-457200">
              <a:lnSpc>
                <a:spcPct val="160000"/>
              </a:lnSpc>
              <a:spcBef>
                <a:spcPts val="0"/>
              </a:spcBef>
            </a:pPr>
            <a:endParaRPr lang="en-US" altLang="zh-TW" sz="2800" dirty="0">
              <a:solidFill>
                <a:schemeClr val="tx2"/>
              </a:solidFill>
              <a:latin typeface="+mj-ea"/>
              <a:ea typeface="+mj-ea"/>
            </a:endParaRPr>
          </a:p>
          <a:p>
            <a:pPr marL="457200" indent="-457200" eaLnBrk="1" hangingPunct="1">
              <a:lnSpc>
                <a:spcPct val="160000"/>
              </a:lnSpc>
              <a:spcBef>
                <a:spcPts val="0"/>
              </a:spcBef>
              <a:buNone/>
            </a:pPr>
            <a:endParaRPr lang="en-US" altLang="zh-TW" sz="2800" dirty="0">
              <a:solidFill>
                <a:schemeClr val="tx2"/>
              </a:solidFill>
              <a:latin typeface="+mj-ea"/>
              <a:ea typeface="+mj-ea"/>
            </a:endParaRPr>
          </a:p>
        </p:txBody>
      </p:sp>
      <p:sp>
        <p:nvSpPr>
          <p:cNvPr id="5" name="投影片編號版面配置區 5">
            <a:extLst>
              <a:ext uri="{FF2B5EF4-FFF2-40B4-BE49-F238E27FC236}">
                <a16:creationId xmlns:a16="http://schemas.microsoft.com/office/drawing/2014/main" id="{8658CF8F-46A0-4B7A-A743-BBF34C32BB74}"/>
              </a:ext>
            </a:extLst>
          </p:cNvPr>
          <p:cNvSpPr>
            <a:spLocks noGrp="1"/>
          </p:cNvSpPr>
          <p:nvPr>
            <p:ph type="sldNum" sz="quarter" idx="12"/>
          </p:nvPr>
        </p:nvSpPr>
        <p:spPr>
          <a:xfrm>
            <a:off x="7924800" y="6356350"/>
            <a:ext cx="762000" cy="365125"/>
          </a:xfrm>
          <a:noFill/>
        </p:spPr>
        <p:txBody>
          <a:bodyPr/>
          <a:lstStyle/>
          <a:p>
            <a:fld id="{BA658583-FC9A-445C-AB03-44C0F41B7F77}" type="slidenum">
              <a:rPr lang="en-US" altLang="zh-TW" sz="1400" smtClean="0">
                <a:latin typeface="微軟正黑體" panose="020B0604030504040204" pitchFamily="34" charset="-120"/>
                <a:ea typeface="微軟正黑體" panose="020B0604030504040204" pitchFamily="34" charset="-120"/>
                <a:cs typeface="Times New Roman" panose="02020603050405020304" pitchFamily="18" charset="0"/>
              </a:rPr>
              <a:pPr/>
              <a:t>48</a:t>
            </a:fld>
            <a:endParaRPr lang="en-US" altLang="zh-TW" sz="1400" dirty="0">
              <a:latin typeface="微軟正黑體" panose="020B0604030504040204" pitchFamily="34" charset="-120"/>
              <a:ea typeface="微軟正黑體" panose="020B0604030504040204" pitchFamily="34" charset="-120"/>
              <a:cs typeface="Times New Roman" panose="02020603050405020304" pitchFamily="18" charset="0"/>
            </a:endParaRPr>
          </a:p>
        </p:txBody>
      </p:sp>
    </p:spTree>
    <p:extLst>
      <p:ext uri="{BB962C8B-B14F-4D97-AF65-F5344CB8AC3E}">
        <p14:creationId xmlns:p14="http://schemas.microsoft.com/office/powerpoint/2010/main" val="3238388231"/>
      </p:ext>
    </p:extLst>
  </p:cSld>
  <p:clrMapOvr>
    <a:masterClrMapping/>
  </p:clrMapOvr>
  <p:transition/>
</p:sld>
</file>

<file path=ppt/slides/slide4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投影片編號版面配置區 5">
            <a:extLst>
              <a:ext uri="{FF2B5EF4-FFF2-40B4-BE49-F238E27FC236}">
                <a16:creationId xmlns:a16="http://schemas.microsoft.com/office/drawing/2014/main" id="{8658CF8F-46A0-4B7A-A743-BBF34C32BB74}"/>
              </a:ext>
            </a:extLst>
          </p:cNvPr>
          <p:cNvSpPr>
            <a:spLocks noGrp="1"/>
          </p:cNvSpPr>
          <p:nvPr>
            <p:ph type="sldNum" sz="quarter" idx="12"/>
          </p:nvPr>
        </p:nvSpPr>
        <p:spPr>
          <a:xfrm>
            <a:off x="7924800" y="6356350"/>
            <a:ext cx="762000" cy="365125"/>
          </a:xfrm>
          <a:noFill/>
        </p:spPr>
        <p:txBody>
          <a:bodyPr/>
          <a:lstStyle/>
          <a:p>
            <a:fld id="{BA658583-FC9A-445C-AB03-44C0F41B7F77}" type="slidenum">
              <a:rPr lang="en-US" altLang="zh-TW" sz="1400" smtClean="0">
                <a:latin typeface="微軟正黑體" panose="020B0604030504040204" pitchFamily="34" charset="-120"/>
                <a:ea typeface="微軟正黑體" panose="020B0604030504040204" pitchFamily="34" charset="-120"/>
                <a:cs typeface="Times New Roman" panose="02020603050405020304" pitchFamily="18" charset="0"/>
              </a:rPr>
              <a:pPr/>
              <a:t>49</a:t>
            </a:fld>
            <a:endParaRPr lang="en-US" altLang="zh-TW" sz="1400" dirty="0">
              <a:latin typeface="微軟正黑體" panose="020B0604030504040204" pitchFamily="34" charset="-120"/>
              <a:ea typeface="微軟正黑體" panose="020B0604030504040204" pitchFamily="34" charset="-120"/>
              <a:cs typeface="Times New Roman" panose="02020603050405020304" pitchFamily="18" charset="0"/>
            </a:endParaRPr>
          </a:p>
        </p:txBody>
      </p:sp>
      <p:graphicFrame>
        <p:nvGraphicFramePr>
          <p:cNvPr id="6" name="表格 5">
            <a:extLst>
              <a:ext uri="{FF2B5EF4-FFF2-40B4-BE49-F238E27FC236}">
                <a16:creationId xmlns:a16="http://schemas.microsoft.com/office/drawing/2014/main" id="{CD209C0A-562C-436C-9F5E-3A1248323894}"/>
              </a:ext>
            </a:extLst>
          </p:cNvPr>
          <p:cNvGraphicFramePr>
            <a:graphicFrameLocks noGrp="1"/>
          </p:cNvGraphicFramePr>
          <p:nvPr/>
        </p:nvGraphicFramePr>
        <p:xfrm>
          <a:off x="90000" y="1084600"/>
          <a:ext cx="8964000" cy="5271750"/>
        </p:xfrm>
        <a:graphic>
          <a:graphicData uri="http://schemas.openxmlformats.org/drawingml/2006/table">
            <a:tbl>
              <a:tblPr>
                <a:tableStyleId>{5C22544A-7EE6-4342-B048-85BDC9FD1C3A}</a:tableStyleId>
              </a:tblPr>
              <a:tblGrid>
                <a:gridCol w="1656000">
                  <a:extLst>
                    <a:ext uri="{9D8B030D-6E8A-4147-A177-3AD203B41FA5}">
                      <a16:colId xmlns:a16="http://schemas.microsoft.com/office/drawing/2014/main" val="700812904"/>
                    </a:ext>
                  </a:extLst>
                </a:gridCol>
                <a:gridCol w="1620000">
                  <a:extLst>
                    <a:ext uri="{9D8B030D-6E8A-4147-A177-3AD203B41FA5}">
                      <a16:colId xmlns:a16="http://schemas.microsoft.com/office/drawing/2014/main" val="2845090906"/>
                    </a:ext>
                  </a:extLst>
                </a:gridCol>
                <a:gridCol w="792000">
                  <a:extLst>
                    <a:ext uri="{9D8B030D-6E8A-4147-A177-3AD203B41FA5}">
                      <a16:colId xmlns:a16="http://schemas.microsoft.com/office/drawing/2014/main" val="3896292804"/>
                    </a:ext>
                  </a:extLst>
                </a:gridCol>
                <a:gridCol w="648000">
                  <a:extLst>
                    <a:ext uri="{9D8B030D-6E8A-4147-A177-3AD203B41FA5}">
                      <a16:colId xmlns:a16="http://schemas.microsoft.com/office/drawing/2014/main" val="681033654"/>
                    </a:ext>
                  </a:extLst>
                </a:gridCol>
                <a:gridCol w="648000">
                  <a:extLst>
                    <a:ext uri="{9D8B030D-6E8A-4147-A177-3AD203B41FA5}">
                      <a16:colId xmlns:a16="http://schemas.microsoft.com/office/drawing/2014/main" val="3340408363"/>
                    </a:ext>
                  </a:extLst>
                </a:gridCol>
                <a:gridCol w="648000">
                  <a:extLst>
                    <a:ext uri="{9D8B030D-6E8A-4147-A177-3AD203B41FA5}">
                      <a16:colId xmlns:a16="http://schemas.microsoft.com/office/drawing/2014/main" val="105023410"/>
                    </a:ext>
                  </a:extLst>
                </a:gridCol>
                <a:gridCol w="432000">
                  <a:extLst>
                    <a:ext uri="{9D8B030D-6E8A-4147-A177-3AD203B41FA5}">
                      <a16:colId xmlns:a16="http://schemas.microsoft.com/office/drawing/2014/main" val="382664710"/>
                    </a:ext>
                  </a:extLst>
                </a:gridCol>
                <a:gridCol w="648000">
                  <a:extLst>
                    <a:ext uri="{9D8B030D-6E8A-4147-A177-3AD203B41FA5}">
                      <a16:colId xmlns:a16="http://schemas.microsoft.com/office/drawing/2014/main" val="2740420400"/>
                    </a:ext>
                  </a:extLst>
                </a:gridCol>
                <a:gridCol w="432000">
                  <a:extLst>
                    <a:ext uri="{9D8B030D-6E8A-4147-A177-3AD203B41FA5}">
                      <a16:colId xmlns:a16="http://schemas.microsoft.com/office/drawing/2014/main" val="2369857427"/>
                    </a:ext>
                  </a:extLst>
                </a:gridCol>
                <a:gridCol w="720000">
                  <a:extLst>
                    <a:ext uri="{9D8B030D-6E8A-4147-A177-3AD203B41FA5}">
                      <a16:colId xmlns:a16="http://schemas.microsoft.com/office/drawing/2014/main" val="478792199"/>
                    </a:ext>
                  </a:extLst>
                </a:gridCol>
                <a:gridCol w="720000">
                  <a:extLst>
                    <a:ext uri="{9D8B030D-6E8A-4147-A177-3AD203B41FA5}">
                      <a16:colId xmlns:a16="http://schemas.microsoft.com/office/drawing/2014/main" val="1887634902"/>
                    </a:ext>
                  </a:extLst>
                </a:gridCol>
              </a:tblGrid>
              <a:tr h="252000">
                <a:tc>
                  <a:txBody>
                    <a:bodyPr/>
                    <a:lstStyle/>
                    <a:p>
                      <a:pPr algn="l" fontAlgn="ctr"/>
                      <a:endParaRPr lang="zh-TW" altLang="en-US" sz="10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1046" marR="31046" marT="31046" marB="3104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endParaRPr lang="zh-TW" altLang="en-US" sz="10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9">
                  <a:txBody>
                    <a:bodyPr/>
                    <a:lstStyle/>
                    <a:p>
                      <a:pPr algn="ctr" fontAlgn="ctr"/>
                      <a:r>
                        <a:rPr lang="en-US" altLang="zh-TW" sz="1200" b="1" i="0" u="none" strike="noStrike" dirty="0">
                          <a:solidFill>
                            <a:srgbClr val="C00000"/>
                          </a:solidFill>
                          <a:effectLst/>
                          <a:latin typeface="微軟正黑體" panose="020B0604030504040204" pitchFamily="34" charset="-120"/>
                          <a:ea typeface="微軟正黑體" panose="020B0604030504040204" pitchFamily="34" charset="-120"/>
                        </a:rPr>
                        <a:t>114</a:t>
                      </a:r>
                      <a: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t>學年度</a:t>
                      </a:r>
                      <a:r>
                        <a:rPr lang="zh-TW" altLang="en-US" sz="1200" b="0" i="0" u="none" strike="noStrike" dirty="0">
                          <a:effectLst/>
                          <a:latin typeface="微軟正黑體" panose="020B0604030504040204" pitchFamily="34" charset="-120"/>
                          <a:ea typeface="微軟正黑體" panose="020B0604030504040204" pitchFamily="34" charset="-120"/>
                        </a:rPr>
                        <a:t>大學申請入學校系分則多元表現</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84869" marR="84869" marT="42435" marB="4243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3646313808"/>
                  </a:ext>
                </a:extLst>
              </a:tr>
              <a:tr h="792000">
                <a:tc>
                  <a:txBody>
                    <a:bodyPr/>
                    <a:lstStyle/>
                    <a:p>
                      <a:pPr algn="ctr" fontAlgn="ctr"/>
                      <a:r>
                        <a:rPr lang="zh-TW" altLang="en-US" sz="1200" b="1" i="0" u="none" strike="noStrike" dirty="0">
                          <a:effectLst/>
                          <a:latin typeface="微軟正黑體" panose="020B0604030504040204" pitchFamily="34" charset="-120"/>
                          <a:ea typeface="微軟正黑體" panose="020B0604030504040204" pitchFamily="34" charset="-120"/>
                        </a:rPr>
                        <a:t>學校</a:t>
                      </a:r>
                      <a:endPar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1046" marR="31046" marT="31046" marB="3104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effectLst/>
                          <a:latin typeface="微軟正黑體" panose="020B0604030504040204" pitchFamily="34" charset="-120"/>
                          <a:ea typeface="微軟正黑體" panose="020B0604030504040204" pitchFamily="34" charset="-120"/>
                        </a:rPr>
                        <a:t>科系組</a:t>
                      </a:r>
                      <a:endPar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1046" marR="31046" marT="31046" marB="3104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t>高中</a:t>
                      </a:r>
                      <a:endParaRPr lang="en-US" altLang="zh-TW" sz="1200" b="1" i="0" u="none" strike="noStrike" dirty="0">
                        <a:solidFill>
                          <a:srgbClr val="C00000"/>
                        </a:solidFill>
                        <a:effectLst/>
                        <a:latin typeface="微軟正黑體" panose="020B0604030504040204" pitchFamily="34" charset="-120"/>
                        <a:ea typeface="微軟正黑體" panose="020B0604030504040204" pitchFamily="34" charset="-120"/>
                      </a:endParaRPr>
                    </a:p>
                    <a:p>
                      <a:pPr algn="ctr" fontAlgn="ctr"/>
                      <a: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t>自主學習</a:t>
                      </a:r>
                      <a:endParaRPr lang="en-US" altLang="zh-TW" sz="1200" b="1" i="0" u="none" strike="noStrike" dirty="0">
                        <a:solidFill>
                          <a:srgbClr val="C00000"/>
                        </a:solidFill>
                        <a:effectLst/>
                        <a:latin typeface="微軟正黑體" panose="020B0604030504040204" pitchFamily="34" charset="-120"/>
                        <a:ea typeface="微軟正黑體" panose="020B0604030504040204" pitchFamily="34" charset="-120"/>
                      </a:endParaRPr>
                    </a:p>
                    <a:p>
                      <a:pPr algn="ctr" fontAlgn="ctr"/>
                      <a: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t>計畫與成果</a:t>
                      </a:r>
                      <a:b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br>
                      <a:r>
                        <a:rPr lang="en-US" altLang="zh-TW" sz="1200" b="1" i="0" u="none" strike="noStrike" dirty="0">
                          <a:solidFill>
                            <a:srgbClr val="C00000"/>
                          </a:solidFill>
                          <a:effectLst/>
                          <a:latin typeface="微軟正黑體" panose="020B0604030504040204" pitchFamily="34" charset="-120"/>
                          <a:ea typeface="微軟正黑體" panose="020B0604030504040204" pitchFamily="34" charset="-120"/>
                        </a:rPr>
                        <a:t>F</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effectLst/>
                          <a:latin typeface="微軟正黑體" panose="020B0604030504040204" pitchFamily="34" charset="-120"/>
                          <a:ea typeface="微軟正黑體" panose="020B0604030504040204" pitchFamily="34" charset="-120"/>
                        </a:rPr>
                        <a:t>社團活動經驗</a:t>
                      </a:r>
                      <a:br>
                        <a:rPr lang="zh-TW" altLang="en-US" sz="1200" b="1" i="0" u="none" strike="noStrike" dirty="0">
                          <a:effectLst/>
                          <a:latin typeface="微軟正黑體" panose="020B0604030504040204" pitchFamily="34" charset="-120"/>
                          <a:ea typeface="微軟正黑體" panose="020B0604030504040204" pitchFamily="34" charset="-120"/>
                        </a:rPr>
                      </a:br>
                      <a:r>
                        <a:rPr lang="en-US" altLang="zh-TW" sz="1200" b="1" i="0" u="none" strike="noStrike" dirty="0">
                          <a:effectLst/>
                          <a:latin typeface="微軟正黑體" panose="020B0604030504040204" pitchFamily="34" charset="-120"/>
                          <a:ea typeface="微軟正黑體" panose="020B0604030504040204" pitchFamily="34" charset="-120"/>
                        </a:rPr>
                        <a:t>G</a:t>
                      </a:r>
                      <a:endParaRPr lang="en-US" altLang="zh-TW" sz="12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effectLst/>
                          <a:latin typeface="微軟正黑體" panose="020B0604030504040204" pitchFamily="34" charset="-120"/>
                          <a:ea typeface="微軟正黑體" panose="020B0604030504040204" pitchFamily="34" charset="-120"/>
                        </a:rPr>
                        <a:t>擔任幹部經驗</a:t>
                      </a:r>
                      <a:br>
                        <a:rPr lang="zh-TW" altLang="en-US" sz="1200" b="1" i="0" u="none" strike="noStrike" dirty="0">
                          <a:effectLst/>
                          <a:latin typeface="微軟正黑體" panose="020B0604030504040204" pitchFamily="34" charset="-120"/>
                          <a:ea typeface="微軟正黑體" panose="020B0604030504040204" pitchFamily="34" charset="-120"/>
                        </a:rPr>
                      </a:br>
                      <a:r>
                        <a:rPr lang="en-US" altLang="zh-TW" sz="1200" b="1" i="0" u="none" strike="noStrike" dirty="0">
                          <a:effectLst/>
                          <a:latin typeface="微軟正黑體" panose="020B0604030504040204" pitchFamily="34" charset="-120"/>
                          <a:ea typeface="微軟正黑體" panose="020B0604030504040204" pitchFamily="34" charset="-120"/>
                        </a:rPr>
                        <a:t>H</a:t>
                      </a:r>
                      <a:endParaRPr lang="en-US" altLang="zh-TW" sz="12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t>服務學習</a:t>
                      </a:r>
                      <a:endParaRPr lang="en-US" altLang="zh-TW" sz="1200" b="1" i="0" u="none" strike="noStrike" dirty="0">
                        <a:solidFill>
                          <a:srgbClr val="C00000"/>
                        </a:solidFill>
                        <a:effectLst/>
                        <a:latin typeface="微軟正黑體" panose="020B0604030504040204" pitchFamily="34" charset="-120"/>
                        <a:ea typeface="微軟正黑體" panose="020B0604030504040204" pitchFamily="34" charset="-120"/>
                      </a:endParaRPr>
                    </a:p>
                    <a:p>
                      <a:pPr algn="ctr" fontAlgn="ctr"/>
                      <a: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t>經驗</a:t>
                      </a:r>
                      <a:b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br>
                      <a:r>
                        <a:rPr lang="en-US" altLang="zh-TW" sz="1200" b="1" i="0" u="none" strike="noStrike" dirty="0">
                          <a:solidFill>
                            <a:srgbClr val="C00000"/>
                          </a:solidFill>
                          <a:effectLst/>
                          <a:latin typeface="微軟正黑體" panose="020B0604030504040204" pitchFamily="34" charset="-120"/>
                          <a:ea typeface="微軟正黑體" panose="020B0604030504040204" pitchFamily="34" charset="-120"/>
                        </a:rPr>
                        <a:t>I</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effectLst/>
                          <a:latin typeface="微軟正黑體" panose="020B0604030504040204" pitchFamily="34" charset="-120"/>
                          <a:ea typeface="微軟正黑體" panose="020B0604030504040204" pitchFamily="34" charset="-120"/>
                        </a:rPr>
                        <a:t>競賽</a:t>
                      </a:r>
                      <a:endParaRPr lang="en-US" altLang="zh-TW" sz="1200" b="1" i="0" u="none" strike="noStrike" dirty="0">
                        <a:effectLst/>
                        <a:latin typeface="微軟正黑體" panose="020B0604030504040204" pitchFamily="34" charset="-120"/>
                        <a:ea typeface="微軟正黑體" panose="020B0604030504040204" pitchFamily="34" charset="-120"/>
                      </a:endParaRPr>
                    </a:p>
                    <a:p>
                      <a:pPr algn="ctr" fontAlgn="ctr"/>
                      <a:r>
                        <a:rPr lang="zh-TW" altLang="en-US" sz="1200" b="1" i="0" u="none" strike="noStrike" dirty="0">
                          <a:effectLst/>
                          <a:latin typeface="微軟正黑體" panose="020B0604030504040204" pitchFamily="34" charset="-120"/>
                          <a:ea typeface="微軟正黑體" panose="020B0604030504040204" pitchFamily="34" charset="-120"/>
                        </a:rPr>
                        <a:t>表現</a:t>
                      </a:r>
                      <a:br>
                        <a:rPr lang="zh-TW" altLang="en-US" sz="1200" b="1" i="0" u="none" strike="noStrike" dirty="0">
                          <a:effectLst/>
                          <a:latin typeface="微軟正黑體" panose="020B0604030504040204" pitchFamily="34" charset="-120"/>
                          <a:ea typeface="微軟正黑體" panose="020B0604030504040204" pitchFamily="34" charset="-120"/>
                        </a:rPr>
                      </a:br>
                      <a:r>
                        <a:rPr lang="en-US" sz="1200" b="1" i="0" u="none" strike="noStrike" dirty="0">
                          <a:effectLst/>
                          <a:latin typeface="微軟正黑體" panose="020B0604030504040204" pitchFamily="34" charset="-120"/>
                          <a:ea typeface="微軟正黑體" panose="020B0604030504040204" pitchFamily="34" charset="-120"/>
                        </a:rPr>
                        <a:t>J</a:t>
                      </a:r>
                      <a:endParaRPr lang="en-US" sz="12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effectLst/>
                          <a:latin typeface="微軟正黑體" panose="020B0604030504040204" pitchFamily="34" charset="-120"/>
                          <a:ea typeface="微軟正黑體" panose="020B0604030504040204" pitchFamily="34" charset="-120"/>
                        </a:rPr>
                        <a:t>非修課紀錄之成果作品</a:t>
                      </a:r>
                      <a:br>
                        <a:rPr lang="zh-TW" altLang="en-US" sz="1200" b="1" i="0" u="none" strike="noStrike" dirty="0">
                          <a:effectLst/>
                          <a:latin typeface="微軟正黑體" panose="020B0604030504040204" pitchFamily="34" charset="-120"/>
                          <a:ea typeface="微軟正黑體" panose="020B0604030504040204" pitchFamily="34" charset="-120"/>
                        </a:rPr>
                      </a:br>
                      <a:r>
                        <a:rPr lang="en-US" altLang="zh-TW" sz="1200" b="1" i="0" u="none" strike="noStrike" dirty="0">
                          <a:effectLst/>
                          <a:latin typeface="微軟正黑體" panose="020B0604030504040204" pitchFamily="34" charset="-120"/>
                          <a:ea typeface="微軟正黑體" panose="020B0604030504040204" pitchFamily="34" charset="-120"/>
                        </a:rPr>
                        <a:t>K</a:t>
                      </a:r>
                      <a:endParaRPr lang="en-US" altLang="zh-TW" sz="12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effectLst/>
                          <a:latin typeface="微軟正黑體" panose="020B0604030504040204" pitchFamily="34" charset="-120"/>
                          <a:ea typeface="微軟正黑體" panose="020B0604030504040204" pitchFamily="34" charset="-120"/>
                        </a:rPr>
                        <a:t>檢定</a:t>
                      </a:r>
                      <a:endParaRPr lang="en-US" altLang="zh-TW" sz="1200" b="1" i="0" u="none" strike="noStrike" dirty="0">
                        <a:effectLst/>
                        <a:latin typeface="微軟正黑體" panose="020B0604030504040204" pitchFamily="34" charset="-120"/>
                        <a:ea typeface="微軟正黑體" panose="020B0604030504040204" pitchFamily="34" charset="-120"/>
                      </a:endParaRPr>
                    </a:p>
                    <a:p>
                      <a:pPr algn="ctr" fontAlgn="ctr"/>
                      <a:r>
                        <a:rPr lang="zh-TW" altLang="en-US" sz="1200" b="1" i="0" u="none" strike="noStrike" dirty="0">
                          <a:effectLst/>
                          <a:latin typeface="微軟正黑體" panose="020B0604030504040204" pitchFamily="34" charset="-120"/>
                          <a:ea typeface="微軟正黑體" panose="020B0604030504040204" pitchFamily="34" charset="-120"/>
                        </a:rPr>
                        <a:t>證照</a:t>
                      </a:r>
                      <a:br>
                        <a:rPr lang="zh-TW" altLang="en-US" sz="1200" b="1" i="0" u="none" strike="noStrike" dirty="0">
                          <a:effectLst/>
                          <a:latin typeface="微軟正黑體" panose="020B0604030504040204" pitchFamily="34" charset="-120"/>
                          <a:ea typeface="微軟正黑體" panose="020B0604030504040204" pitchFamily="34" charset="-120"/>
                        </a:rPr>
                      </a:br>
                      <a:r>
                        <a:rPr lang="en-US" sz="1200" b="1" i="0" u="none" strike="noStrike" dirty="0">
                          <a:effectLst/>
                          <a:latin typeface="微軟正黑體" panose="020B0604030504040204" pitchFamily="34" charset="-120"/>
                          <a:ea typeface="微軟正黑體" panose="020B0604030504040204" pitchFamily="34" charset="-120"/>
                        </a:rPr>
                        <a:t>L</a:t>
                      </a:r>
                      <a:endParaRPr lang="en-US" sz="12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t>特殊優良</a:t>
                      </a:r>
                      <a:endParaRPr lang="en-US" altLang="zh-TW" sz="1200" b="1" i="0" u="none" strike="noStrike" dirty="0">
                        <a:solidFill>
                          <a:srgbClr val="C00000"/>
                        </a:solidFill>
                        <a:effectLst/>
                        <a:latin typeface="微軟正黑體" panose="020B0604030504040204" pitchFamily="34" charset="-120"/>
                        <a:ea typeface="微軟正黑體" panose="020B0604030504040204" pitchFamily="34" charset="-120"/>
                      </a:endParaRPr>
                    </a:p>
                    <a:p>
                      <a:pPr algn="ctr" fontAlgn="ctr"/>
                      <a: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t>表現證明</a:t>
                      </a:r>
                      <a:b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br>
                      <a:r>
                        <a:rPr lang="en-US" altLang="zh-TW" sz="1200" b="1" i="0" u="none" strike="noStrike" dirty="0">
                          <a:solidFill>
                            <a:srgbClr val="C00000"/>
                          </a:solidFill>
                          <a:effectLst/>
                          <a:latin typeface="微軟正黑體" panose="020B0604030504040204" pitchFamily="34" charset="-120"/>
                          <a:ea typeface="微軟正黑體" panose="020B0604030504040204" pitchFamily="34" charset="-120"/>
                        </a:rPr>
                        <a:t>M</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t>多元表現</a:t>
                      </a:r>
                      <a:endParaRPr lang="en-US" altLang="zh-TW" sz="1200" b="1" i="0" u="none" strike="noStrike" dirty="0">
                        <a:solidFill>
                          <a:srgbClr val="C00000"/>
                        </a:solidFill>
                        <a:effectLst/>
                        <a:latin typeface="微軟正黑體" panose="020B0604030504040204" pitchFamily="34" charset="-120"/>
                        <a:ea typeface="微軟正黑體" panose="020B0604030504040204" pitchFamily="34" charset="-120"/>
                      </a:endParaRPr>
                    </a:p>
                    <a:p>
                      <a:pPr algn="ctr" fontAlgn="ctr"/>
                      <a: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t>綜整心得</a:t>
                      </a:r>
                      <a:b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br>
                      <a:r>
                        <a:rPr lang="en-US" sz="1200" b="1" i="0" u="none" strike="noStrike" dirty="0">
                          <a:solidFill>
                            <a:srgbClr val="C00000"/>
                          </a:solidFill>
                          <a:effectLst/>
                          <a:latin typeface="微軟正黑體" panose="020B0604030504040204" pitchFamily="34" charset="-120"/>
                          <a:ea typeface="微軟正黑體" panose="020B0604030504040204" pitchFamily="34" charset="-120"/>
                        </a:rPr>
                        <a:t>N</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15567493"/>
                  </a:ext>
                </a:extLst>
              </a:tr>
              <a:tr h="324000">
                <a:tc>
                  <a:txBody>
                    <a:bodyPr/>
                    <a:lstStyle/>
                    <a:p>
                      <a:pPr algn="l" fontAlgn="ctr"/>
                      <a:r>
                        <a:rPr lang="en-US" altLang="zh-TW" sz="1200" b="0" i="0" u="none" strike="noStrike" dirty="0">
                          <a:effectLst/>
                          <a:latin typeface="微軟正黑體" panose="020B0604030504040204" pitchFamily="34" charset="-120"/>
                          <a:ea typeface="微軟正黑體" panose="020B0604030504040204" pitchFamily="34" charset="-120"/>
                        </a:rPr>
                        <a:t>001-</a:t>
                      </a:r>
                      <a:r>
                        <a:rPr lang="zh-TW" altLang="en-US" sz="1200" b="0" i="0" u="none" strike="noStrike" dirty="0">
                          <a:effectLst/>
                          <a:latin typeface="微軟正黑體" panose="020B0604030504040204" pitchFamily="34" charset="-120"/>
                          <a:ea typeface="微軟正黑體" panose="020B0604030504040204" pitchFamily="34" charset="-120"/>
                        </a:rPr>
                        <a:t>國立臺灣大學</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1046" marR="31046" marT="31046" marB="3104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0" i="0" u="none" strike="noStrike" dirty="0">
                          <a:effectLst/>
                          <a:latin typeface="微軟正黑體" panose="020B0604030504040204" pitchFamily="34" charset="-120"/>
                          <a:ea typeface="微軟正黑體" panose="020B0604030504040204" pitchFamily="34" charset="-120"/>
                        </a:rPr>
                        <a:t>醫學系</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1046" marR="31046" marT="31046" marB="3104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effectLst/>
                          <a:latin typeface="微軟正黑體" panose="020B0604030504040204" pitchFamily="34" charset="-120"/>
                          <a:ea typeface="微軟正黑體" panose="020B0604030504040204" pitchFamily="34" charset="-120"/>
                        </a:rPr>
                        <a:t>O</a:t>
                      </a:r>
                      <a:endParaRPr lang="en-US"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06745810"/>
                  </a:ext>
                </a:extLst>
              </a:tr>
              <a:tr h="324000">
                <a:tc>
                  <a:txBody>
                    <a:bodyPr/>
                    <a:lstStyle/>
                    <a:p>
                      <a:pPr algn="l" fontAlgn="ctr"/>
                      <a:r>
                        <a:rPr lang="en-US" altLang="zh-TW" sz="1200" b="0" i="0" u="none" strike="noStrike" dirty="0">
                          <a:effectLst/>
                          <a:latin typeface="微軟正黑體" panose="020B0604030504040204" pitchFamily="34" charset="-120"/>
                          <a:ea typeface="微軟正黑體" panose="020B0604030504040204" pitchFamily="34" charset="-120"/>
                        </a:rPr>
                        <a:t>004-</a:t>
                      </a:r>
                      <a:r>
                        <a:rPr lang="zh-TW" altLang="en-US" sz="1200" b="0" i="0" u="none" strike="noStrike" dirty="0">
                          <a:effectLst/>
                          <a:latin typeface="微軟正黑體" panose="020B0604030504040204" pitchFamily="34" charset="-120"/>
                          <a:ea typeface="微軟正黑體" panose="020B0604030504040204" pitchFamily="34" charset="-120"/>
                        </a:rPr>
                        <a:t>國立成功大學</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1046" marR="31046" marT="31046" marB="3104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0" i="0" u="none" strike="noStrike" dirty="0">
                          <a:effectLst/>
                          <a:latin typeface="微軟正黑體" panose="020B0604030504040204" pitchFamily="34" charset="-120"/>
                          <a:ea typeface="微軟正黑體" panose="020B0604030504040204" pitchFamily="34" charset="-120"/>
                        </a:rPr>
                        <a:t>醫學系</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1046" marR="31046" marT="31046" marB="3104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effectLst/>
                          <a:latin typeface="微軟正黑體" panose="020B0604030504040204" pitchFamily="34" charset="-120"/>
                          <a:ea typeface="微軟正黑體" panose="020B0604030504040204" pitchFamily="34" charset="-120"/>
                        </a:rPr>
                        <a:t>--</a:t>
                      </a:r>
                      <a:endParaRPr lang="en-US" altLang="zh-TW"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effectLst/>
                          <a:latin typeface="微軟正黑體" panose="020B0604030504040204" pitchFamily="34" charset="-120"/>
                          <a:ea typeface="微軟正黑體" panose="020B0604030504040204" pitchFamily="34" charset="-120"/>
                        </a:rPr>
                        <a:t>--</a:t>
                      </a:r>
                      <a:endParaRPr lang="en-US" altLang="zh-TW"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effectLst/>
                          <a:latin typeface="微軟正黑體" panose="020B0604030504040204" pitchFamily="34" charset="-120"/>
                          <a:ea typeface="微軟正黑體" panose="020B0604030504040204" pitchFamily="34" charset="-120"/>
                        </a:rPr>
                        <a:t>--</a:t>
                      </a:r>
                      <a:endParaRPr lang="en-US" altLang="zh-TW"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43680467"/>
                  </a:ext>
                </a:extLst>
              </a:tr>
              <a:tr h="324000">
                <a:tc>
                  <a:txBody>
                    <a:bodyPr/>
                    <a:lstStyle/>
                    <a:p>
                      <a:pPr algn="l" fontAlgn="ctr"/>
                      <a:r>
                        <a:rPr lang="en-US" altLang="zh-TW" sz="1200" b="0" i="0" u="none" strike="noStrike" dirty="0">
                          <a:effectLst/>
                          <a:latin typeface="微軟正黑體" panose="020B0604030504040204" pitchFamily="34" charset="-120"/>
                          <a:ea typeface="微軟正黑體" panose="020B0604030504040204" pitchFamily="34" charset="-120"/>
                        </a:rPr>
                        <a:t>007-</a:t>
                      </a:r>
                      <a:r>
                        <a:rPr lang="zh-TW" altLang="en-US" sz="1200" b="0" i="0" u="none" strike="noStrike" dirty="0">
                          <a:effectLst/>
                          <a:latin typeface="微軟正黑體" panose="020B0604030504040204" pitchFamily="34" charset="-120"/>
                          <a:ea typeface="微軟正黑體" panose="020B0604030504040204" pitchFamily="34" charset="-120"/>
                        </a:rPr>
                        <a:t>高雄醫學大學</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1046" marR="31046" marT="31046" marB="3104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0" i="0" u="none" strike="noStrike" dirty="0">
                          <a:effectLst/>
                          <a:latin typeface="微軟正黑體" panose="020B0604030504040204" pitchFamily="34" charset="-120"/>
                          <a:ea typeface="微軟正黑體" panose="020B0604030504040204" pitchFamily="34" charset="-120"/>
                        </a:rPr>
                        <a:t>醫學系</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1046" marR="31046" marT="31046" marB="3104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effectLst/>
                          <a:latin typeface="微軟正黑體" panose="020B0604030504040204" pitchFamily="34" charset="-120"/>
                          <a:ea typeface="微軟正黑體" panose="020B0604030504040204" pitchFamily="34" charset="-120"/>
                        </a:rPr>
                        <a:t>O</a:t>
                      </a:r>
                      <a:endParaRPr lang="en-US"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34299360"/>
                  </a:ext>
                </a:extLst>
              </a:tr>
              <a:tr h="324000">
                <a:tc>
                  <a:txBody>
                    <a:bodyPr/>
                    <a:lstStyle/>
                    <a:p>
                      <a:pPr algn="l" fontAlgn="ctr"/>
                      <a:r>
                        <a:rPr lang="en-US" altLang="zh-TW" sz="1200" b="0" i="0" u="none" strike="noStrike" dirty="0">
                          <a:effectLst/>
                          <a:latin typeface="微軟正黑體" panose="020B0604030504040204" pitchFamily="34" charset="-120"/>
                          <a:ea typeface="微軟正黑體" panose="020B0604030504040204" pitchFamily="34" charset="-120"/>
                        </a:rPr>
                        <a:t>012-</a:t>
                      </a:r>
                      <a:r>
                        <a:rPr lang="zh-TW" altLang="en-US" sz="1200" b="0" i="0" u="none" strike="noStrike" dirty="0">
                          <a:effectLst/>
                          <a:latin typeface="微軟正黑體" panose="020B0604030504040204" pitchFamily="34" charset="-120"/>
                          <a:ea typeface="微軟正黑體" panose="020B0604030504040204" pitchFamily="34" charset="-120"/>
                        </a:rPr>
                        <a:t>中國醫藥大學</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1046" marR="31046" marT="31046" marB="3104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0" i="0" u="none" strike="noStrike" dirty="0">
                          <a:effectLst/>
                          <a:latin typeface="微軟正黑體" panose="020B0604030504040204" pitchFamily="34" charset="-120"/>
                          <a:ea typeface="微軟正黑體" panose="020B0604030504040204" pitchFamily="34" charset="-120"/>
                        </a:rPr>
                        <a:t>醫學系</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1046" marR="31046" marT="31046" marB="3104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effectLst/>
                          <a:latin typeface="微軟正黑體" panose="020B0604030504040204" pitchFamily="34" charset="-120"/>
                          <a:ea typeface="微軟正黑體" panose="020B0604030504040204" pitchFamily="34" charset="-120"/>
                        </a:rPr>
                        <a:t>O</a:t>
                      </a:r>
                      <a:endParaRPr lang="en-US"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17495099"/>
                  </a:ext>
                </a:extLst>
              </a:tr>
              <a:tr h="324000">
                <a:tc>
                  <a:txBody>
                    <a:bodyPr/>
                    <a:lstStyle/>
                    <a:p>
                      <a:pPr algn="l" fontAlgn="ctr"/>
                      <a:r>
                        <a:rPr lang="en-US" altLang="zh-TW" sz="1200" b="0" i="0" u="none" strike="noStrike" dirty="0">
                          <a:effectLst/>
                          <a:latin typeface="微軟正黑體" panose="020B0604030504040204" pitchFamily="34" charset="-120"/>
                          <a:ea typeface="微軟正黑體" panose="020B0604030504040204" pitchFamily="34" charset="-120"/>
                        </a:rPr>
                        <a:t>013-</a:t>
                      </a:r>
                      <a:r>
                        <a:rPr lang="zh-TW" altLang="en-US" sz="1200" b="0" i="0" u="none" strike="noStrike" dirty="0">
                          <a:effectLst/>
                          <a:latin typeface="微軟正黑體" panose="020B0604030504040204" pitchFamily="34" charset="-120"/>
                          <a:ea typeface="微軟正黑體" panose="020B0604030504040204" pitchFamily="34" charset="-120"/>
                        </a:rPr>
                        <a:t>國立陽明交通大學</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1046" marR="31046" marT="31046" marB="3104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0" i="0" u="none" strike="noStrike" dirty="0">
                          <a:effectLst/>
                          <a:latin typeface="微軟正黑體" panose="020B0604030504040204" pitchFamily="34" charset="-120"/>
                          <a:ea typeface="微軟正黑體" panose="020B0604030504040204" pitchFamily="34" charset="-120"/>
                        </a:rPr>
                        <a:t>醫學系醫師組</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1046" marR="31046" marT="31046" marB="3104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effectLst/>
                          <a:latin typeface="微軟正黑體" panose="020B0604030504040204" pitchFamily="34" charset="-120"/>
                          <a:ea typeface="微軟正黑體" panose="020B0604030504040204" pitchFamily="34" charset="-120"/>
                        </a:rPr>
                        <a:t>O</a:t>
                      </a:r>
                      <a:endParaRPr lang="en-US"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97883808"/>
                  </a:ext>
                </a:extLst>
              </a:tr>
              <a:tr h="324000">
                <a:tc>
                  <a:txBody>
                    <a:bodyPr/>
                    <a:lstStyle/>
                    <a:p>
                      <a:pPr algn="l" fontAlgn="ctr"/>
                      <a:r>
                        <a:rPr lang="en-US" altLang="zh-TW" sz="1200" b="0" i="0" u="none" strike="noStrike" dirty="0">
                          <a:effectLst/>
                          <a:latin typeface="微軟正黑體" panose="020B0604030504040204" pitchFamily="34" charset="-120"/>
                          <a:ea typeface="微軟正黑體" panose="020B0604030504040204" pitchFamily="34" charset="-120"/>
                        </a:rPr>
                        <a:t>013-</a:t>
                      </a:r>
                      <a:r>
                        <a:rPr lang="zh-TW" altLang="en-US" sz="1200" b="0" i="0" u="none" strike="noStrike" dirty="0">
                          <a:effectLst/>
                          <a:latin typeface="微軟正黑體" panose="020B0604030504040204" pitchFamily="34" charset="-120"/>
                          <a:ea typeface="微軟正黑體" panose="020B0604030504040204" pitchFamily="34" charset="-120"/>
                        </a:rPr>
                        <a:t>國立陽明交通大學</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1046" marR="31046" marT="31046" marB="3104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0" i="0" u="none" strike="noStrike" dirty="0">
                          <a:effectLst/>
                          <a:latin typeface="微軟正黑體" panose="020B0604030504040204" pitchFamily="34" charset="-120"/>
                          <a:ea typeface="微軟正黑體" panose="020B0604030504040204" pitchFamily="34" charset="-120"/>
                        </a:rPr>
                        <a:t>醫學系醫師科學家組</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1046" marR="31046" marT="31046" marB="3104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05117496"/>
                  </a:ext>
                </a:extLst>
              </a:tr>
              <a:tr h="324000">
                <a:tc>
                  <a:txBody>
                    <a:bodyPr/>
                    <a:lstStyle/>
                    <a:p>
                      <a:pPr algn="l" fontAlgn="ctr"/>
                      <a:r>
                        <a:rPr lang="en-US" altLang="zh-TW" sz="1200" b="0" i="0" u="none" strike="noStrike" dirty="0">
                          <a:effectLst/>
                          <a:latin typeface="微軟正黑體" panose="020B0604030504040204" pitchFamily="34" charset="-120"/>
                          <a:ea typeface="微軟正黑體" panose="020B0604030504040204" pitchFamily="34" charset="-120"/>
                        </a:rPr>
                        <a:t>013-</a:t>
                      </a:r>
                      <a:r>
                        <a:rPr lang="zh-TW" altLang="en-US" sz="1200" b="0" i="0" u="none" strike="noStrike" dirty="0">
                          <a:effectLst/>
                          <a:latin typeface="微軟正黑體" panose="020B0604030504040204" pitchFamily="34" charset="-120"/>
                          <a:ea typeface="微軟正黑體" panose="020B0604030504040204" pitchFamily="34" charset="-120"/>
                        </a:rPr>
                        <a:t>國立陽明交通大學</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1046" marR="31046" marT="31046" marB="3104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0" i="0" u="none" strike="noStrike" dirty="0">
                          <a:effectLst/>
                          <a:latin typeface="微軟正黑體" panose="020B0604030504040204" pitchFamily="34" charset="-120"/>
                          <a:ea typeface="微軟正黑體" panose="020B0604030504040204" pitchFamily="34" charset="-120"/>
                        </a:rPr>
                        <a:t>醫學系醫師工程師組</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1046" marR="31046" marT="31046" marB="3104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effectLst/>
                          <a:latin typeface="微軟正黑體" panose="020B0604030504040204" pitchFamily="34" charset="-120"/>
                          <a:ea typeface="微軟正黑體" panose="020B0604030504040204" pitchFamily="34" charset="-120"/>
                        </a:rPr>
                        <a:t>--</a:t>
                      </a:r>
                      <a:endParaRPr lang="en-US" altLang="zh-TW"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effectLst/>
                          <a:latin typeface="微軟正黑體" panose="020B0604030504040204" pitchFamily="34" charset="-120"/>
                          <a:ea typeface="微軟正黑體" panose="020B0604030504040204" pitchFamily="34" charset="-120"/>
                        </a:rPr>
                        <a:t>O</a:t>
                      </a:r>
                      <a:endParaRPr lang="en-US" altLang="zh-TW"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effectLst/>
                          <a:latin typeface="微軟正黑體" panose="020B0604030504040204" pitchFamily="34" charset="-120"/>
                          <a:ea typeface="微軟正黑體" panose="020B0604030504040204" pitchFamily="34" charset="-120"/>
                        </a:rPr>
                        <a:t>O</a:t>
                      </a:r>
                      <a:endParaRPr lang="en-US"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65880865"/>
                  </a:ext>
                </a:extLst>
              </a:tr>
              <a:tr h="324000">
                <a:tc>
                  <a:txBody>
                    <a:bodyPr/>
                    <a:lstStyle/>
                    <a:p>
                      <a:pPr algn="l" fontAlgn="ctr"/>
                      <a:r>
                        <a:rPr lang="en-US" altLang="zh-TW" sz="1200" b="0" i="0" u="none" strike="noStrike" dirty="0">
                          <a:effectLst/>
                          <a:latin typeface="微軟正黑體" panose="020B0604030504040204" pitchFamily="34" charset="-120"/>
                          <a:ea typeface="微軟正黑體" panose="020B0604030504040204" pitchFamily="34" charset="-120"/>
                        </a:rPr>
                        <a:t>020-</a:t>
                      </a:r>
                      <a:r>
                        <a:rPr lang="zh-TW" altLang="en-US" sz="1200" b="0" i="0" u="none" strike="noStrike" dirty="0">
                          <a:effectLst/>
                          <a:latin typeface="微軟正黑體" panose="020B0604030504040204" pitchFamily="34" charset="-120"/>
                          <a:ea typeface="微軟正黑體" panose="020B0604030504040204" pitchFamily="34" charset="-120"/>
                        </a:rPr>
                        <a:t>輔仁大學</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1046" marR="31046" marT="31046" marB="3104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0" i="0" u="none" strike="noStrike" dirty="0">
                          <a:effectLst/>
                          <a:latin typeface="微軟正黑體" panose="020B0604030504040204" pitchFamily="34" charset="-120"/>
                          <a:ea typeface="微軟正黑體" panose="020B0604030504040204" pitchFamily="34" charset="-120"/>
                        </a:rPr>
                        <a:t>醫學系</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1046" marR="31046" marT="31046" marB="3104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88466484"/>
                  </a:ext>
                </a:extLst>
              </a:tr>
              <a:tr h="324000">
                <a:tc>
                  <a:txBody>
                    <a:bodyPr/>
                    <a:lstStyle/>
                    <a:p>
                      <a:pPr algn="l" fontAlgn="ctr"/>
                      <a:r>
                        <a:rPr lang="en-US" altLang="zh-TW" sz="1200" b="0" i="0" u="none" strike="noStrike" dirty="0">
                          <a:effectLst/>
                          <a:latin typeface="微軟正黑體" panose="020B0604030504040204" pitchFamily="34" charset="-120"/>
                          <a:ea typeface="微軟正黑體" panose="020B0604030504040204" pitchFamily="34" charset="-120"/>
                        </a:rPr>
                        <a:t>026-</a:t>
                      </a:r>
                      <a:r>
                        <a:rPr lang="zh-TW" altLang="en-US" sz="1200" b="0" i="0" u="none" strike="noStrike" dirty="0">
                          <a:effectLst/>
                          <a:latin typeface="微軟正黑體" panose="020B0604030504040204" pitchFamily="34" charset="-120"/>
                          <a:ea typeface="微軟正黑體" panose="020B0604030504040204" pitchFamily="34" charset="-120"/>
                        </a:rPr>
                        <a:t>中山醫學大學</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1046" marR="31046" marT="31046" marB="3104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0" i="0" u="none" strike="noStrike" dirty="0">
                          <a:effectLst/>
                          <a:latin typeface="微軟正黑體" panose="020B0604030504040204" pitchFamily="34" charset="-120"/>
                          <a:ea typeface="微軟正黑體" panose="020B0604030504040204" pitchFamily="34" charset="-120"/>
                        </a:rPr>
                        <a:t>醫學系</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1046" marR="31046" marT="31046" marB="3104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effectLst/>
                          <a:latin typeface="微軟正黑體" panose="020B0604030504040204" pitchFamily="34" charset="-120"/>
                          <a:ea typeface="微軟正黑體" panose="020B0604030504040204" pitchFamily="34" charset="-120"/>
                        </a:rPr>
                        <a:t>O</a:t>
                      </a:r>
                      <a:endParaRPr lang="en-US"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effectLst/>
                          <a:latin typeface="微軟正黑體" panose="020B0604030504040204" pitchFamily="34" charset="-120"/>
                          <a:ea typeface="微軟正黑體" panose="020B0604030504040204" pitchFamily="34" charset="-120"/>
                        </a:rPr>
                        <a:t>O</a:t>
                      </a:r>
                      <a:endParaRPr lang="en-US"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96125903"/>
                  </a:ext>
                </a:extLst>
              </a:tr>
              <a:tr h="324000">
                <a:tc>
                  <a:txBody>
                    <a:bodyPr/>
                    <a:lstStyle/>
                    <a:p>
                      <a:pPr algn="l" fontAlgn="ctr"/>
                      <a:r>
                        <a:rPr lang="en-US" altLang="zh-TW" sz="1200" b="0" i="0" u="none" strike="noStrike" dirty="0">
                          <a:effectLst/>
                          <a:latin typeface="微軟正黑體" panose="020B0604030504040204" pitchFamily="34" charset="-120"/>
                          <a:ea typeface="微軟正黑體" panose="020B0604030504040204" pitchFamily="34" charset="-120"/>
                        </a:rPr>
                        <a:t>030-</a:t>
                      </a:r>
                      <a:r>
                        <a:rPr lang="zh-TW" altLang="en-US" sz="1200" b="0" i="0" u="none" strike="noStrike" dirty="0">
                          <a:effectLst/>
                          <a:latin typeface="微軟正黑體" panose="020B0604030504040204" pitchFamily="34" charset="-120"/>
                          <a:ea typeface="微軟正黑體" panose="020B0604030504040204" pitchFamily="34" charset="-120"/>
                        </a:rPr>
                        <a:t>長庚大學</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1046" marR="31046" marT="31046" marB="3104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0" i="0" u="none" strike="noStrike" dirty="0">
                          <a:effectLst/>
                          <a:latin typeface="微軟正黑體" panose="020B0604030504040204" pitchFamily="34" charset="-120"/>
                          <a:ea typeface="微軟正黑體" panose="020B0604030504040204" pitchFamily="34" charset="-120"/>
                        </a:rPr>
                        <a:t>醫學系</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1046" marR="31046" marT="31046" marB="3104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effectLst/>
                          <a:latin typeface="微軟正黑體" panose="020B0604030504040204" pitchFamily="34" charset="-120"/>
                          <a:ea typeface="微軟正黑體" panose="020B0604030504040204" pitchFamily="34" charset="-120"/>
                        </a:rPr>
                        <a:t>--</a:t>
                      </a:r>
                      <a:endParaRPr lang="en-US" altLang="zh-TW"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effectLst/>
                          <a:latin typeface="微軟正黑體" panose="020B0604030504040204" pitchFamily="34" charset="-120"/>
                          <a:ea typeface="微軟正黑體" panose="020B0604030504040204" pitchFamily="34" charset="-120"/>
                        </a:rPr>
                        <a:t>O</a:t>
                      </a:r>
                      <a:endParaRPr lang="en-US" altLang="zh-TW"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effectLst/>
                          <a:latin typeface="微軟正黑體" panose="020B0604030504040204" pitchFamily="34" charset="-120"/>
                          <a:ea typeface="微軟正黑體" panose="020B0604030504040204" pitchFamily="34" charset="-120"/>
                        </a:rPr>
                        <a:t>O</a:t>
                      </a:r>
                      <a:endParaRPr lang="en-US" altLang="zh-TW"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56894636"/>
                  </a:ext>
                </a:extLst>
              </a:tr>
              <a:tr h="324000">
                <a:tc>
                  <a:txBody>
                    <a:bodyPr/>
                    <a:lstStyle/>
                    <a:p>
                      <a:pPr algn="l" fontAlgn="ctr"/>
                      <a:r>
                        <a:rPr lang="en-US" altLang="zh-TW" sz="1200" b="0" i="0" u="none" strike="noStrike" dirty="0">
                          <a:effectLst/>
                          <a:latin typeface="微軟正黑體" panose="020B0604030504040204" pitchFamily="34" charset="-120"/>
                          <a:ea typeface="微軟正黑體" panose="020B0604030504040204" pitchFamily="34" charset="-120"/>
                        </a:rPr>
                        <a:t>108-</a:t>
                      </a:r>
                      <a:r>
                        <a:rPr lang="zh-TW" altLang="en-US" sz="1200" b="0" i="0" u="none" strike="noStrike" dirty="0">
                          <a:effectLst/>
                          <a:latin typeface="微軟正黑體" panose="020B0604030504040204" pitchFamily="34" charset="-120"/>
                          <a:ea typeface="微軟正黑體" panose="020B0604030504040204" pitchFamily="34" charset="-120"/>
                        </a:rPr>
                        <a:t>慈濟大學</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1046" marR="31046" marT="31046" marB="3104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0" i="0" u="none" strike="noStrike" dirty="0">
                          <a:effectLst/>
                          <a:latin typeface="微軟正黑體" panose="020B0604030504040204" pitchFamily="34" charset="-120"/>
                          <a:ea typeface="微軟正黑體" panose="020B0604030504040204" pitchFamily="34" charset="-120"/>
                        </a:rPr>
                        <a:t>醫學系</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1046" marR="31046" marT="31046" marB="3104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effectLst/>
                          <a:latin typeface="微軟正黑體" panose="020B0604030504040204" pitchFamily="34" charset="-120"/>
                          <a:ea typeface="微軟正黑體" panose="020B0604030504040204" pitchFamily="34" charset="-120"/>
                        </a:rPr>
                        <a:t>O</a:t>
                      </a:r>
                      <a:endParaRPr lang="en-US"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effectLst/>
                          <a:latin typeface="微軟正黑體" panose="020B0604030504040204" pitchFamily="34" charset="-120"/>
                          <a:ea typeface="微軟正黑體" panose="020B0604030504040204" pitchFamily="34" charset="-120"/>
                        </a:rPr>
                        <a:t>O</a:t>
                      </a:r>
                      <a:endParaRPr lang="en-US" altLang="zh-TW"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effectLst/>
                          <a:latin typeface="微軟正黑體" panose="020B0604030504040204" pitchFamily="34" charset="-120"/>
                          <a:ea typeface="微軟正黑體" panose="020B0604030504040204" pitchFamily="34" charset="-120"/>
                        </a:rPr>
                        <a:t>O</a:t>
                      </a:r>
                      <a:endParaRPr lang="en-US" altLang="zh-TW"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effectLst/>
                          <a:latin typeface="微軟正黑體" panose="020B0604030504040204" pitchFamily="34" charset="-120"/>
                          <a:ea typeface="微軟正黑體" panose="020B0604030504040204" pitchFamily="34" charset="-120"/>
                        </a:rPr>
                        <a:t>O</a:t>
                      </a:r>
                      <a:endParaRPr lang="en-US" altLang="zh-TW"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46126746"/>
                  </a:ext>
                </a:extLst>
              </a:tr>
              <a:tr h="324000">
                <a:tc>
                  <a:txBody>
                    <a:bodyPr/>
                    <a:lstStyle/>
                    <a:p>
                      <a:pPr algn="l" fontAlgn="ctr"/>
                      <a:r>
                        <a:rPr lang="en-US" altLang="zh-TW" sz="1200" b="0" i="0" u="none" strike="noStrike" dirty="0">
                          <a:effectLst/>
                          <a:latin typeface="微軟正黑體" panose="020B0604030504040204" pitchFamily="34" charset="-120"/>
                          <a:ea typeface="微軟正黑體" panose="020B0604030504040204" pitchFamily="34" charset="-120"/>
                        </a:rPr>
                        <a:t>109-</a:t>
                      </a:r>
                      <a:r>
                        <a:rPr lang="zh-TW" altLang="en-US" sz="1200" b="0" i="0" u="none" strike="noStrike" dirty="0">
                          <a:effectLst/>
                          <a:latin typeface="微軟正黑體" panose="020B0604030504040204" pitchFamily="34" charset="-120"/>
                          <a:ea typeface="微軟正黑體" panose="020B0604030504040204" pitchFamily="34" charset="-120"/>
                        </a:rPr>
                        <a:t>台北醫學大學</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1046" marR="31046" marT="31046" marB="3104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0" i="0" u="none" strike="noStrike" dirty="0">
                          <a:effectLst/>
                          <a:latin typeface="微軟正黑體" panose="020B0604030504040204" pitchFamily="34" charset="-120"/>
                          <a:ea typeface="微軟正黑體" panose="020B0604030504040204" pitchFamily="34" charset="-120"/>
                        </a:rPr>
                        <a:t>醫學系</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1046" marR="31046" marT="31046" marB="3104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00740805"/>
                  </a:ext>
                </a:extLst>
              </a:tr>
              <a:tr h="324000">
                <a:tc>
                  <a:txBody>
                    <a:bodyPr/>
                    <a:lstStyle/>
                    <a:p>
                      <a:pPr algn="l" fontAlgn="ctr"/>
                      <a:r>
                        <a:rPr lang="en-US" altLang="zh-TW" sz="1200" b="0" i="0" u="none" strike="noStrike" dirty="0">
                          <a:effectLst/>
                          <a:latin typeface="微軟正黑體" panose="020B0604030504040204" pitchFamily="34" charset="-120"/>
                          <a:ea typeface="微軟正黑體" panose="020B0604030504040204" pitchFamily="34" charset="-120"/>
                        </a:rPr>
                        <a:t>152-</a:t>
                      </a:r>
                      <a:r>
                        <a:rPr lang="zh-TW" altLang="en-US" sz="1200" b="0" i="0" u="none" strike="noStrike" dirty="0">
                          <a:effectLst/>
                          <a:latin typeface="微軟正黑體" panose="020B0604030504040204" pitchFamily="34" charset="-120"/>
                          <a:ea typeface="微軟正黑體" panose="020B0604030504040204" pitchFamily="34" charset="-120"/>
                        </a:rPr>
                        <a:t>馬偕醫學院</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1046" marR="31046" marT="31046" marB="3104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0" i="0" u="none" strike="noStrike" dirty="0">
                          <a:effectLst/>
                          <a:latin typeface="微軟正黑體" panose="020B0604030504040204" pitchFamily="34" charset="-120"/>
                          <a:ea typeface="微軟正黑體" panose="020B0604030504040204" pitchFamily="34" charset="-120"/>
                        </a:rPr>
                        <a:t>醫學系</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1046" marR="31046" marT="31046" marB="3104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effectLst/>
                          <a:latin typeface="微軟正黑體" panose="020B0604030504040204" pitchFamily="34" charset="-120"/>
                          <a:ea typeface="微軟正黑體" panose="020B0604030504040204" pitchFamily="34" charset="-120"/>
                        </a:rPr>
                        <a:t>O</a:t>
                      </a:r>
                      <a:endParaRPr lang="en-US"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54709493"/>
                  </a:ext>
                </a:extLst>
              </a:tr>
            </a:tbl>
          </a:graphicData>
        </a:graphic>
      </p:graphicFrame>
    </p:spTree>
    <p:extLst>
      <p:ext uri="{BB962C8B-B14F-4D97-AF65-F5344CB8AC3E}">
        <p14:creationId xmlns:p14="http://schemas.microsoft.com/office/powerpoint/2010/main" val="1024775394"/>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00" name="AutoShape 2"/>
          <p:cNvSpPr>
            <a:spLocks noGrp="1" noChangeArrowheads="1"/>
          </p:cNvSpPr>
          <p:nvPr>
            <p:ph type="title"/>
          </p:nvPr>
        </p:nvSpPr>
        <p:spPr>
          <a:xfrm>
            <a:off x="539552" y="908720"/>
            <a:ext cx="8352928" cy="720080"/>
          </a:xfrm>
        </p:spPr>
        <p:txBody>
          <a:bodyPr>
            <a:noAutofit/>
          </a:bodyPr>
          <a:lstStyle/>
          <a:p>
            <a:r>
              <a:rPr lang="zh-TW" altLang="en-US" sz="3600" dirty="0">
                <a:latin typeface="+mj-ea"/>
                <a:cs typeface="Times New Roman" panose="02020603050405020304" pitchFamily="18" charset="0"/>
              </a:rPr>
              <a:t>如果還沒有具體的學系目標，怎麼辦？</a:t>
            </a:r>
            <a:endParaRPr lang="en-US" altLang="zh-TW" sz="3600" dirty="0">
              <a:latin typeface="+mj-ea"/>
            </a:endParaRPr>
          </a:p>
        </p:txBody>
      </p:sp>
      <p:sp>
        <p:nvSpPr>
          <p:cNvPr id="4101" name="Rectangle 3"/>
          <p:cNvSpPr>
            <a:spLocks noGrp="1" noChangeArrowheads="1"/>
          </p:cNvSpPr>
          <p:nvPr>
            <p:ph type="body" idx="1"/>
          </p:nvPr>
        </p:nvSpPr>
        <p:spPr>
          <a:xfrm>
            <a:off x="0" y="1700808"/>
            <a:ext cx="8892480" cy="5020666"/>
          </a:xfrm>
        </p:spPr>
        <p:txBody>
          <a:bodyPr>
            <a:normAutofit/>
          </a:bodyPr>
          <a:lstStyle/>
          <a:p>
            <a:pPr marL="838200" lvl="1" indent="-381000">
              <a:lnSpc>
                <a:spcPct val="150000"/>
              </a:lnSpc>
              <a:spcBef>
                <a:spcPts val="0"/>
              </a:spcBef>
            </a:pPr>
            <a:r>
              <a:rPr lang="zh-TW" altLang="en-US" sz="2800" kern="100" dirty="0">
                <a:solidFill>
                  <a:srgbClr val="000000"/>
                </a:solidFill>
                <a:latin typeface="微軟正黑體" panose="020B0604030504040204" pitchFamily="34" charset="-120"/>
                <a:ea typeface="微軟正黑體" panose="020B0604030504040204" pitchFamily="34" charset="-120"/>
                <a:cs typeface="Arial" panose="020B0604020202020204" pitchFamily="34" charset="0"/>
              </a:rPr>
              <a:t>寒假自主學習可用「學群探索」為主題，</a:t>
            </a:r>
            <a:r>
              <a:rPr lang="zh-TW" altLang="en-US" sz="2800" dirty="0">
                <a:latin typeface="微軟正黑體" panose="020B0604030504040204" pitchFamily="34" charset="-120"/>
                <a:ea typeface="微軟正黑體" panose="020B0604030504040204" pitchFamily="34" charset="-120"/>
              </a:rPr>
              <a:t>善用線上學長姐或教授的分享影片。</a:t>
            </a:r>
            <a:endParaRPr lang="en-US" altLang="zh-TW" sz="2800" dirty="0">
              <a:latin typeface="微軟正黑體" panose="020B0604030504040204" pitchFamily="34" charset="-120"/>
              <a:ea typeface="微軟正黑體" panose="020B0604030504040204" pitchFamily="34" charset="-120"/>
            </a:endParaRPr>
          </a:p>
          <a:p>
            <a:pPr marL="1074420" lvl="2" indent="-342900">
              <a:lnSpc>
                <a:spcPct val="160000"/>
              </a:lnSpc>
              <a:spcBef>
                <a:spcPts val="0"/>
              </a:spcBef>
            </a:pPr>
            <a:r>
              <a:rPr lang="en-US" altLang="zh-TW" sz="2400" i="0" u="none" strike="noStrike" dirty="0">
                <a:solidFill>
                  <a:srgbClr val="373737"/>
                </a:solidFill>
                <a:effectLst/>
                <a:latin typeface="微軟正黑體" panose="020B0604030504040204" pitchFamily="34" charset="-120"/>
                <a:ea typeface="微軟正黑體" panose="020B0604030504040204" pitchFamily="34" charset="-120"/>
              </a:rPr>
              <a:t>IOH</a:t>
            </a:r>
            <a:r>
              <a:rPr lang="zh-TW" altLang="en-US" sz="2400" i="0" u="none" strike="noStrike" dirty="0">
                <a:solidFill>
                  <a:srgbClr val="373737"/>
                </a:solidFill>
                <a:effectLst/>
                <a:latin typeface="微軟正黑體" panose="020B0604030504040204" pitchFamily="34" charset="-120"/>
                <a:ea typeface="微軟正黑體" panose="020B0604030504040204" pitchFamily="34" charset="-120"/>
              </a:rPr>
              <a:t>開放個人經驗平台</a:t>
            </a:r>
            <a:r>
              <a:rPr lang="zh-TW" altLang="en-US" sz="2400" b="0" i="0" u="none" strike="noStrike" dirty="0">
                <a:effectLst/>
                <a:latin typeface="+mj-ea"/>
                <a:ea typeface="+mj-ea"/>
              </a:rPr>
              <a:t>： </a:t>
            </a:r>
            <a:r>
              <a:rPr lang="en-US" altLang="zh-TW" sz="2400" dirty="0">
                <a:solidFill>
                  <a:schemeClr val="tx2"/>
                </a:solidFill>
                <a:latin typeface="微軟正黑體" panose="020B0604030504040204" pitchFamily="34" charset="-120"/>
                <a:ea typeface="微軟正黑體" panose="020B0604030504040204" pitchFamily="34" charset="-120"/>
                <a:hlinkClick r:id="rId3"/>
              </a:rPr>
              <a:t>https://ioh.tw/</a:t>
            </a:r>
            <a:endParaRPr lang="en-US" altLang="zh-TW" sz="2400" dirty="0">
              <a:solidFill>
                <a:schemeClr val="tx2"/>
              </a:solidFill>
              <a:latin typeface="微軟正黑體" panose="020B0604030504040204" pitchFamily="34" charset="-120"/>
              <a:ea typeface="微軟正黑體" panose="020B0604030504040204" pitchFamily="34" charset="-120"/>
            </a:endParaRPr>
          </a:p>
          <a:p>
            <a:pPr marL="1661160" lvl="4" indent="-381000">
              <a:lnSpc>
                <a:spcPct val="160000"/>
              </a:lnSpc>
              <a:spcBef>
                <a:spcPts val="0"/>
              </a:spcBef>
            </a:pPr>
            <a:r>
              <a:rPr lang="zh-TW" altLang="en-US" sz="2400" dirty="0">
                <a:latin typeface="微軟正黑體" panose="020B0604030504040204" pitchFamily="34" charset="-120"/>
                <a:ea typeface="微軟正黑體" panose="020B0604030504040204" pitchFamily="34" charset="-120"/>
              </a:rPr>
              <a:t>教授談科系：大學教授對於科系的看法</a:t>
            </a:r>
            <a:endParaRPr lang="en-US" altLang="zh-TW" sz="2400" dirty="0">
              <a:latin typeface="微軟正黑體" panose="020B0604030504040204" pitchFamily="34" charset="-120"/>
              <a:ea typeface="微軟正黑體" panose="020B0604030504040204" pitchFamily="34" charset="-120"/>
            </a:endParaRPr>
          </a:p>
          <a:p>
            <a:pPr marL="1661160" lvl="4" indent="-381000">
              <a:lnSpc>
                <a:spcPct val="160000"/>
              </a:lnSpc>
              <a:spcBef>
                <a:spcPts val="0"/>
              </a:spcBef>
            </a:pPr>
            <a:r>
              <a:rPr lang="zh-TW" altLang="en-US" sz="2400" dirty="0">
                <a:latin typeface="微軟正黑體" panose="020B0604030504040204" pitchFamily="34" charset="-120"/>
                <a:ea typeface="微軟正黑體" panose="020B0604030504040204" pitchFamily="34" charset="-120"/>
              </a:rPr>
              <a:t>全台校系總覽：學長姐就讀經驗分享影片</a:t>
            </a:r>
            <a:endParaRPr lang="en-US" altLang="zh-TW" sz="2400" dirty="0">
              <a:latin typeface="微軟正黑體" panose="020B0604030504040204" pitchFamily="34" charset="-120"/>
              <a:ea typeface="微軟正黑體" panose="020B0604030504040204" pitchFamily="34" charset="-120"/>
            </a:endParaRPr>
          </a:p>
          <a:p>
            <a:pPr marL="1661160" lvl="4" indent="-381000">
              <a:lnSpc>
                <a:spcPct val="160000"/>
              </a:lnSpc>
              <a:spcBef>
                <a:spcPts val="0"/>
              </a:spcBef>
            </a:pPr>
            <a:r>
              <a:rPr lang="zh-TW" altLang="en-US" sz="2400" dirty="0">
                <a:latin typeface="微軟正黑體" panose="020B0604030504040204" pitchFamily="34" charset="-120"/>
                <a:ea typeface="微軟正黑體" panose="020B0604030504040204" pitchFamily="34" charset="-120"/>
              </a:rPr>
              <a:t>善用搜尋功能，輸入想了解的學系關鍵字</a:t>
            </a:r>
            <a:endParaRPr lang="en-US" altLang="zh-TW" sz="2400" dirty="0">
              <a:latin typeface="微軟正黑體" panose="020B0604030504040204" pitchFamily="34" charset="-120"/>
              <a:ea typeface="微軟正黑體" panose="020B0604030504040204" pitchFamily="34" charset="-120"/>
            </a:endParaRPr>
          </a:p>
          <a:p>
            <a:pPr marL="1074420" lvl="2" indent="-342900">
              <a:lnSpc>
                <a:spcPct val="160000"/>
              </a:lnSpc>
              <a:spcBef>
                <a:spcPts val="0"/>
              </a:spcBef>
            </a:pPr>
            <a:r>
              <a:rPr lang="en-US" altLang="zh-TW" sz="2400" i="0" u="none" strike="noStrike" dirty="0" err="1">
                <a:effectLst/>
                <a:latin typeface="微軟正黑體" panose="020B0604030504040204" pitchFamily="34" charset="-120"/>
                <a:ea typeface="微軟正黑體" panose="020B0604030504040204" pitchFamily="34" charset="-120"/>
              </a:rPr>
              <a:t>Yory</a:t>
            </a:r>
            <a:r>
              <a:rPr lang="zh-TW" altLang="en-US" sz="2400" i="0" u="none" strike="noStrike" dirty="0">
                <a:effectLst/>
                <a:latin typeface="微軟正黑體" panose="020B0604030504040204" pitchFamily="34" charset="-120"/>
                <a:ea typeface="微軟正黑體" panose="020B0604030504040204" pitchFamily="34" charset="-120"/>
              </a:rPr>
              <a:t>優歷</a:t>
            </a:r>
            <a:endParaRPr lang="en-US" altLang="zh-TW" sz="2400" i="0" u="none" strike="noStrike" dirty="0">
              <a:effectLst/>
              <a:latin typeface="微軟正黑體" panose="020B0604030504040204" pitchFamily="34" charset="-120"/>
              <a:ea typeface="微軟正黑體" panose="020B0604030504040204" pitchFamily="34" charset="-120"/>
            </a:endParaRPr>
          </a:p>
          <a:p>
            <a:pPr marL="838200" lvl="1" indent="-381000">
              <a:lnSpc>
                <a:spcPct val="150000"/>
              </a:lnSpc>
              <a:spcBef>
                <a:spcPts val="0"/>
              </a:spcBef>
            </a:pPr>
            <a:endParaRPr lang="en-US" altLang="zh-TW" sz="2800" i="0" dirty="0">
              <a:effectLst/>
              <a:latin typeface="微軟正黑體" panose="020B0604030504040204" pitchFamily="34" charset="-120"/>
              <a:ea typeface="微軟正黑體" panose="020B0604030504040204" pitchFamily="34" charset="-120"/>
            </a:endParaRPr>
          </a:p>
          <a:p>
            <a:pPr marL="1112520" lvl="2" indent="-381000">
              <a:lnSpc>
                <a:spcPct val="150000"/>
              </a:lnSpc>
              <a:spcBef>
                <a:spcPts val="0"/>
              </a:spcBef>
            </a:pPr>
            <a:endParaRPr lang="en-US" altLang="zh-TW" sz="2400" i="0" dirty="0">
              <a:effectLst/>
              <a:latin typeface="微軟正黑體" panose="020B0604030504040204" pitchFamily="34" charset="-120"/>
              <a:ea typeface="微軟正黑體" panose="020B0604030504040204" pitchFamily="34" charset="-120"/>
            </a:endParaRPr>
          </a:p>
          <a:p>
            <a:pPr marL="1112520" lvl="2" indent="-381000">
              <a:lnSpc>
                <a:spcPct val="150000"/>
              </a:lnSpc>
              <a:spcBef>
                <a:spcPts val="0"/>
              </a:spcBef>
            </a:pPr>
            <a:endParaRPr lang="en-US" altLang="zh-TW" sz="2400" i="0" dirty="0">
              <a:effectLst/>
              <a:latin typeface="微軟正黑體" panose="020B0604030504040204" pitchFamily="34" charset="-120"/>
              <a:ea typeface="微軟正黑體" panose="020B0604030504040204" pitchFamily="34" charset="-120"/>
            </a:endParaRPr>
          </a:p>
          <a:p>
            <a:pPr marL="838200" lvl="1" indent="-381000">
              <a:lnSpc>
                <a:spcPct val="160000"/>
              </a:lnSpc>
              <a:spcBef>
                <a:spcPts val="0"/>
              </a:spcBef>
            </a:pPr>
            <a:endParaRPr lang="en-US" altLang="zh-TW" i="0" dirty="0">
              <a:solidFill>
                <a:srgbClr val="373737"/>
              </a:solidFill>
              <a:effectLst/>
              <a:latin typeface="微軟正黑體" panose="020B0604030504040204" pitchFamily="34" charset="-120"/>
              <a:ea typeface="微軟正黑體" panose="020B0604030504040204" pitchFamily="34" charset="-120"/>
            </a:endParaRPr>
          </a:p>
          <a:p>
            <a:pPr marL="1112520" lvl="2" indent="-381000">
              <a:lnSpc>
                <a:spcPct val="160000"/>
              </a:lnSpc>
              <a:spcBef>
                <a:spcPts val="0"/>
              </a:spcBef>
            </a:pPr>
            <a:endParaRPr lang="en-US" altLang="zh-TW" sz="2800" i="0" dirty="0">
              <a:solidFill>
                <a:schemeClr val="tx2"/>
              </a:solidFill>
              <a:effectLst/>
              <a:latin typeface="微軟正黑體" panose="020B0604030504040204" pitchFamily="34" charset="-120"/>
              <a:ea typeface="微軟正黑體" panose="020B0604030504040204" pitchFamily="34" charset="-120"/>
            </a:endParaRPr>
          </a:p>
          <a:p>
            <a:pPr marL="838200" lvl="1" indent="-381000">
              <a:lnSpc>
                <a:spcPct val="160000"/>
              </a:lnSpc>
              <a:spcBef>
                <a:spcPts val="0"/>
              </a:spcBef>
            </a:pPr>
            <a:endParaRPr lang="en-US" altLang="zh-TW" sz="2800" dirty="0">
              <a:solidFill>
                <a:schemeClr val="tx2"/>
              </a:solidFill>
              <a:effectLst/>
              <a:latin typeface="+mj-ea"/>
              <a:ea typeface="+mj-ea"/>
              <a:cs typeface="Times New Roman" panose="02020603050405020304" pitchFamily="18" charset="0"/>
            </a:endParaRPr>
          </a:p>
          <a:p>
            <a:pPr marL="457200" indent="-457200">
              <a:lnSpc>
                <a:spcPct val="160000"/>
              </a:lnSpc>
              <a:spcBef>
                <a:spcPts val="0"/>
              </a:spcBef>
            </a:pPr>
            <a:endParaRPr lang="en-US" altLang="zh-TW" sz="2800" dirty="0">
              <a:solidFill>
                <a:schemeClr val="tx2"/>
              </a:solidFill>
              <a:latin typeface="+mj-ea"/>
              <a:ea typeface="+mj-ea"/>
            </a:endParaRPr>
          </a:p>
          <a:p>
            <a:pPr marL="457200" indent="-457200" eaLnBrk="1" hangingPunct="1">
              <a:lnSpc>
                <a:spcPct val="160000"/>
              </a:lnSpc>
              <a:spcBef>
                <a:spcPts val="0"/>
              </a:spcBef>
              <a:buNone/>
            </a:pPr>
            <a:endParaRPr lang="en-US" altLang="zh-TW" sz="2800" dirty="0">
              <a:solidFill>
                <a:schemeClr val="tx2"/>
              </a:solidFill>
              <a:latin typeface="+mj-ea"/>
              <a:ea typeface="+mj-ea"/>
            </a:endParaRPr>
          </a:p>
        </p:txBody>
      </p:sp>
      <p:sp>
        <p:nvSpPr>
          <p:cNvPr id="5" name="投影片編號版面配置區 5">
            <a:extLst>
              <a:ext uri="{FF2B5EF4-FFF2-40B4-BE49-F238E27FC236}">
                <a16:creationId xmlns:a16="http://schemas.microsoft.com/office/drawing/2014/main" id="{8658CF8F-46A0-4B7A-A743-BBF34C32BB74}"/>
              </a:ext>
            </a:extLst>
          </p:cNvPr>
          <p:cNvSpPr>
            <a:spLocks noGrp="1"/>
          </p:cNvSpPr>
          <p:nvPr>
            <p:ph type="sldNum" sz="quarter" idx="12"/>
          </p:nvPr>
        </p:nvSpPr>
        <p:spPr>
          <a:xfrm>
            <a:off x="7924800" y="6356350"/>
            <a:ext cx="762000" cy="365125"/>
          </a:xfrm>
          <a:noFill/>
        </p:spPr>
        <p:txBody>
          <a:bodyPr/>
          <a:lstStyle/>
          <a:p>
            <a:fld id="{BA658583-FC9A-445C-AB03-44C0F41B7F77}" type="slidenum">
              <a:rPr lang="en-US" altLang="zh-TW" sz="1400" smtClean="0">
                <a:latin typeface="微軟正黑體" panose="020B0604030504040204" pitchFamily="34" charset="-120"/>
                <a:ea typeface="微軟正黑體" panose="020B0604030504040204" pitchFamily="34" charset="-120"/>
                <a:cs typeface="Times New Roman" panose="02020603050405020304" pitchFamily="18" charset="0"/>
              </a:rPr>
              <a:pPr/>
              <a:t>5</a:t>
            </a:fld>
            <a:endParaRPr lang="en-US" altLang="zh-TW" sz="1400" dirty="0">
              <a:latin typeface="微軟正黑體" panose="020B0604030504040204" pitchFamily="34" charset="-120"/>
              <a:ea typeface="微軟正黑體" panose="020B0604030504040204" pitchFamily="34" charset="-120"/>
              <a:cs typeface="Times New Roman" panose="02020603050405020304" pitchFamily="18" charset="0"/>
            </a:endParaRPr>
          </a:p>
        </p:txBody>
      </p:sp>
    </p:spTree>
    <p:extLst>
      <p:ext uri="{BB962C8B-B14F-4D97-AF65-F5344CB8AC3E}">
        <p14:creationId xmlns:p14="http://schemas.microsoft.com/office/powerpoint/2010/main" val="154384243"/>
      </p:ext>
    </p:extLst>
  </p:cSld>
  <p:clrMapOvr>
    <a:masterClrMapping/>
  </p:clrMapOvr>
  <p:transition/>
</p:sld>
</file>

<file path=ppt/slides/slide5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投影片編號版面配置區 5">
            <a:extLst>
              <a:ext uri="{FF2B5EF4-FFF2-40B4-BE49-F238E27FC236}">
                <a16:creationId xmlns:a16="http://schemas.microsoft.com/office/drawing/2014/main" id="{8658CF8F-46A0-4B7A-A743-BBF34C32BB74}"/>
              </a:ext>
            </a:extLst>
          </p:cNvPr>
          <p:cNvSpPr>
            <a:spLocks noGrp="1"/>
          </p:cNvSpPr>
          <p:nvPr>
            <p:ph type="sldNum" sz="quarter" idx="12"/>
          </p:nvPr>
        </p:nvSpPr>
        <p:spPr>
          <a:xfrm>
            <a:off x="7924800" y="6356350"/>
            <a:ext cx="762000" cy="365125"/>
          </a:xfrm>
          <a:noFill/>
        </p:spPr>
        <p:txBody>
          <a:bodyPr/>
          <a:lstStyle/>
          <a:p>
            <a:fld id="{BA658583-FC9A-445C-AB03-44C0F41B7F77}" type="slidenum">
              <a:rPr lang="en-US" altLang="zh-TW" sz="1400" smtClean="0">
                <a:latin typeface="微軟正黑體" panose="020B0604030504040204" pitchFamily="34" charset="-120"/>
                <a:ea typeface="微軟正黑體" panose="020B0604030504040204" pitchFamily="34" charset="-120"/>
                <a:cs typeface="Times New Roman" panose="02020603050405020304" pitchFamily="18" charset="0"/>
              </a:rPr>
              <a:pPr/>
              <a:t>50</a:t>
            </a:fld>
            <a:endParaRPr lang="en-US" altLang="zh-TW" sz="1400" dirty="0">
              <a:latin typeface="微軟正黑體" panose="020B0604030504040204" pitchFamily="34" charset="-120"/>
              <a:ea typeface="微軟正黑體" panose="020B0604030504040204" pitchFamily="34" charset="-120"/>
              <a:cs typeface="Times New Roman" panose="02020603050405020304" pitchFamily="18" charset="0"/>
            </a:endParaRPr>
          </a:p>
        </p:txBody>
      </p:sp>
      <p:graphicFrame>
        <p:nvGraphicFramePr>
          <p:cNvPr id="4" name="表格 3">
            <a:extLst>
              <a:ext uri="{FF2B5EF4-FFF2-40B4-BE49-F238E27FC236}">
                <a16:creationId xmlns:a16="http://schemas.microsoft.com/office/drawing/2014/main" id="{CD209C0A-562C-436C-9F5E-3A1248323894}"/>
              </a:ext>
            </a:extLst>
          </p:cNvPr>
          <p:cNvGraphicFramePr>
            <a:graphicFrameLocks noGrp="1"/>
          </p:cNvGraphicFramePr>
          <p:nvPr/>
        </p:nvGraphicFramePr>
        <p:xfrm>
          <a:off x="90000" y="1124744"/>
          <a:ext cx="8964000" cy="3327750"/>
        </p:xfrm>
        <a:graphic>
          <a:graphicData uri="http://schemas.openxmlformats.org/drawingml/2006/table">
            <a:tbl>
              <a:tblPr>
                <a:tableStyleId>{5C22544A-7EE6-4342-B048-85BDC9FD1C3A}</a:tableStyleId>
              </a:tblPr>
              <a:tblGrid>
                <a:gridCol w="1656000">
                  <a:extLst>
                    <a:ext uri="{9D8B030D-6E8A-4147-A177-3AD203B41FA5}">
                      <a16:colId xmlns:a16="http://schemas.microsoft.com/office/drawing/2014/main" val="700812904"/>
                    </a:ext>
                  </a:extLst>
                </a:gridCol>
                <a:gridCol w="1620000">
                  <a:extLst>
                    <a:ext uri="{9D8B030D-6E8A-4147-A177-3AD203B41FA5}">
                      <a16:colId xmlns:a16="http://schemas.microsoft.com/office/drawing/2014/main" val="2845090906"/>
                    </a:ext>
                  </a:extLst>
                </a:gridCol>
                <a:gridCol w="792000">
                  <a:extLst>
                    <a:ext uri="{9D8B030D-6E8A-4147-A177-3AD203B41FA5}">
                      <a16:colId xmlns:a16="http://schemas.microsoft.com/office/drawing/2014/main" val="3896292804"/>
                    </a:ext>
                  </a:extLst>
                </a:gridCol>
                <a:gridCol w="648000">
                  <a:extLst>
                    <a:ext uri="{9D8B030D-6E8A-4147-A177-3AD203B41FA5}">
                      <a16:colId xmlns:a16="http://schemas.microsoft.com/office/drawing/2014/main" val="681033654"/>
                    </a:ext>
                  </a:extLst>
                </a:gridCol>
                <a:gridCol w="648000">
                  <a:extLst>
                    <a:ext uri="{9D8B030D-6E8A-4147-A177-3AD203B41FA5}">
                      <a16:colId xmlns:a16="http://schemas.microsoft.com/office/drawing/2014/main" val="3340408363"/>
                    </a:ext>
                  </a:extLst>
                </a:gridCol>
                <a:gridCol w="648000">
                  <a:extLst>
                    <a:ext uri="{9D8B030D-6E8A-4147-A177-3AD203B41FA5}">
                      <a16:colId xmlns:a16="http://schemas.microsoft.com/office/drawing/2014/main" val="105023410"/>
                    </a:ext>
                  </a:extLst>
                </a:gridCol>
                <a:gridCol w="432000">
                  <a:extLst>
                    <a:ext uri="{9D8B030D-6E8A-4147-A177-3AD203B41FA5}">
                      <a16:colId xmlns:a16="http://schemas.microsoft.com/office/drawing/2014/main" val="382664710"/>
                    </a:ext>
                  </a:extLst>
                </a:gridCol>
                <a:gridCol w="648000">
                  <a:extLst>
                    <a:ext uri="{9D8B030D-6E8A-4147-A177-3AD203B41FA5}">
                      <a16:colId xmlns:a16="http://schemas.microsoft.com/office/drawing/2014/main" val="2740420400"/>
                    </a:ext>
                  </a:extLst>
                </a:gridCol>
                <a:gridCol w="432000">
                  <a:extLst>
                    <a:ext uri="{9D8B030D-6E8A-4147-A177-3AD203B41FA5}">
                      <a16:colId xmlns:a16="http://schemas.microsoft.com/office/drawing/2014/main" val="2369857427"/>
                    </a:ext>
                  </a:extLst>
                </a:gridCol>
                <a:gridCol w="720000">
                  <a:extLst>
                    <a:ext uri="{9D8B030D-6E8A-4147-A177-3AD203B41FA5}">
                      <a16:colId xmlns:a16="http://schemas.microsoft.com/office/drawing/2014/main" val="478792199"/>
                    </a:ext>
                  </a:extLst>
                </a:gridCol>
                <a:gridCol w="720000">
                  <a:extLst>
                    <a:ext uri="{9D8B030D-6E8A-4147-A177-3AD203B41FA5}">
                      <a16:colId xmlns:a16="http://schemas.microsoft.com/office/drawing/2014/main" val="1887634902"/>
                    </a:ext>
                  </a:extLst>
                </a:gridCol>
              </a:tblGrid>
              <a:tr h="252000">
                <a:tc>
                  <a:txBody>
                    <a:bodyPr/>
                    <a:lstStyle/>
                    <a:p>
                      <a:pPr algn="l" fontAlgn="ctr"/>
                      <a:endParaRPr lang="zh-TW" altLang="en-US" sz="10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1046" marR="31046" marT="31046" marB="3104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endParaRPr lang="zh-TW" altLang="en-US" sz="10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9">
                  <a:txBody>
                    <a:bodyPr/>
                    <a:lstStyle/>
                    <a:p>
                      <a:pPr algn="ctr" fontAlgn="ctr"/>
                      <a:r>
                        <a:rPr lang="en-US" altLang="zh-TW" sz="1200" b="1" i="0" u="none" strike="noStrike" dirty="0">
                          <a:solidFill>
                            <a:srgbClr val="C00000"/>
                          </a:solidFill>
                          <a:effectLst/>
                          <a:latin typeface="微軟正黑體" panose="020B0604030504040204" pitchFamily="34" charset="-120"/>
                          <a:ea typeface="微軟正黑體" panose="020B0604030504040204" pitchFamily="34" charset="-120"/>
                        </a:rPr>
                        <a:t>114</a:t>
                      </a:r>
                      <a: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t>學年度</a:t>
                      </a:r>
                      <a:r>
                        <a:rPr lang="zh-TW" altLang="en-US" sz="1200" b="0" i="0" u="none" strike="noStrike" dirty="0">
                          <a:effectLst/>
                          <a:latin typeface="微軟正黑體" panose="020B0604030504040204" pitchFamily="34" charset="-120"/>
                          <a:ea typeface="微軟正黑體" panose="020B0604030504040204" pitchFamily="34" charset="-120"/>
                        </a:rPr>
                        <a:t>大學申請入學校系分則多元表現</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84869" marR="84869" marT="42435" marB="4243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3646313808"/>
                  </a:ext>
                </a:extLst>
              </a:tr>
              <a:tr h="792000">
                <a:tc>
                  <a:txBody>
                    <a:bodyPr/>
                    <a:lstStyle/>
                    <a:p>
                      <a:pPr algn="ctr" fontAlgn="ctr"/>
                      <a:r>
                        <a:rPr lang="zh-TW" altLang="en-US" sz="1200" b="1" i="0" u="none" strike="noStrike" dirty="0">
                          <a:effectLst/>
                          <a:latin typeface="微軟正黑體" panose="020B0604030504040204" pitchFamily="34" charset="-120"/>
                          <a:ea typeface="微軟正黑體" panose="020B0604030504040204" pitchFamily="34" charset="-120"/>
                        </a:rPr>
                        <a:t>學校</a:t>
                      </a:r>
                      <a:endPar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1046" marR="31046" marT="31046" marB="3104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effectLst/>
                          <a:latin typeface="微軟正黑體" panose="020B0604030504040204" pitchFamily="34" charset="-120"/>
                          <a:ea typeface="微軟正黑體" panose="020B0604030504040204" pitchFamily="34" charset="-120"/>
                        </a:rPr>
                        <a:t>科系組</a:t>
                      </a:r>
                      <a:endPar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1046" marR="31046" marT="31046" marB="3104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t>高中</a:t>
                      </a:r>
                      <a:endParaRPr lang="en-US" altLang="zh-TW" sz="1200" b="1" i="0" u="none" strike="noStrike" dirty="0">
                        <a:solidFill>
                          <a:srgbClr val="C00000"/>
                        </a:solidFill>
                        <a:effectLst/>
                        <a:latin typeface="微軟正黑體" panose="020B0604030504040204" pitchFamily="34" charset="-120"/>
                        <a:ea typeface="微軟正黑體" panose="020B0604030504040204" pitchFamily="34" charset="-120"/>
                      </a:endParaRPr>
                    </a:p>
                    <a:p>
                      <a:pPr algn="ctr" fontAlgn="ctr"/>
                      <a: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t>自主學習</a:t>
                      </a:r>
                      <a:endParaRPr lang="en-US" altLang="zh-TW" sz="1200" b="1" i="0" u="none" strike="noStrike" dirty="0">
                        <a:solidFill>
                          <a:srgbClr val="C00000"/>
                        </a:solidFill>
                        <a:effectLst/>
                        <a:latin typeface="微軟正黑體" panose="020B0604030504040204" pitchFamily="34" charset="-120"/>
                        <a:ea typeface="微軟正黑體" panose="020B0604030504040204" pitchFamily="34" charset="-120"/>
                      </a:endParaRPr>
                    </a:p>
                    <a:p>
                      <a:pPr algn="ctr" fontAlgn="ctr"/>
                      <a: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t>計畫與成果</a:t>
                      </a:r>
                      <a:b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br>
                      <a:r>
                        <a:rPr lang="en-US" altLang="zh-TW" sz="1200" b="1" i="0" u="none" strike="noStrike" dirty="0">
                          <a:solidFill>
                            <a:srgbClr val="C00000"/>
                          </a:solidFill>
                          <a:effectLst/>
                          <a:latin typeface="微軟正黑體" panose="020B0604030504040204" pitchFamily="34" charset="-120"/>
                          <a:ea typeface="微軟正黑體" panose="020B0604030504040204" pitchFamily="34" charset="-120"/>
                        </a:rPr>
                        <a:t>F</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effectLst/>
                          <a:latin typeface="微軟正黑體" panose="020B0604030504040204" pitchFamily="34" charset="-120"/>
                          <a:ea typeface="微軟正黑體" panose="020B0604030504040204" pitchFamily="34" charset="-120"/>
                        </a:rPr>
                        <a:t>社團活動經驗</a:t>
                      </a:r>
                      <a:br>
                        <a:rPr lang="zh-TW" altLang="en-US" sz="1200" b="1" i="0" u="none" strike="noStrike" dirty="0">
                          <a:effectLst/>
                          <a:latin typeface="微軟正黑體" panose="020B0604030504040204" pitchFamily="34" charset="-120"/>
                          <a:ea typeface="微軟正黑體" panose="020B0604030504040204" pitchFamily="34" charset="-120"/>
                        </a:rPr>
                      </a:br>
                      <a:r>
                        <a:rPr lang="en-US" altLang="zh-TW" sz="1200" b="1" i="0" u="none" strike="noStrike" dirty="0">
                          <a:effectLst/>
                          <a:latin typeface="微軟正黑體" panose="020B0604030504040204" pitchFamily="34" charset="-120"/>
                          <a:ea typeface="微軟正黑體" panose="020B0604030504040204" pitchFamily="34" charset="-120"/>
                        </a:rPr>
                        <a:t>G</a:t>
                      </a:r>
                      <a:endParaRPr lang="en-US" altLang="zh-TW" sz="12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effectLst/>
                          <a:latin typeface="微軟正黑體" panose="020B0604030504040204" pitchFamily="34" charset="-120"/>
                          <a:ea typeface="微軟正黑體" panose="020B0604030504040204" pitchFamily="34" charset="-120"/>
                        </a:rPr>
                        <a:t>擔任幹部經驗</a:t>
                      </a:r>
                      <a:br>
                        <a:rPr lang="zh-TW" altLang="en-US" sz="1200" b="1" i="0" u="none" strike="noStrike" dirty="0">
                          <a:effectLst/>
                          <a:latin typeface="微軟正黑體" panose="020B0604030504040204" pitchFamily="34" charset="-120"/>
                          <a:ea typeface="微軟正黑體" panose="020B0604030504040204" pitchFamily="34" charset="-120"/>
                        </a:rPr>
                      </a:br>
                      <a:r>
                        <a:rPr lang="en-US" altLang="zh-TW" sz="1200" b="1" i="0" u="none" strike="noStrike" dirty="0">
                          <a:effectLst/>
                          <a:latin typeface="微軟正黑體" panose="020B0604030504040204" pitchFamily="34" charset="-120"/>
                          <a:ea typeface="微軟正黑體" panose="020B0604030504040204" pitchFamily="34" charset="-120"/>
                        </a:rPr>
                        <a:t>H</a:t>
                      </a:r>
                      <a:endParaRPr lang="en-US" altLang="zh-TW" sz="12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t>服務學習</a:t>
                      </a:r>
                      <a:endParaRPr lang="en-US" altLang="zh-TW" sz="1200" b="1" i="0" u="none" strike="noStrike" dirty="0">
                        <a:solidFill>
                          <a:srgbClr val="C00000"/>
                        </a:solidFill>
                        <a:effectLst/>
                        <a:latin typeface="微軟正黑體" panose="020B0604030504040204" pitchFamily="34" charset="-120"/>
                        <a:ea typeface="微軟正黑體" panose="020B0604030504040204" pitchFamily="34" charset="-120"/>
                      </a:endParaRPr>
                    </a:p>
                    <a:p>
                      <a:pPr algn="ctr" fontAlgn="ctr"/>
                      <a: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t>經驗</a:t>
                      </a:r>
                      <a:b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br>
                      <a:r>
                        <a:rPr lang="en-US" altLang="zh-TW" sz="1200" b="1" i="0" u="none" strike="noStrike" dirty="0">
                          <a:solidFill>
                            <a:srgbClr val="C00000"/>
                          </a:solidFill>
                          <a:effectLst/>
                          <a:latin typeface="微軟正黑體" panose="020B0604030504040204" pitchFamily="34" charset="-120"/>
                          <a:ea typeface="微軟正黑體" panose="020B0604030504040204" pitchFamily="34" charset="-120"/>
                        </a:rPr>
                        <a:t>I</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effectLst/>
                          <a:latin typeface="微軟正黑體" panose="020B0604030504040204" pitchFamily="34" charset="-120"/>
                          <a:ea typeface="微軟正黑體" panose="020B0604030504040204" pitchFamily="34" charset="-120"/>
                        </a:rPr>
                        <a:t>競賽</a:t>
                      </a:r>
                      <a:endParaRPr lang="en-US" altLang="zh-TW" sz="1200" b="1" i="0" u="none" strike="noStrike" dirty="0">
                        <a:effectLst/>
                        <a:latin typeface="微軟正黑體" panose="020B0604030504040204" pitchFamily="34" charset="-120"/>
                        <a:ea typeface="微軟正黑體" panose="020B0604030504040204" pitchFamily="34" charset="-120"/>
                      </a:endParaRPr>
                    </a:p>
                    <a:p>
                      <a:pPr algn="ctr" fontAlgn="ctr"/>
                      <a:r>
                        <a:rPr lang="zh-TW" altLang="en-US" sz="1200" b="1" i="0" u="none" strike="noStrike" dirty="0">
                          <a:effectLst/>
                          <a:latin typeface="微軟正黑體" panose="020B0604030504040204" pitchFamily="34" charset="-120"/>
                          <a:ea typeface="微軟正黑體" panose="020B0604030504040204" pitchFamily="34" charset="-120"/>
                        </a:rPr>
                        <a:t>表現</a:t>
                      </a:r>
                      <a:br>
                        <a:rPr lang="zh-TW" altLang="en-US" sz="1200" b="1" i="0" u="none" strike="noStrike" dirty="0">
                          <a:effectLst/>
                          <a:latin typeface="微軟正黑體" panose="020B0604030504040204" pitchFamily="34" charset="-120"/>
                          <a:ea typeface="微軟正黑體" panose="020B0604030504040204" pitchFamily="34" charset="-120"/>
                        </a:rPr>
                      </a:br>
                      <a:r>
                        <a:rPr lang="en-US" sz="1200" b="1" i="0" u="none" strike="noStrike" dirty="0">
                          <a:effectLst/>
                          <a:latin typeface="微軟正黑體" panose="020B0604030504040204" pitchFamily="34" charset="-120"/>
                          <a:ea typeface="微軟正黑體" panose="020B0604030504040204" pitchFamily="34" charset="-120"/>
                        </a:rPr>
                        <a:t>J</a:t>
                      </a:r>
                      <a:endParaRPr lang="en-US" sz="12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effectLst/>
                          <a:latin typeface="微軟正黑體" panose="020B0604030504040204" pitchFamily="34" charset="-120"/>
                          <a:ea typeface="微軟正黑體" panose="020B0604030504040204" pitchFamily="34" charset="-120"/>
                        </a:rPr>
                        <a:t>非修課紀錄之成果作品</a:t>
                      </a:r>
                      <a:br>
                        <a:rPr lang="zh-TW" altLang="en-US" sz="1200" b="1" i="0" u="none" strike="noStrike" dirty="0">
                          <a:effectLst/>
                          <a:latin typeface="微軟正黑體" panose="020B0604030504040204" pitchFamily="34" charset="-120"/>
                          <a:ea typeface="微軟正黑體" panose="020B0604030504040204" pitchFamily="34" charset="-120"/>
                        </a:rPr>
                      </a:br>
                      <a:r>
                        <a:rPr lang="en-US" altLang="zh-TW" sz="1200" b="1" i="0" u="none" strike="noStrike" dirty="0">
                          <a:effectLst/>
                          <a:latin typeface="微軟正黑體" panose="020B0604030504040204" pitchFamily="34" charset="-120"/>
                          <a:ea typeface="微軟正黑體" panose="020B0604030504040204" pitchFamily="34" charset="-120"/>
                        </a:rPr>
                        <a:t>K</a:t>
                      </a:r>
                      <a:endParaRPr lang="en-US" altLang="zh-TW" sz="12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effectLst/>
                          <a:latin typeface="微軟正黑體" panose="020B0604030504040204" pitchFamily="34" charset="-120"/>
                          <a:ea typeface="微軟正黑體" panose="020B0604030504040204" pitchFamily="34" charset="-120"/>
                        </a:rPr>
                        <a:t>檢定</a:t>
                      </a:r>
                      <a:endParaRPr lang="en-US" altLang="zh-TW" sz="1200" b="1" i="0" u="none" strike="noStrike" dirty="0">
                        <a:effectLst/>
                        <a:latin typeface="微軟正黑體" panose="020B0604030504040204" pitchFamily="34" charset="-120"/>
                        <a:ea typeface="微軟正黑體" panose="020B0604030504040204" pitchFamily="34" charset="-120"/>
                      </a:endParaRPr>
                    </a:p>
                    <a:p>
                      <a:pPr algn="ctr" fontAlgn="ctr"/>
                      <a:r>
                        <a:rPr lang="zh-TW" altLang="en-US" sz="1200" b="1" i="0" u="none" strike="noStrike" dirty="0">
                          <a:effectLst/>
                          <a:latin typeface="微軟正黑體" panose="020B0604030504040204" pitchFamily="34" charset="-120"/>
                          <a:ea typeface="微軟正黑體" panose="020B0604030504040204" pitchFamily="34" charset="-120"/>
                        </a:rPr>
                        <a:t>證照</a:t>
                      </a:r>
                      <a:br>
                        <a:rPr lang="zh-TW" altLang="en-US" sz="1200" b="1" i="0" u="none" strike="noStrike" dirty="0">
                          <a:effectLst/>
                          <a:latin typeface="微軟正黑體" panose="020B0604030504040204" pitchFamily="34" charset="-120"/>
                          <a:ea typeface="微軟正黑體" panose="020B0604030504040204" pitchFamily="34" charset="-120"/>
                        </a:rPr>
                      </a:br>
                      <a:r>
                        <a:rPr lang="en-US" sz="1200" b="1" i="0" u="none" strike="noStrike" dirty="0">
                          <a:effectLst/>
                          <a:latin typeface="微軟正黑體" panose="020B0604030504040204" pitchFamily="34" charset="-120"/>
                          <a:ea typeface="微軟正黑體" panose="020B0604030504040204" pitchFamily="34" charset="-120"/>
                        </a:rPr>
                        <a:t>L</a:t>
                      </a:r>
                      <a:endParaRPr lang="en-US" sz="12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solidFill>
                            <a:schemeClr val="tx1"/>
                          </a:solidFill>
                          <a:effectLst/>
                          <a:latin typeface="微軟正黑體" panose="020B0604030504040204" pitchFamily="34" charset="-120"/>
                          <a:ea typeface="微軟正黑體" panose="020B0604030504040204" pitchFamily="34" charset="-120"/>
                        </a:rPr>
                        <a:t>特殊優良</a:t>
                      </a:r>
                      <a:endParaRPr lang="en-US" altLang="zh-TW" sz="1200" b="1" i="0" u="none" strike="noStrike" dirty="0">
                        <a:solidFill>
                          <a:schemeClr val="tx1"/>
                        </a:solidFill>
                        <a:effectLst/>
                        <a:latin typeface="微軟正黑體" panose="020B0604030504040204" pitchFamily="34" charset="-120"/>
                        <a:ea typeface="微軟正黑體" panose="020B0604030504040204" pitchFamily="34" charset="-120"/>
                      </a:endParaRPr>
                    </a:p>
                    <a:p>
                      <a:pPr algn="ctr" fontAlgn="ctr"/>
                      <a:r>
                        <a:rPr lang="zh-TW" altLang="en-US" sz="1200" b="1" i="0" u="none" strike="noStrike" dirty="0">
                          <a:solidFill>
                            <a:schemeClr val="tx1"/>
                          </a:solidFill>
                          <a:effectLst/>
                          <a:latin typeface="微軟正黑體" panose="020B0604030504040204" pitchFamily="34" charset="-120"/>
                          <a:ea typeface="微軟正黑體" panose="020B0604030504040204" pitchFamily="34" charset="-120"/>
                        </a:rPr>
                        <a:t>表現證明</a:t>
                      </a:r>
                      <a:br>
                        <a:rPr lang="zh-TW" altLang="en-US" sz="1200" b="1" i="0" u="none" strike="noStrike" dirty="0">
                          <a:solidFill>
                            <a:schemeClr val="tx1"/>
                          </a:solidFill>
                          <a:effectLst/>
                          <a:latin typeface="微軟正黑體" panose="020B0604030504040204" pitchFamily="34" charset="-120"/>
                          <a:ea typeface="微軟正黑體" panose="020B0604030504040204" pitchFamily="34" charset="-120"/>
                        </a:rPr>
                      </a:br>
                      <a:r>
                        <a:rPr lang="en-US" altLang="zh-TW" sz="1200" b="1" i="0" u="none" strike="noStrike" dirty="0">
                          <a:solidFill>
                            <a:schemeClr val="tx1"/>
                          </a:solidFill>
                          <a:effectLst/>
                          <a:latin typeface="微軟正黑體" panose="020B0604030504040204" pitchFamily="34" charset="-120"/>
                          <a:ea typeface="微軟正黑體" panose="020B0604030504040204" pitchFamily="34" charset="-120"/>
                        </a:rPr>
                        <a:t>M</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t>多元表現</a:t>
                      </a:r>
                      <a:endParaRPr lang="en-US" altLang="zh-TW" sz="1200" b="1" i="0" u="none" strike="noStrike" dirty="0">
                        <a:solidFill>
                          <a:srgbClr val="C00000"/>
                        </a:solidFill>
                        <a:effectLst/>
                        <a:latin typeface="微軟正黑體" panose="020B0604030504040204" pitchFamily="34" charset="-120"/>
                        <a:ea typeface="微軟正黑體" panose="020B0604030504040204" pitchFamily="34" charset="-120"/>
                      </a:endParaRPr>
                    </a:p>
                    <a:p>
                      <a:pPr algn="ctr" fontAlgn="ctr"/>
                      <a: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t>綜整心得</a:t>
                      </a:r>
                      <a:b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br>
                      <a:r>
                        <a:rPr lang="en-US" sz="1200" b="1" i="0" u="none" strike="noStrike" dirty="0">
                          <a:solidFill>
                            <a:srgbClr val="C00000"/>
                          </a:solidFill>
                          <a:effectLst/>
                          <a:latin typeface="微軟正黑體" panose="020B0604030504040204" pitchFamily="34" charset="-120"/>
                          <a:ea typeface="微軟正黑體" panose="020B0604030504040204" pitchFamily="34" charset="-120"/>
                        </a:rPr>
                        <a:t>N</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15567493"/>
                  </a:ext>
                </a:extLst>
              </a:tr>
              <a:tr h="324000">
                <a:tc>
                  <a:txBody>
                    <a:bodyPr/>
                    <a:lstStyle/>
                    <a:p>
                      <a:pPr algn="l" fontAlgn="ctr"/>
                      <a:r>
                        <a:rPr lang="en-US" altLang="zh-TW" sz="1200" b="0" i="0" u="none" strike="noStrike" dirty="0">
                          <a:effectLst/>
                          <a:latin typeface="微軟正黑體" panose="020B0604030504040204" pitchFamily="34" charset="-120"/>
                          <a:ea typeface="微軟正黑體" panose="020B0604030504040204" pitchFamily="34" charset="-120"/>
                        </a:rPr>
                        <a:t>001-</a:t>
                      </a:r>
                      <a:r>
                        <a:rPr lang="zh-TW" altLang="en-US" sz="1200" b="0" i="0" u="none" strike="noStrike" dirty="0">
                          <a:effectLst/>
                          <a:latin typeface="微軟正黑體" panose="020B0604030504040204" pitchFamily="34" charset="-120"/>
                          <a:ea typeface="微軟正黑體" panose="020B0604030504040204" pitchFamily="34" charset="-120"/>
                        </a:rPr>
                        <a:t>國立臺灣大學</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1046" marR="31046" marT="31046" marB="3104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0" i="0" u="none" strike="noStrike" dirty="0">
                          <a:effectLst/>
                          <a:latin typeface="微軟正黑體" panose="020B0604030504040204" pitchFamily="34" charset="-120"/>
                          <a:ea typeface="微軟正黑體" panose="020B0604030504040204" pitchFamily="34" charset="-120"/>
                        </a:rPr>
                        <a:t>牙醫學系</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1046" marR="31046" marT="31046" marB="3104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effectLst/>
                          <a:latin typeface="微軟正黑體" panose="020B0604030504040204" pitchFamily="34" charset="-120"/>
                          <a:ea typeface="微軟正黑體" panose="020B0604030504040204" pitchFamily="34" charset="-120"/>
                        </a:rPr>
                        <a:t>O</a:t>
                      </a:r>
                      <a:endParaRPr lang="en-US"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effectLst/>
                          <a:latin typeface="微軟正黑體" panose="020B0604030504040204" pitchFamily="34" charset="-120"/>
                          <a:ea typeface="微軟正黑體" panose="020B0604030504040204" pitchFamily="34" charset="-120"/>
                        </a:rPr>
                        <a:t>O</a:t>
                      </a:r>
                      <a:endParaRPr lang="en-US"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92262953"/>
                  </a:ext>
                </a:extLst>
              </a:tr>
              <a:tr h="324000">
                <a:tc>
                  <a:txBody>
                    <a:bodyPr/>
                    <a:lstStyle/>
                    <a:p>
                      <a:pPr algn="l" fontAlgn="ctr"/>
                      <a:r>
                        <a:rPr lang="en-US" altLang="zh-TW" sz="1200" b="0" i="0" u="none" strike="noStrike" dirty="0">
                          <a:effectLst/>
                          <a:latin typeface="微軟正黑體" panose="020B0604030504040204" pitchFamily="34" charset="-120"/>
                          <a:ea typeface="微軟正黑體" panose="020B0604030504040204" pitchFamily="34" charset="-120"/>
                        </a:rPr>
                        <a:t>004-</a:t>
                      </a:r>
                      <a:r>
                        <a:rPr lang="zh-TW" altLang="en-US" sz="1200" b="0" i="0" u="none" strike="noStrike" dirty="0">
                          <a:effectLst/>
                          <a:latin typeface="微軟正黑體" panose="020B0604030504040204" pitchFamily="34" charset="-120"/>
                          <a:ea typeface="微軟正黑體" panose="020B0604030504040204" pitchFamily="34" charset="-120"/>
                        </a:rPr>
                        <a:t>國立成功大學</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1046" marR="31046" marT="31046" marB="3104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0" i="0" u="none" strike="noStrike" dirty="0">
                          <a:effectLst/>
                          <a:latin typeface="微軟正黑體" panose="020B0604030504040204" pitchFamily="34" charset="-120"/>
                          <a:ea typeface="微軟正黑體" panose="020B0604030504040204" pitchFamily="34" charset="-120"/>
                        </a:rPr>
                        <a:t>牙醫學系</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1046" marR="31046" marT="31046" marB="3104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70527507"/>
                  </a:ext>
                </a:extLst>
              </a:tr>
              <a:tr h="324000">
                <a:tc>
                  <a:txBody>
                    <a:bodyPr/>
                    <a:lstStyle/>
                    <a:p>
                      <a:pPr algn="l" fontAlgn="ctr"/>
                      <a:r>
                        <a:rPr lang="en-US" altLang="zh-TW" sz="1200" b="0" i="0" u="none" strike="noStrike" dirty="0">
                          <a:effectLst/>
                          <a:latin typeface="微軟正黑體" panose="020B0604030504040204" pitchFamily="34" charset="-120"/>
                          <a:ea typeface="微軟正黑體" panose="020B0604030504040204" pitchFamily="34" charset="-120"/>
                        </a:rPr>
                        <a:t>007-</a:t>
                      </a:r>
                      <a:r>
                        <a:rPr lang="zh-TW" altLang="en-US" sz="1200" b="0" i="0" u="none" strike="noStrike" dirty="0">
                          <a:effectLst/>
                          <a:latin typeface="微軟正黑體" panose="020B0604030504040204" pitchFamily="34" charset="-120"/>
                          <a:ea typeface="微軟正黑體" panose="020B0604030504040204" pitchFamily="34" charset="-120"/>
                        </a:rPr>
                        <a:t>高雄醫學大學</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1046" marR="31046" marT="31046" marB="3104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0" i="0" u="none" strike="noStrike" dirty="0">
                          <a:effectLst/>
                          <a:latin typeface="微軟正黑體" panose="020B0604030504040204" pitchFamily="34" charset="-120"/>
                          <a:ea typeface="微軟正黑體" panose="020B0604030504040204" pitchFamily="34" charset="-120"/>
                        </a:rPr>
                        <a:t>牙醫學系</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1046" marR="31046" marT="31046" marB="3104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effectLst/>
                          <a:latin typeface="微軟正黑體" panose="020B0604030504040204" pitchFamily="34" charset="-120"/>
                          <a:ea typeface="微軟正黑體" panose="020B0604030504040204" pitchFamily="34" charset="-120"/>
                        </a:rPr>
                        <a:t>--</a:t>
                      </a:r>
                      <a:endParaRPr lang="en-US" altLang="zh-TW"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effectLst/>
                          <a:latin typeface="微軟正黑體" panose="020B0604030504040204" pitchFamily="34" charset="-120"/>
                          <a:ea typeface="微軟正黑體" panose="020B0604030504040204" pitchFamily="34" charset="-120"/>
                        </a:rPr>
                        <a:t>--</a:t>
                      </a:r>
                      <a:endParaRPr lang="en-US" altLang="zh-TW"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effectLst/>
                          <a:latin typeface="微軟正黑體" panose="020B0604030504040204" pitchFamily="34" charset="-120"/>
                          <a:ea typeface="微軟正黑體" panose="020B0604030504040204" pitchFamily="34" charset="-120"/>
                        </a:rPr>
                        <a:t>--</a:t>
                      </a:r>
                      <a:endParaRPr lang="en-US" altLang="zh-TW"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effectLst/>
                          <a:latin typeface="微軟正黑體" panose="020B0604030504040204" pitchFamily="34" charset="-120"/>
                          <a:ea typeface="微軟正黑體" panose="020B0604030504040204" pitchFamily="34" charset="-120"/>
                        </a:rPr>
                        <a:t>--</a:t>
                      </a:r>
                      <a:endParaRPr lang="en-US" altLang="zh-TW"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31662460"/>
                  </a:ext>
                </a:extLst>
              </a:tr>
              <a:tr h="324000">
                <a:tc>
                  <a:txBody>
                    <a:bodyPr/>
                    <a:lstStyle/>
                    <a:p>
                      <a:pPr algn="l" fontAlgn="ctr"/>
                      <a:r>
                        <a:rPr lang="en-US" altLang="zh-TW" sz="1200" b="0" i="0" u="none" strike="noStrike" dirty="0">
                          <a:effectLst/>
                          <a:latin typeface="微軟正黑體" panose="020B0604030504040204" pitchFamily="34" charset="-120"/>
                          <a:ea typeface="微軟正黑體" panose="020B0604030504040204" pitchFamily="34" charset="-120"/>
                        </a:rPr>
                        <a:t>012-</a:t>
                      </a:r>
                      <a:r>
                        <a:rPr lang="zh-TW" altLang="en-US" sz="1200" b="0" i="0" u="none" strike="noStrike" dirty="0">
                          <a:effectLst/>
                          <a:latin typeface="微軟正黑體" panose="020B0604030504040204" pitchFamily="34" charset="-120"/>
                          <a:ea typeface="微軟正黑體" panose="020B0604030504040204" pitchFamily="34" charset="-120"/>
                        </a:rPr>
                        <a:t>中國醫藥大學</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1046" marR="31046" marT="31046" marB="3104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0" i="0" u="none" strike="noStrike" dirty="0">
                          <a:effectLst/>
                          <a:latin typeface="微軟正黑體" panose="020B0604030504040204" pitchFamily="34" charset="-120"/>
                          <a:ea typeface="微軟正黑體" panose="020B0604030504040204" pitchFamily="34" charset="-120"/>
                        </a:rPr>
                        <a:t>牙醫學系</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1046" marR="31046" marT="31046" marB="3104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01497706"/>
                  </a:ext>
                </a:extLst>
              </a:tr>
              <a:tr h="324000">
                <a:tc>
                  <a:txBody>
                    <a:bodyPr/>
                    <a:lstStyle/>
                    <a:p>
                      <a:pPr algn="l" fontAlgn="ctr"/>
                      <a:r>
                        <a:rPr lang="en-US" altLang="zh-TW" sz="1200" b="0" i="0" u="none" strike="noStrike" dirty="0">
                          <a:effectLst/>
                          <a:latin typeface="微軟正黑體" panose="020B0604030504040204" pitchFamily="34" charset="-120"/>
                          <a:ea typeface="微軟正黑體" panose="020B0604030504040204" pitchFamily="34" charset="-120"/>
                        </a:rPr>
                        <a:t>013-</a:t>
                      </a:r>
                      <a:r>
                        <a:rPr lang="zh-TW" altLang="en-US" sz="1200" b="0" i="0" u="none" strike="noStrike" dirty="0">
                          <a:effectLst/>
                          <a:latin typeface="微軟正黑體" panose="020B0604030504040204" pitchFamily="34" charset="-120"/>
                          <a:ea typeface="微軟正黑體" panose="020B0604030504040204" pitchFamily="34" charset="-120"/>
                        </a:rPr>
                        <a:t>國立陽明交通大學</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1046" marR="31046" marT="31046" marB="3104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0" i="0" u="none" strike="noStrike" dirty="0">
                          <a:effectLst/>
                          <a:latin typeface="微軟正黑體" panose="020B0604030504040204" pitchFamily="34" charset="-120"/>
                          <a:ea typeface="微軟正黑體" panose="020B0604030504040204" pitchFamily="34" charset="-120"/>
                        </a:rPr>
                        <a:t>牙醫學系</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1046" marR="31046" marT="31046" marB="3104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effectLst/>
                          <a:latin typeface="微軟正黑體" panose="020B0604030504040204" pitchFamily="34" charset="-120"/>
                          <a:ea typeface="微軟正黑體" panose="020B0604030504040204" pitchFamily="34" charset="-120"/>
                        </a:rPr>
                        <a:t>O</a:t>
                      </a:r>
                      <a:endParaRPr lang="en-US"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31765630"/>
                  </a:ext>
                </a:extLst>
              </a:tr>
              <a:tr h="324000">
                <a:tc>
                  <a:txBody>
                    <a:bodyPr/>
                    <a:lstStyle/>
                    <a:p>
                      <a:pPr algn="l" fontAlgn="ctr"/>
                      <a:r>
                        <a:rPr lang="en-US" altLang="zh-TW" sz="1200" b="0" i="0" u="none" strike="noStrike" dirty="0">
                          <a:effectLst/>
                          <a:latin typeface="微軟正黑體" panose="020B0604030504040204" pitchFamily="34" charset="-120"/>
                          <a:ea typeface="微軟正黑體" panose="020B0604030504040204" pitchFamily="34" charset="-120"/>
                        </a:rPr>
                        <a:t>026-</a:t>
                      </a:r>
                      <a:r>
                        <a:rPr lang="zh-TW" altLang="en-US" sz="1200" b="0" i="0" u="none" strike="noStrike" dirty="0">
                          <a:effectLst/>
                          <a:latin typeface="微軟正黑體" panose="020B0604030504040204" pitchFamily="34" charset="-120"/>
                          <a:ea typeface="微軟正黑體" panose="020B0604030504040204" pitchFamily="34" charset="-120"/>
                        </a:rPr>
                        <a:t>中山醫學大學</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1046" marR="31046" marT="31046" marB="3104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0" i="0" u="none" strike="noStrike" dirty="0">
                          <a:effectLst/>
                          <a:latin typeface="微軟正黑體" panose="020B0604030504040204" pitchFamily="34" charset="-120"/>
                          <a:ea typeface="微軟正黑體" panose="020B0604030504040204" pitchFamily="34" charset="-120"/>
                        </a:rPr>
                        <a:t>牙醫學系</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1046" marR="31046" marT="31046" marB="3104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46120290"/>
                  </a:ext>
                </a:extLst>
              </a:tr>
              <a:tr h="324000">
                <a:tc>
                  <a:txBody>
                    <a:bodyPr/>
                    <a:lstStyle/>
                    <a:p>
                      <a:pPr algn="l" fontAlgn="ctr"/>
                      <a:r>
                        <a:rPr lang="en-US" altLang="zh-TW" sz="1200" b="0" i="0" u="none" strike="noStrike" dirty="0">
                          <a:effectLst/>
                          <a:latin typeface="微軟正黑體" panose="020B0604030504040204" pitchFamily="34" charset="-120"/>
                          <a:ea typeface="微軟正黑體" panose="020B0604030504040204" pitchFamily="34" charset="-120"/>
                        </a:rPr>
                        <a:t>109-</a:t>
                      </a:r>
                      <a:r>
                        <a:rPr lang="zh-TW" altLang="en-US" sz="1200" b="0" i="0" u="none" strike="noStrike" dirty="0">
                          <a:effectLst/>
                          <a:latin typeface="微軟正黑體" panose="020B0604030504040204" pitchFamily="34" charset="-120"/>
                          <a:ea typeface="微軟正黑體" panose="020B0604030504040204" pitchFamily="34" charset="-120"/>
                        </a:rPr>
                        <a:t>台北醫學大學</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1046" marR="31046" marT="31046" marB="3104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0" i="0" u="none" strike="noStrike" dirty="0">
                          <a:effectLst/>
                          <a:latin typeface="微軟正黑體" panose="020B0604030504040204" pitchFamily="34" charset="-120"/>
                          <a:ea typeface="微軟正黑體" panose="020B0604030504040204" pitchFamily="34" charset="-120"/>
                        </a:rPr>
                        <a:t>牙醫學系</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1046" marR="31046" marT="31046" marB="3104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effectLst/>
                          <a:latin typeface="微軟正黑體" panose="020B0604030504040204" pitchFamily="34" charset="-120"/>
                          <a:ea typeface="微軟正黑體" panose="020B0604030504040204" pitchFamily="34" charset="-120"/>
                        </a:rPr>
                        <a:t>O</a:t>
                      </a:r>
                      <a:endParaRPr lang="en-US"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effectLst/>
                          <a:latin typeface="微軟正黑體" panose="020B0604030504040204" pitchFamily="34" charset="-120"/>
                          <a:ea typeface="微軟正黑體" panose="020B0604030504040204" pitchFamily="34" charset="-120"/>
                        </a:rPr>
                        <a:t>--</a:t>
                      </a:r>
                      <a:endParaRPr lang="en-US" altLang="zh-TW"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effectLst/>
                          <a:latin typeface="微軟正黑體" panose="020B0604030504040204" pitchFamily="34" charset="-120"/>
                          <a:ea typeface="微軟正黑體" panose="020B0604030504040204" pitchFamily="34" charset="-120"/>
                        </a:rPr>
                        <a:t>O</a:t>
                      </a:r>
                      <a:endParaRPr lang="en-US"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30139041"/>
                  </a:ext>
                </a:extLst>
              </a:tr>
            </a:tbl>
          </a:graphicData>
        </a:graphic>
      </p:graphicFrame>
    </p:spTree>
    <p:extLst>
      <p:ext uri="{BB962C8B-B14F-4D97-AF65-F5344CB8AC3E}">
        <p14:creationId xmlns:p14="http://schemas.microsoft.com/office/powerpoint/2010/main" val="591926880"/>
      </p:ext>
    </p:extLst>
  </p:cSld>
  <p:clrMapOvr>
    <a:masterClrMapping/>
  </p:clrMapOvr>
  <p:transition/>
</p:sld>
</file>

<file path=ppt/slides/slide5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投影片編號版面配置區 5">
            <a:extLst>
              <a:ext uri="{FF2B5EF4-FFF2-40B4-BE49-F238E27FC236}">
                <a16:creationId xmlns:a16="http://schemas.microsoft.com/office/drawing/2014/main" id="{8658CF8F-46A0-4B7A-A743-BBF34C32BB74}"/>
              </a:ext>
            </a:extLst>
          </p:cNvPr>
          <p:cNvSpPr>
            <a:spLocks noGrp="1"/>
          </p:cNvSpPr>
          <p:nvPr>
            <p:ph type="sldNum" sz="quarter" idx="12"/>
          </p:nvPr>
        </p:nvSpPr>
        <p:spPr>
          <a:xfrm>
            <a:off x="7924800" y="6356350"/>
            <a:ext cx="762000" cy="365125"/>
          </a:xfrm>
          <a:noFill/>
        </p:spPr>
        <p:txBody>
          <a:bodyPr/>
          <a:lstStyle/>
          <a:p>
            <a:fld id="{BA658583-FC9A-445C-AB03-44C0F41B7F77}" type="slidenum">
              <a:rPr lang="en-US" altLang="zh-TW" sz="1400" smtClean="0">
                <a:latin typeface="微軟正黑體" panose="020B0604030504040204" pitchFamily="34" charset="-120"/>
                <a:ea typeface="微軟正黑體" panose="020B0604030504040204" pitchFamily="34" charset="-120"/>
                <a:cs typeface="Times New Roman" panose="02020603050405020304" pitchFamily="18" charset="0"/>
              </a:rPr>
              <a:pPr/>
              <a:t>51</a:t>
            </a:fld>
            <a:endParaRPr lang="en-US" altLang="zh-TW" sz="1400" dirty="0">
              <a:latin typeface="微軟正黑體" panose="020B0604030504040204" pitchFamily="34" charset="-120"/>
              <a:ea typeface="微軟正黑體" panose="020B0604030504040204" pitchFamily="34" charset="-120"/>
              <a:cs typeface="Times New Roman" panose="02020603050405020304" pitchFamily="18" charset="0"/>
            </a:endParaRPr>
          </a:p>
        </p:txBody>
      </p:sp>
      <p:graphicFrame>
        <p:nvGraphicFramePr>
          <p:cNvPr id="4" name="表格 3">
            <a:extLst>
              <a:ext uri="{FF2B5EF4-FFF2-40B4-BE49-F238E27FC236}">
                <a16:creationId xmlns:a16="http://schemas.microsoft.com/office/drawing/2014/main" id="{8BD75D60-8AC8-884D-ADA7-097115A9DE4C}"/>
              </a:ext>
            </a:extLst>
          </p:cNvPr>
          <p:cNvGraphicFramePr>
            <a:graphicFrameLocks noGrp="1"/>
          </p:cNvGraphicFramePr>
          <p:nvPr/>
        </p:nvGraphicFramePr>
        <p:xfrm>
          <a:off x="107504" y="764704"/>
          <a:ext cx="8964000" cy="5667670"/>
        </p:xfrm>
        <a:graphic>
          <a:graphicData uri="http://schemas.openxmlformats.org/drawingml/2006/table">
            <a:tbl>
              <a:tblPr>
                <a:tableStyleId>{5C22544A-7EE6-4342-B048-85BDC9FD1C3A}</a:tableStyleId>
              </a:tblPr>
              <a:tblGrid>
                <a:gridCol w="1656000">
                  <a:extLst>
                    <a:ext uri="{9D8B030D-6E8A-4147-A177-3AD203B41FA5}">
                      <a16:colId xmlns:a16="http://schemas.microsoft.com/office/drawing/2014/main" val="40905400"/>
                    </a:ext>
                  </a:extLst>
                </a:gridCol>
                <a:gridCol w="1620000">
                  <a:extLst>
                    <a:ext uri="{9D8B030D-6E8A-4147-A177-3AD203B41FA5}">
                      <a16:colId xmlns:a16="http://schemas.microsoft.com/office/drawing/2014/main" val="2567676716"/>
                    </a:ext>
                  </a:extLst>
                </a:gridCol>
                <a:gridCol w="792000">
                  <a:extLst>
                    <a:ext uri="{9D8B030D-6E8A-4147-A177-3AD203B41FA5}">
                      <a16:colId xmlns:a16="http://schemas.microsoft.com/office/drawing/2014/main" val="1850902626"/>
                    </a:ext>
                  </a:extLst>
                </a:gridCol>
                <a:gridCol w="648000">
                  <a:extLst>
                    <a:ext uri="{9D8B030D-6E8A-4147-A177-3AD203B41FA5}">
                      <a16:colId xmlns:a16="http://schemas.microsoft.com/office/drawing/2014/main" val="505623632"/>
                    </a:ext>
                  </a:extLst>
                </a:gridCol>
                <a:gridCol w="648000">
                  <a:extLst>
                    <a:ext uri="{9D8B030D-6E8A-4147-A177-3AD203B41FA5}">
                      <a16:colId xmlns:a16="http://schemas.microsoft.com/office/drawing/2014/main" val="1697145431"/>
                    </a:ext>
                  </a:extLst>
                </a:gridCol>
                <a:gridCol w="648000">
                  <a:extLst>
                    <a:ext uri="{9D8B030D-6E8A-4147-A177-3AD203B41FA5}">
                      <a16:colId xmlns:a16="http://schemas.microsoft.com/office/drawing/2014/main" val="1566322944"/>
                    </a:ext>
                  </a:extLst>
                </a:gridCol>
                <a:gridCol w="432000">
                  <a:extLst>
                    <a:ext uri="{9D8B030D-6E8A-4147-A177-3AD203B41FA5}">
                      <a16:colId xmlns:a16="http://schemas.microsoft.com/office/drawing/2014/main" val="4059675817"/>
                    </a:ext>
                  </a:extLst>
                </a:gridCol>
                <a:gridCol w="648000">
                  <a:extLst>
                    <a:ext uri="{9D8B030D-6E8A-4147-A177-3AD203B41FA5}">
                      <a16:colId xmlns:a16="http://schemas.microsoft.com/office/drawing/2014/main" val="2885644012"/>
                    </a:ext>
                  </a:extLst>
                </a:gridCol>
                <a:gridCol w="432000">
                  <a:extLst>
                    <a:ext uri="{9D8B030D-6E8A-4147-A177-3AD203B41FA5}">
                      <a16:colId xmlns:a16="http://schemas.microsoft.com/office/drawing/2014/main" val="1944482287"/>
                    </a:ext>
                  </a:extLst>
                </a:gridCol>
                <a:gridCol w="720000">
                  <a:extLst>
                    <a:ext uri="{9D8B030D-6E8A-4147-A177-3AD203B41FA5}">
                      <a16:colId xmlns:a16="http://schemas.microsoft.com/office/drawing/2014/main" val="3102559218"/>
                    </a:ext>
                  </a:extLst>
                </a:gridCol>
                <a:gridCol w="720000">
                  <a:extLst>
                    <a:ext uri="{9D8B030D-6E8A-4147-A177-3AD203B41FA5}">
                      <a16:colId xmlns:a16="http://schemas.microsoft.com/office/drawing/2014/main" val="3783988074"/>
                    </a:ext>
                  </a:extLst>
                </a:gridCol>
              </a:tblGrid>
              <a:tr h="266400">
                <a:tc>
                  <a:txBody>
                    <a:bodyPr/>
                    <a:lstStyle/>
                    <a:p>
                      <a:pPr algn="l" fontAlgn="ct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9">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TW" sz="1200" b="1" i="0" u="none" strike="noStrike" dirty="0">
                          <a:solidFill>
                            <a:srgbClr val="C00000"/>
                          </a:solidFill>
                          <a:effectLst/>
                          <a:latin typeface="微軟正黑體" panose="020B0604030504040204" pitchFamily="34" charset="-120"/>
                          <a:ea typeface="微軟正黑體" panose="020B0604030504040204" pitchFamily="34" charset="-120"/>
                        </a:rPr>
                        <a:t>114</a:t>
                      </a:r>
                      <a: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t>學年度</a:t>
                      </a:r>
                      <a:r>
                        <a:rPr lang="zh-TW" altLang="en-US" sz="1200" b="0" i="0" u="none" strike="noStrike" dirty="0">
                          <a:effectLst/>
                          <a:latin typeface="微軟正黑體" panose="020B0604030504040204" pitchFamily="34" charset="-120"/>
                          <a:ea typeface="微軟正黑體" panose="020B0604030504040204" pitchFamily="34" charset="-120"/>
                        </a:rPr>
                        <a:t>大學申請入學校系分則多元表現</a:t>
                      </a:r>
                      <a:endPar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fontAlgn="ctr"/>
                      <a:endPar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fontAlgn="ctr"/>
                      <a:endPar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fontAlgn="ctr"/>
                      <a:endPar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fontAlgn="ctr"/>
                      <a:endParaRPr 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fontAlgn="ctr"/>
                      <a:endPar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fontAlgn="ctr"/>
                      <a:endParaRPr 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fontAlgn="ctr"/>
                      <a:endPar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fontAlgn="ctr"/>
                      <a:endParaRPr 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90796127"/>
                  </a:ext>
                </a:extLst>
              </a:tr>
              <a:tr h="792000">
                <a:tc>
                  <a:txBody>
                    <a:bodyPr/>
                    <a:lstStyle/>
                    <a:p>
                      <a:pPr algn="ctr" fontAlgn="ctr"/>
                      <a:r>
                        <a:rPr lang="zh-TW" altLang="en-US" sz="1200" b="1" i="0" u="none" strike="noStrike" dirty="0">
                          <a:effectLst/>
                          <a:latin typeface="微軟正黑體" panose="020B0604030504040204" pitchFamily="34" charset="-120"/>
                          <a:ea typeface="微軟正黑體" panose="020B0604030504040204" pitchFamily="34" charset="-120"/>
                        </a:rPr>
                        <a:t>學校</a:t>
                      </a:r>
                      <a:endPar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effectLst/>
                          <a:latin typeface="微軟正黑體" panose="020B0604030504040204" pitchFamily="34" charset="-120"/>
                          <a:ea typeface="微軟正黑體" panose="020B0604030504040204" pitchFamily="34" charset="-120"/>
                        </a:rPr>
                        <a:t>科系組</a:t>
                      </a:r>
                      <a:endPar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t>高中</a:t>
                      </a:r>
                      <a:endParaRPr lang="en-US" altLang="zh-TW" sz="1200" b="1" i="0" u="none" strike="noStrike" dirty="0">
                        <a:solidFill>
                          <a:srgbClr val="C00000"/>
                        </a:solidFill>
                        <a:effectLst/>
                        <a:latin typeface="微軟正黑體" panose="020B0604030504040204" pitchFamily="34" charset="-120"/>
                        <a:ea typeface="微軟正黑體" panose="020B0604030504040204" pitchFamily="34" charset="-120"/>
                      </a:endParaRPr>
                    </a:p>
                    <a:p>
                      <a:pPr algn="ctr" fontAlgn="ctr"/>
                      <a: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t>自主學習</a:t>
                      </a:r>
                      <a:endParaRPr lang="en-US" altLang="zh-TW" sz="1200" b="1" i="0" u="none" strike="noStrike" dirty="0">
                        <a:solidFill>
                          <a:srgbClr val="C00000"/>
                        </a:solidFill>
                        <a:effectLst/>
                        <a:latin typeface="微軟正黑體" panose="020B0604030504040204" pitchFamily="34" charset="-120"/>
                        <a:ea typeface="微軟正黑體" panose="020B0604030504040204" pitchFamily="34" charset="-120"/>
                      </a:endParaRPr>
                    </a:p>
                    <a:p>
                      <a:pPr algn="ctr" fontAlgn="ctr"/>
                      <a: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t>計畫與成果</a:t>
                      </a:r>
                      <a:b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br>
                      <a:r>
                        <a:rPr lang="en-US" altLang="zh-TW" sz="1200" b="1" i="0" u="none" strike="noStrike" dirty="0">
                          <a:solidFill>
                            <a:srgbClr val="C00000"/>
                          </a:solidFill>
                          <a:effectLst/>
                          <a:latin typeface="微軟正黑體" panose="020B0604030504040204" pitchFamily="34" charset="-120"/>
                          <a:ea typeface="微軟正黑體" panose="020B0604030504040204" pitchFamily="34" charset="-120"/>
                        </a:rPr>
                        <a:t>F</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effectLst/>
                          <a:latin typeface="微軟正黑體" panose="020B0604030504040204" pitchFamily="34" charset="-120"/>
                          <a:ea typeface="微軟正黑體" panose="020B0604030504040204" pitchFamily="34" charset="-120"/>
                        </a:rPr>
                        <a:t>社團活動經驗</a:t>
                      </a:r>
                      <a:br>
                        <a:rPr lang="zh-TW" altLang="en-US" sz="1200" b="1" i="0" u="none" strike="noStrike" dirty="0">
                          <a:effectLst/>
                          <a:latin typeface="微軟正黑體" panose="020B0604030504040204" pitchFamily="34" charset="-120"/>
                          <a:ea typeface="微軟正黑體" panose="020B0604030504040204" pitchFamily="34" charset="-120"/>
                        </a:rPr>
                      </a:br>
                      <a:r>
                        <a:rPr lang="en-US" altLang="zh-TW" sz="1200" b="1" i="0" u="none" strike="noStrike" dirty="0">
                          <a:effectLst/>
                          <a:latin typeface="微軟正黑體" panose="020B0604030504040204" pitchFamily="34" charset="-120"/>
                          <a:ea typeface="微軟正黑體" panose="020B0604030504040204" pitchFamily="34" charset="-120"/>
                        </a:rPr>
                        <a:t>G</a:t>
                      </a:r>
                      <a:endParaRPr lang="en-US" altLang="zh-TW" sz="12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effectLst/>
                          <a:latin typeface="微軟正黑體" panose="020B0604030504040204" pitchFamily="34" charset="-120"/>
                          <a:ea typeface="微軟正黑體" panose="020B0604030504040204" pitchFamily="34" charset="-120"/>
                        </a:rPr>
                        <a:t>擔任幹部經驗</a:t>
                      </a:r>
                      <a:br>
                        <a:rPr lang="zh-TW" altLang="en-US" sz="1200" b="1" i="0" u="none" strike="noStrike" dirty="0">
                          <a:effectLst/>
                          <a:latin typeface="微軟正黑體" panose="020B0604030504040204" pitchFamily="34" charset="-120"/>
                          <a:ea typeface="微軟正黑體" panose="020B0604030504040204" pitchFamily="34" charset="-120"/>
                        </a:rPr>
                      </a:br>
                      <a:r>
                        <a:rPr lang="en-US" altLang="zh-TW" sz="1200" b="1" i="0" u="none" strike="noStrike" dirty="0">
                          <a:effectLst/>
                          <a:latin typeface="微軟正黑體" panose="020B0604030504040204" pitchFamily="34" charset="-120"/>
                          <a:ea typeface="微軟正黑體" panose="020B0604030504040204" pitchFamily="34" charset="-120"/>
                        </a:rPr>
                        <a:t>H</a:t>
                      </a:r>
                      <a:endParaRPr lang="en-US" altLang="zh-TW" sz="12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effectLst/>
                          <a:latin typeface="微軟正黑體" panose="020B0604030504040204" pitchFamily="34" charset="-120"/>
                          <a:ea typeface="微軟正黑體" panose="020B0604030504040204" pitchFamily="34" charset="-120"/>
                        </a:rPr>
                        <a:t>服務學習經驗</a:t>
                      </a:r>
                      <a:br>
                        <a:rPr lang="zh-TW" altLang="en-US" sz="1200" b="1" i="0" u="none" strike="noStrike" dirty="0">
                          <a:effectLst/>
                          <a:latin typeface="微軟正黑體" panose="020B0604030504040204" pitchFamily="34" charset="-120"/>
                          <a:ea typeface="微軟正黑體" panose="020B0604030504040204" pitchFamily="34" charset="-120"/>
                        </a:rPr>
                      </a:br>
                      <a:r>
                        <a:rPr lang="en-US" altLang="zh-TW" sz="1200" b="1" i="0" u="none" strike="noStrike" dirty="0">
                          <a:effectLst/>
                          <a:latin typeface="微軟正黑體" panose="020B0604030504040204" pitchFamily="34" charset="-120"/>
                          <a:ea typeface="微軟正黑體" panose="020B0604030504040204" pitchFamily="34" charset="-120"/>
                        </a:rPr>
                        <a:t>I</a:t>
                      </a:r>
                      <a:endParaRPr lang="en-US" altLang="zh-TW" sz="12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t>競賽</a:t>
                      </a:r>
                      <a:endParaRPr lang="en-US" altLang="zh-TW" sz="1200" b="1" i="0" u="none" strike="noStrike" dirty="0">
                        <a:solidFill>
                          <a:srgbClr val="C00000"/>
                        </a:solidFill>
                        <a:effectLst/>
                        <a:latin typeface="微軟正黑體" panose="020B0604030504040204" pitchFamily="34" charset="-120"/>
                        <a:ea typeface="微軟正黑體" panose="020B0604030504040204" pitchFamily="34" charset="-120"/>
                      </a:endParaRPr>
                    </a:p>
                    <a:p>
                      <a:pPr algn="ctr" fontAlgn="ctr"/>
                      <a: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t>表現</a:t>
                      </a:r>
                      <a:b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br>
                      <a:r>
                        <a:rPr lang="en-US" sz="1200" b="1" i="0" u="none" strike="noStrike" dirty="0">
                          <a:solidFill>
                            <a:srgbClr val="C00000"/>
                          </a:solidFill>
                          <a:effectLst/>
                          <a:latin typeface="微軟正黑體" panose="020B0604030504040204" pitchFamily="34" charset="-120"/>
                          <a:ea typeface="微軟正黑體" panose="020B0604030504040204" pitchFamily="34" charset="-120"/>
                        </a:rPr>
                        <a:t>J</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effectLst/>
                          <a:latin typeface="微軟正黑體" panose="020B0604030504040204" pitchFamily="34" charset="-120"/>
                          <a:ea typeface="微軟正黑體" panose="020B0604030504040204" pitchFamily="34" charset="-120"/>
                        </a:rPr>
                        <a:t>非修課紀錄之成果作品</a:t>
                      </a:r>
                      <a:br>
                        <a:rPr lang="zh-TW" altLang="en-US" sz="1200" b="1" i="0" u="none" strike="noStrike" dirty="0">
                          <a:effectLst/>
                          <a:latin typeface="微軟正黑體" panose="020B0604030504040204" pitchFamily="34" charset="-120"/>
                          <a:ea typeface="微軟正黑體" panose="020B0604030504040204" pitchFamily="34" charset="-120"/>
                        </a:rPr>
                      </a:br>
                      <a:r>
                        <a:rPr lang="en-US" altLang="zh-TW" sz="1200" b="1" i="0" u="none" strike="noStrike" dirty="0">
                          <a:effectLst/>
                          <a:latin typeface="微軟正黑體" panose="020B0604030504040204" pitchFamily="34" charset="-120"/>
                          <a:ea typeface="微軟正黑體" panose="020B0604030504040204" pitchFamily="34" charset="-120"/>
                        </a:rPr>
                        <a:t>K</a:t>
                      </a:r>
                      <a:endParaRPr lang="en-US" altLang="zh-TW" sz="12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effectLst/>
                          <a:latin typeface="微軟正黑體" panose="020B0604030504040204" pitchFamily="34" charset="-120"/>
                          <a:ea typeface="微軟正黑體" panose="020B0604030504040204" pitchFamily="34" charset="-120"/>
                        </a:rPr>
                        <a:t>檢定</a:t>
                      </a:r>
                      <a:endParaRPr lang="en-US" altLang="zh-TW" sz="1200" b="1" i="0" u="none" strike="noStrike" dirty="0">
                        <a:effectLst/>
                        <a:latin typeface="微軟正黑體" panose="020B0604030504040204" pitchFamily="34" charset="-120"/>
                        <a:ea typeface="微軟正黑體" panose="020B0604030504040204" pitchFamily="34" charset="-120"/>
                      </a:endParaRPr>
                    </a:p>
                    <a:p>
                      <a:pPr algn="ctr" fontAlgn="ctr"/>
                      <a:r>
                        <a:rPr lang="zh-TW" altLang="en-US" sz="1200" b="1" i="0" u="none" strike="noStrike" dirty="0">
                          <a:effectLst/>
                          <a:latin typeface="微軟正黑體" panose="020B0604030504040204" pitchFamily="34" charset="-120"/>
                          <a:ea typeface="微軟正黑體" panose="020B0604030504040204" pitchFamily="34" charset="-120"/>
                        </a:rPr>
                        <a:t>證照</a:t>
                      </a:r>
                      <a:br>
                        <a:rPr lang="zh-TW" altLang="en-US" sz="1200" b="1" i="0" u="none" strike="noStrike" dirty="0">
                          <a:effectLst/>
                          <a:latin typeface="微軟正黑體" panose="020B0604030504040204" pitchFamily="34" charset="-120"/>
                          <a:ea typeface="微軟正黑體" panose="020B0604030504040204" pitchFamily="34" charset="-120"/>
                        </a:rPr>
                      </a:br>
                      <a:r>
                        <a:rPr lang="en-US" sz="1200" b="1" i="0" u="none" strike="noStrike" dirty="0">
                          <a:effectLst/>
                          <a:latin typeface="微軟正黑體" panose="020B0604030504040204" pitchFamily="34" charset="-120"/>
                          <a:ea typeface="微軟正黑體" panose="020B0604030504040204" pitchFamily="34" charset="-120"/>
                        </a:rPr>
                        <a:t>L</a:t>
                      </a:r>
                      <a:endParaRPr lang="en-US" sz="12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effectLst/>
                          <a:latin typeface="微軟正黑體" panose="020B0604030504040204" pitchFamily="34" charset="-120"/>
                          <a:ea typeface="微軟正黑體" panose="020B0604030504040204" pitchFamily="34" charset="-120"/>
                        </a:rPr>
                        <a:t>特殊優良</a:t>
                      </a:r>
                      <a:endParaRPr lang="en-US" altLang="zh-TW" sz="1200" b="1" i="0" u="none" strike="noStrike" dirty="0">
                        <a:effectLst/>
                        <a:latin typeface="微軟正黑體" panose="020B0604030504040204" pitchFamily="34" charset="-120"/>
                        <a:ea typeface="微軟正黑體" panose="020B0604030504040204" pitchFamily="34" charset="-120"/>
                      </a:endParaRPr>
                    </a:p>
                    <a:p>
                      <a:pPr algn="ctr" fontAlgn="ctr"/>
                      <a:r>
                        <a:rPr lang="zh-TW" altLang="en-US" sz="1200" b="1" i="0" u="none" strike="noStrike" dirty="0">
                          <a:effectLst/>
                          <a:latin typeface="微軟正黑體" panose="020B0604030504040204" pitchFamily="34" charset="-120"/>
                          <a:ea typeface="微軟正黑體" panose="020B0604030504040204" pitchFamily="34" charset="-120"/>
                        </a:rPr>
                        <a:t>表現證明</a:t>
                      </a:r>
                      <a:br>
                        <a:rPr lang="zh-TW" altLang="en-US" sz="1200" b="1" i="0" u="none" strike="noStrike" dirty="0">
                          <a:effectLst/>
                          <a:latin typeface="微軟正黑體" panose="020B0604030504040204" pitchFamily="34" charset="-120"/>
                          <a:ea typeface="微軟正黑體" panose="020B0604030504040204" pitchFamily="34" charset="-120"/>
                        </a:rPr>
                      </a:br>
                      <a:r>
                        <a:rPr lang="en-US" altLang="zh-TW" sz="1200" b="1" i="0" u="none" strike="noStrike" dirty="0">
                          <a:effectLst/>
                          <a:latin typeface="微軟正黑體" panose="020B0604030504040204" pitchFamily="34" charset="-120"/>
                          <a:ea typeface="微軟正黑體" panose="020B0604030504040204" pitchFamily="34" charset="-120"/>
                        </a:rPr>
                        <a:t>M</a:t>
                      </a:r>
                      <a:endParaRPr lang="en-US" altLang="zh-TW" sz="12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t>多元表現</a:t>
                      </a:r>
                      <a:endParaRPr lang="en-US" altLang="zh-TW" sz="1200" b="1" i="0" u="none" strike="noStrike" dirty="0">
                        <a:solidFill>
                          <a:srgbClr val="C00000"/>
                        </a:solidFill>
                        <a:effectLst/>
                        <a:latin typeface="微軟正黑體" panose="020B0604030504040204" pitchFamily="34" charset="-120"/>
                        <a:ea typeface="微軟正黑體" panose="020B0604030504040204" pitchFamily="34" charset="-120"/>
                      </a:endParaRPr>
                    </a:p>
                    <a:p>
                      <a:pPr algn="ctr" fontAlgn="ctr"/>
                      <a: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t>綜整心得</a:t>
                      </a:r>
                      <a:b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br>
                      <a:r>
                        <a:rPr lang="en-US" sz="1200" b="1" i="0" u="none" strike="noStrike" dirty="0">
                          <a:solidFill>
                            <a:srgbClr val="C00000"/>
                          </a:solidFill>
                          <a:effectLst/>
                          <a:latin typeface="微軟正黑體" panose="020B0604030504040204" pitchFamily="34" charset="-120"/>
                          <a:ea typeface="微軟正黑體" panose="020B0604030504040204" pitchFamily="34" charset="-120"/>
                        </a:rPr>
                        <a:t>N</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17842311"/>
                  </a:ext>
                </a:extLst>
              </a:tr>
              <a:tr h="323230">
                <a:tc>
                  <a:txBody>
                    <a:bodyPr/>
                    <a:lstStyle/>
                    <a:p>
                      <a:pPr algn="l" fontAlgn="ctr"/>
                      <a:r>
                        <a:rPr lang="en-US" altLang="zh-TW" sz="1200" b="0" i="0" u="none" strike="noStrike" dirty="0">
                          <a:effectLst/>
                          <a:latin typeface="微軟正黑體" panose="020B0604030504040204" pitchFamily="34" charset="-120"/>
                          <a:ea typeface="微軟正黑體" panose="020B0604030504040204" pitchFamily="34" charset="-120"/>
                        </a:rPr>
                        <a:t>001-</a:t>
                      </a:r>
                      <a:r>
                        <a:rPr lang="zh-TW" altLang="en-US" sz="1200" b="0" i="0" u="none" strike="noStrike" dirty="0">
                          <a:effectLst/>
                          <a:latin typeface="微軟正黑體" panose="020B0604030504040204" pitchFamily="34" charset="-120"/>
                          <a:ea typeface="微軟正黑體" panose="020B0604030504040204" pitchFamily="34" charset="-120"/>
                        </a:rPr>
                        <a:t>國立臺灣大學</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zh-TW" altLang="en-US" sz="1200" b="0" i="0" u="none" strike="noStrike" dirty="0">
                          <a:effectLst/>
                          <a:latin typeface="微軟正黑體" panose="020B0604030504040204" pitchFamily="34" charset="-120"/>
                          <a:ea typeface="微軟正黑體" panose="020B0604030504040204" pitchFamily="34" charset="-120"/>
                        </a:rPr>
                        <a:t>電機工程學系</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108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effectLst/>
                          <a:latin typeface="微軟正黑體" panose="020B0604030504040204" pitchFamily="34" charset="-120"/>
                          <a:ea typeface="微軟正黑體" panose="020B0604030504040204" pitchFamily="34" charset="-120"/>
                        </a:rPr>
                        <a:t>--</a:t>
                      </a:r>
                      <a:endParaRPr lang="en-US" altLang="zh-TW"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effectLst/>
                          <a:latin typeface="微軟正黑體" panose="020B0604030504040204" pitchFamily="34" charset="-120"/>
                          <a:ea typeface="微軟正黑體" panose="020B0604030504040204" pitchFamily="34" charset="-120"/>
                        </a:rPr>
                        <a:t>--</a:t>
                      </a:r>
                      <a:endParaRPr lang="en-US" altLang="zh-TW"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68760861"/>
                  </a:ext>
                </a:extLst>
              </a:tr>
              <a:tr h="323230">
                <a:tc>
                  <a:txBody>
                    <a:bodyPr/>
                    <a:lstStyle/>
                    <a:p>
                      <a:pPr algn="l" fontAlgn="ctr"/>
                      <a:r>
                        <a:rPr lang="en-US" altLang="zh-TW" sz="1200" b="0" i="0" u="none" strike="noStrike" dirty="0">
                          <a:effectLst/>
                          <a:latin typeface="微軟正黑體" panose="020B0604030504040204" pitchFamily="34" charset="-120"/>
                          <a:ea typeface="微軟正黑體" panose="020B0604030504040204" pitchFamily="34" charset="-120"/>
                        </a:rPr>
                        <a:t>003-</a:t>
                      </a:r>
                      <a:r>
                        <a:rPr lang="zh-TW" altLang="en-US" sz="1200" b="0" i="0" u="none" strike="noStrike" dirty="0">
                          <a:effectLst/>
                          <a:latin typeface="微軟正黑體" panose="020B0604030504040204" pitchFamily="34" charset="-120"/>
                          <a:ea typeface="微軟正黑體" panose="020B0604030504040204" pitchFamily="34" charset="-120"/>
                        </a:rPr>
                        <a:t>國立中興大學</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zh-TW" altLang="en-US" sz="1200" b="0" i="0" u="none" strike="noStrike" dirty="0">
                          <a:effectLst/>
                          <a:latin typeface="微軟正黑體" panose="020B0604030504040204" pitchFamily="34" charset="-120"/>
                          <a:ea typeface="微軟正黑體" panose="020B0604030504040204" pitchFamily="34" charset="-120"/>
                        </a:rPr>
                        <a:t>電機工程學系</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108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effectLst/>
                          <a:latin typeface="微軟正黑體" panose="020B0604030504040204" pitchFamily="34" charset="-120"/>
                          <a:ea typeface="微軟正黑體" panose="020B0604030504040204" pitchFamily="34" charset="-120"/>
                        </a:rPr>
                        <a:t>O</a:t>
                      </a:r>
                      <a:endParaRPr lang="en-US"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1463465"/>
                  </a:ext>
                </a:extLst>
              </a:tr>
              <a:tr h="323230">
                <a:tc>
                  <a:txBody>
                    <a:bodyPr/>
                    <a:lstStyle/>
                    <a:p>
                      <a:pPr algn="l" fontAlgn="ctr"/>
                      <a:r>
                        <a:rPr lang="en-US" altLang="zh-TW" sz="1200" b="0" i="0" u="none" strike="noStrike" dirty="0">
                          <a:effectLst/>
                          <a:latin typeface="微軟正黑體" panose="020B0604030504040204" pitchFamily="34" charset="-120"/>
                          <a:ea typeface="微軟正黑體" panose="020B0604030504040204" pitchFamily="34" charset="-120"/>
                        </a:rPr>
                        <a:t>004-</a:t>
                      </a:r>
                      <a:r>
                        <a:rPr lang="zh-TW" altLang="en-US" sz="1200" b="0" i="0" u="none" strike="noStrike" dirty="0">
                          <a:effectLst/>
                          <a:latin typeface="微軟正黑體" panose="020B0604030504040204" pitchFamily="34" charset="-120"/>
                          <a:ea typeface="微軟正黑體" panose="020B0604030504040204" pitchFamily="34" charset="-120"/>
                        </a:rPr>
                        <a:t>國立成功大學</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zh-TW" altLang="en-US" sz="1200" b="0" i="0" u="none" strike="noStrike" dirty="0">
                          <a:effectLst/>
                          <a:latin typeface="微軟正黑體" panose="020B0604030504040204" pitchFamily="34" charset="-120"/>
                          <a:ea typeface="微軟正黑體" panose="020B0604030504040204" pitchFamily="34" charset="-120"/>
                        </a:rPr>
                        <a:t>電機工程學系</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108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effectLst/>
                          <a:latin typeface="微軟正黑體" panose="020B0604030504040204" pitchFamily="34" charset="-120"/>
                          <a:ea typeface="微軟正黑體" panose="020B0604030504040204" pitchFamily="34" charset="-120"/>
                        </a:rPr>
                        <a:t>O</a:t>
                      </a:r>
                      <a:endParaRPr lang="en-US"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effectLst/>
                          <a:latin typeface="微軟正黑體" panose="020B0604030504040204" pitchFamily="34" charset="-120"/>
                          <a:ea typeface="微軟正黑體" panose="020B0604030504040204" pitchFamily="34" charset="-120"/>
                        </a:rPr>
                        <a:t>O</a:t>
                      </a:r>
                      <a:endParaRPr lang="en-US"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95012147"/>
                  </a:ext>
                </a:extLst>
              </a:tr>
              <a:tr h="323230">
                <a:tc>
                  <a:txBody>
                    <a:bodyPr/>
                    <a:lstStyle/>
                    <a:p>
                      <a:pPr algn="l" fontAlgn="ctr"/>
                      <a:r>
                        <a:rPr lang="en-US" altLang="zh-TW" sz="1200" b="0" i="0" u="none" strike="noStrike" dirty="0">
                          <a:effectLst/>
                          <a:latin typeface="微軟正黑體" panose="020B0604030504040204" pitchFamily="34" charset="-120"/>
                          <a:ea typeface="微軟正黑體" panose="020B0604030504040204" pitchFamily="34" charset="-120"/>
                        </a:rPr>
                        <a:t>004-</a:t>
                      </a:r>
                      <a:r>
                        <a:rPr lang="zh-TW" altLang="en-US" sz="1200" b="0" i="0" u="none" strike="noStrike" dirty="0">
                          <a:effectLst/>
                          <a:latin typeface="微軟正黑體" panose="020B0604030504040204" pitchFamily="34" charset="-120"/>
                          <a:ea typeface="微軟正黑體" panose="020B0604030504040204" pitchFamily="34" charset="-120"/>
                        </a:rPr>
                        <a:t>國立成功大學</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zh-TW" altLang="en-US" sz="1100" b="0" i="0" u="none" strike="noStrike" dirty="0">
                          <a:effectLst/>
                          <a:latin typeface="微軟正黑體" panose="020B0604030504040204" pitchFamily="34" charset="-120"/>
                          <a:ea typeface="微軟正黑體" panose="020B0604030504040204" pitchFamily="34" charset="-120"/>
                        </a:rPr>
                        <a:t>電機工程學系</a:t>
                      </a:r>
                      <a:endParaRPr lang="en-US" altLang="zh-TW" sz="1100" b="0" i="0" u="none" strike="noStrike" dirty="0">
                        <a:effectLst/>
                        <a:latin typeface="微軟正黑體" panose="020B0604030504040204" pitchFamily="34" charset="-120"/>
                        <a:ea typeface="微軟正黑體" panose="020B0604030504040204" pitchFamily="34" charset="-120"/>
                      </a:endParaRPr>
                    </a:p>
                    <a:p>
                      <a:pPr algn="l" fontAlgn="ctr"/>
                      <a:r>
                        <a:rPr lang="en-US" altLang="zh-TW" sz="1100" b="0" i="0" u="none" strike="noStrike" dirty="0">
                          <a:effectLst/>
                          <a:latin typeface="微軟正黑體" panose="020B0604030504040204" pitchFamily="34" charset="-120"/>
                          <a:ea typeface="微軟正黑體" panose="020B0604030504040204" pitchFamily="34" charset="-120"/>
                        </a:rPr>
                        <a:t>(</a:t>
                      </a:r>
                      <a:r>
                        <a:rPr lang="zh-TW" altLang="en-US" sz="1100" b="0" i="0" u="none" strike="noStrike" dirty="0">
                          <a:effectLst/>
                          <a:latin typeface="微軟正黑體" panose="020B0604030504040204" pitchFamily="34" charset="-120"/>
                          <a:ea typeface="微軟正黑體" panose="020B0604030504040204" pitchFamily="34" charset="-120"/>
                        </a:rPr>
                        <a:t>普渡雙聯組</a:t>
                      </a:r>
                      <a:r>
                        <a:rPr lang="en-US" altLang="zh-TW" sz="1100" b="0" i="0" u="none" strike="noStrike" dirty="0">
                          <a:effectLst/>
                          <a:latin typeface="微軟正黑體" panose="020B0604030504040204" pitchFamily="34" charset="-120"/>
                          <a:ea typeface="微軟正黑體" panose="020B0604030504040204" pitchFamily="34" charset="-120"/>
                        </a:rPr>
                        <a:t>)</a:t>
                      </a:r>
                      <a:endPar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108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41574311"/>
                  </a:ext>
                </a:extLst>
              </a:tr>
              <a:tr h="323230">
                <a:tc>
                  <a:txBody>
                    <a:bodyPr/>
                    <a:lstStyle/>
                    <a:p>
                      <a:pPr algn="l" fontAlgn="ctr"/>
                      <a:r>
                        <a:rPr lang="en-US" altLang="zh-TW" sz="1200" b="0" i="0" u="none" strike="noStrike" dirty="0">
                          <a:effectLst/>
                          <a:latin typeface="微軟正黑體" panose="020B0604030504040204" pitchFamily="34" charset="-120"/>
                          <a:ea typeface="微軟正黑體" panose="020B0604030504040204" pitchFamily="34" charset="-120"/>
                        </a:rPr>
                        <a:t>011-</a:t>
                      </a:r>
                      <a:r>
                        <a:rPr lang="zh-TW" altLang="en-US" sz="1200" b="0" i="0" u="none" strike="noStrike" dirty="0">
                          <a:effectLst/>
                          <a:latin typeface="微軟正黑體" panose="020B0604030504040204" pitchFamily="34" charset="-120"/>
                          <a:ea typeface="微軟正黑體" panose="020B0604030504040204" pitchFamily="34" charset="-120"/>
                        </a:rPr>
                        <a:t>國立清華大學</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zh-TW" altLang="en-US" sz="1200" b="0" i="0" u="none" strike="noStrike" dirty="0">
                          <a:effectLst/>
                          <a:latin typeface="微軟正黑體" panose="020B0604030504040204" pitchFamily="34" charset="-120"/>
                          <a:ea typeface="微軟正黑體" panose="020B0604030504040204" pitchFamily="34" charset="-120"/>
                        </a:rPr>
                        <a:t>電機工程學系甲組</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108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86752176"/>
                  </a:ext>
                </a:extLst>
              </a:tr>
              <a:tr h="323230">
                <a:tc>
                  <a:txBody>
                    <a:bodyPr/>
                    <a:lstStyle/>
                    <a:p>
                      <a:pPr algn="l" fontAlgn="ctr"/>
                      <a:r>
                        <a:rPr lang="en-US" altLang="zh-TW" sz="1200" b="0" i="0" u="none" strike="noStrike" dirty="0">
                          <a:effectLst/>
                          <a:latin typeface="微軟正黑體" panose="020B0604030504040204" pitchFamily="34" charset="-120"/>
                          <a:ea typeface="微軟正黑體" panose="020B0604030504040204" pitchFamily="34" charset="-120"/>
                        </a:rPr>
                        <a:t>011-</a:t>
                      </a:r>
                      <a:r>
                        <a:rPr lang="zh-TW" altLang="en-US" sz="1200" b="0" i="0" u="none" strike="noStrike" dirty="0">
                          <a:effectLst/>
                          <a:latin typeface="微軟正黑體" panose="020B0604030504040204" pitchFamily="34" charset="-120"/>
                          <a:ea typeface="微軟正黑體" panose="020B0604030504040204" pitchFamily="34" charset="-120"/>
                        </a:rPr>
                        <a:t>國立清華大學</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zh-TW" altLang="en-US" sz="1200" b="0" i="0" u="none" strike="noStrike" dirty="0">
                          <a:effectLst/>
                          <a:latin typeface="微軟正黑體" panose="020B0604030504040204" pitchFamily="34" charset="-120"/>
                          <a:ea typeface="微軟正黑體" panose="020B0604030504040204" pitchFamily="34" charset="-120"/>
                        </a:rPr>
                        <a:t>電機工程學系乙組</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108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4008443"/>
                  </a:ext>
                </a:extLst>
              </a:tr>
              <a:tr h="323230">
                <a:tc>
                  <a:txBody>
                    <a:bodyPr/>
                    <a:lstStyle/>
                    <a:p>
                      <a:pPr algn="l" fontAlgn="ctr"/>
                      <a:r>
                        <a:rPr lang="en-US" altLang="zh-TW" sz="1200" b="0" i="0" u="none" strike="noStrike" dirty="0">
                          <a:effectLst/>
                          <a:latin typeface="微軟正黑體" panose="020B0604030504040204" pitchFamily="34" charset="-120"/>
                          <a:ea typeface="微軟正黑體" panose="020B0604030504040204" pitchFamily="34" charset="-120"/>
                        </a:rPr>
                        <a:t>013-</a:t>
                      </a:r>
                      <a:r>
                        <a:rPr lang="zh-TW" altLang="en-US" sz="1200" b="0" i="0" u="none" strike="noStrike" dirty="0">
                          <a:effectLst/>
                          <a:latin typeface="微軟正黑體" panose="020B0604030504040204" pitchFamily="34" charset="-120"/>
                          <a:ea typeface="微軟正黑體" panose="020B0604030504040204" pitchFamily="34" charset="-120"/>
                        </a:rPr>
                        <a:t>國立陽明交通大學</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zh-TW" altLang="en-US" sz="1200" b="0" i="0" u="none" strike="noStrike" dirty="0">
                          <a:effectLst/>
                          <a:latin typeface="微軟正黑體" panose="020B0604030504040204" pitchFamily="34" charset="-120"/>
                          <a:ea typeface="微軟正黑體" panose="020B0604030504040204" pitchFamily="34" charset="-120"/>
                        </a:rPr>
                        <a:t>電機工程學系 </a:t>
                      </a:r>
                      <a:r>
                        <a:rPr lang="en-US" altLang="zh-TW" sz="1200" b="0" i="0" u="none" strike="noStrike" dirty="0">
                          <a:effectLst/>
                          <a:latin typeface="微軟正黑體" panose="020B0604030504040204" pitchFamily="34" charset="-120"/>
                          <a:ea typeface="微軟正黑體" panose="020B0604030504040204" pitchFamily="34" charset="-120"/>
                        </a:rPr>
                        <a:t>(</a:t>
                      </a:r>
                      <a:r>
                        <a:rPr lang="zh-TW" altLang="en-US" sz="1200" b="0" i="0" u="none" strike="noStrike" dirty="0">
                          <a:effectLst/>
                          <a:latin typeface="微軟正黑體" panose="020B0604030504040204" pitchFamily="34" charset="-120"/>
                          <a:ea typeface="微軟正黑體" panose="020B0604030504040204" pitchFamily="34" charset="-120"/>
                        </a:rPr>
                        <a:t>甲組</a:t>
                      </a:r>
                      <a:r>
                        <a:rPr lang="en-US" altLang="zh-TW" sz="1200" b="0" i="0" u="none" strike="noStrike" dirty="0">
                          <a:effectLst/>
                          <a:latin typeface="微軟正黑體" panose="020B0604030504040204" pitchFamily="34" charset="-120"/>
                          <a:ea typeface="微軟正黑體" panose="020B0604030504040204" pitchFamily="34" charset="-120"/>
                        </a:rPr>
                        <a:t>)</a:t>
                      </a:r>
                      <a:endPar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108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effectLst/>
                          <a:latin typeface="微軟正黑體" panose="020B0604030504040204" pitchFamily="34" charset="-120"/>
                          <a:ea typeface="微軟正黑體" panose="020B0604030504040204" pitchFamily="34" charset="-120"/>
                        </a:rPr>
                        <a:t>--</a:t>
                      </a:r>
                      <a:endParaRPr lang="en-US" altLang="zh-TW"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effectLst/>
                          <a:latin typeface="微軟正黑體" panose="020B0604030504040204" pitchFamily="34" charset="-120"/>
                          <a:ea typeface="微軟正黑體" panose="020B0604030504040204" pitchFamily="34" charset="-120"/>
                        </a:rPr>
                        <a:t>O</a:t>
                      </a:r>
                      <a:endParaRPr lang="en-US"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37542675"/>
                  </a:ext>
                </a:extLst>
              </a:tr>
              <a:tr h="323230">
                <a:tc>
                  <a:txBody>
                    <a:bodyPr/>
                    <a:lstStyle/>
                    <a:p>
                      <a:pPr algn="l" fontAlgn="ctr"/>
                      <a:r>
                        <a:rPr lang="en-US" altLang="zh-TW" sz="1200" b="0" i="0" u="none" strike="noStrike" dirty="0">
                          <a:effectLst/>
                          <a:latin typeface="微軟正黑體" panose="020B0604030504040204" pitchFamily="34" charset="-120"/>
                          <a:ea typeface="微軟正黑體" panose="020B0604030504040204" pitchFamily="34" charset="-120"/>
                        </a:rPr>
                        <a:t>013-</a:t>
                      </a:r>
                      <a:r>
                        <a:rPr lang="zh-TW" altLang="en-US" sz="1200" b="0" i="0" u="none" strike="noStrike" dirty="0">
                          <a:effectLst/>
                          <a:latin typeface="微軟正黑體" panose="020B0604030504040204" pitchFamily="34" charset="-120"/>
                          <a:ea typeface="微軟正黑體" panose="020B0604030504040204" pitchFamily="34" charset="-120"/>
                        </a:rPr>
                        <a:t>國立陽明交通大學</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zh-TW" altLang="en-US" sz="1200" b="0" i="0" u="none" strike="noStrike" dirty="0">
                          <a:effectLst/>
                          <a:latin typeface="微軟正黑體" panose="020B0604030504040204" pitchFamily="34" charset="-120"/>
                          <a:ea typeface="微軟正黑體" panose="020B0604030504040204" pitchFamily="34" charset="-120"/>
                        </a:rPr>
                        <a:t>電機工程學系 </a:t>
                      </a:r>
                      <a:r>
                        <a:rPr lang="en-US" altLang="zh-TW" sz="1200" b="0" i="0" u="none" strike="noStrike" dirty="0">
                          <a:effectLst/>
                          <a:latin typeface="微軟正黑體" panose="020B0604030504040204" pitchFamily="34" charset="-120"/>
                          <a:ea typeface="微軟正黑體" panose="020B0604030504040204" pitchFamily="34" charset="-120"/>
                        </a:rPr>
                        <a:t>(</a:t>
                      </a:r>
                      <a:r>
                        <a:rPr lang="zh-TW" altLang="en-US" sz="1200" b="0" i="0" u="none" strike="noStrike" dirty="0">
                          <a:effectLst/>
                          <a:latin typeface="微軟正黑體" panose="020B0604030504040204" pitchFamily="34" charset="-120"/>
                          <a:ea typeface="微軟正黑體" panose="020B0604030504040204" pitchFamily="34" charset="-120"/>
                        </a:rPr>
                        <a:t>乙組</a:t>
                      </a:r>
                      <a:r>
                        <a:rPr lang="en-US" altLang="zh-TW" sz="1200" b="0" i="0" u="none" strike="noStrike" dirty="0">
                          <a:effectLst/>
                          <a:latin typeface="微軟正黑體" panose="020B0604030504040204" pitchFamily="34" charset="-120"/>
                          <a:ea typeface="微軟正黑體" panose="020B0604030504040204" pitchFamily="34" charset="-120"/>
                        </a:rPr>
                        <a:t>)</a:t>
                      </a:r>
                      <a:endPar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108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effectLst/>
                          <a:latin typeface="微軟正黑體" panose="020B0604030504040204" pitchFamily="34" charset="-120"/>
                          <a:ea typeface="微軟正黑體" panose="020B0604030504040204" pitchFamily="34" charset="-120"/>
                        </a:rPr>
                        <a:t>O</a:t>
                      </a:r>
                      <a:endParaRPr lang="en-US"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effectLst/>
                          <a:latin typeface="微軟正黑體" panose="020B0604030504040204" pitchFamily="34" charset="-120"/>
                          <a:ea typeface="微軟正黑體" panose="020B0604030504040204" pitchFamily="34" charset="-120"/>
                        </a:rPr>
                        <a:t>O</a:t>
                      </a:r>
                      <a:endParaRPr lang="en-US"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25321758"/>
                  </a:ext>
                </a:extLst>
              </a:tr>
              <a:tr h="323230">
                <a:tc>
                  <a:txBody>
                    <a:bodyPr/>
                    <a:lstStyle/>
                    <a:p>
                      <a:pPr algn="l" fontAlgn="ctr"/>
                      <a:r>
                        <a:rPr lang="en-US" altLang="zh-TW" sz="1200" b="0" i="0" u="none" strike="noStrike" dirty="0">
                          <a:effectLst/>
                          <a:latin typeface="微軟正黑體" panose="020B0604030504040204" pitchFamily="34" charset="-120"/>
                          <a:ea typeface="微軟正黑體" panose="020B0604030504040204" pitchFamily="34" charset="-120"/>
                        </a:rPr>
                        <a:t>013-</a:t>
                      </a:r>
                      <a:r>
                        <a:rPr lang="zh-TW" altLang="en-US" sz="1200" b="0" i="0" u="none" strike="noStrike" dirty="0">
                          <a:effectLst/>
                          <a:latin typeface="微軟正黑體" panose="020B0604030504040204" pitchFamily="34" charset="-120"/>
                          <a:ea typeface="微軟正黑體" panose="020B0604030504040204" pitchFamily="34" charset="-120"/>
                        </a:rPr>
                        <a:t>國立陽明交通大學</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zh-TW" altLang="en-US" sz="1200" b="0" i="0" u="none" strike="noStrike" dirty="0">
                          <a:effectLst/>
                          <a:latin typeface="微軟正黑體" panose="020B0604030504040204" pitchFamily="34" charset="-120"/>
                          <a:ea typeface="微軟正黑體" panose="020B0604030504040204" pitchFamily="34" charset="-120"/>
                        </a:rPr>
                        <a:t>電機工程學系 </a:t>
                      </a:r>
                      <a:r>
                        <a:rPr lang="en-US" altLang="zh-TW" sz="1200" b="0" i="0" u="none" strike="noStrike" dirty="0">
                          <a:effectLst/>
                          <a:latin typeface="微軟正黑體" panose="020B0604030504040204" pitchFamily="34" charset="-120"/>
                          <a:ea typeface="微軟正黑體" panose="020B0604030504040204" pitchFamily="34" charset="-120"/>
                        </a:rPr>
                        <a:t>(</a:t>
                      </a:r>
                      <a:r>
                        <a:rPr lang="zh-TW" altLang="en-US" sz="1200" b="0" i="0" u="none" strike="noStrike" dirty="0">
                          <a:effectLst/>
                          <a:latin typeface="微軟正黑體" panose="020B0604030504040204" pitchFamily="34" charset="-120"/>
                          <a:ea typeface="微軟正黑體" panose="020B0604030504040204" pitchFamily="34" charset="-120"/>
                        </a:rPr>
                        <a:t>丙組</a:t>
                      </a:r>
                      <a:r>
                        <a:rPr lang="en-US" altLang="zh-TW" sz="1200" b="0" i="0" u="none" strike="noStrike" dirty="0">
                          <a:effectLst/>
                          <a:latin typeface="微軟正黑體" panose="020B0604030504040204" pitchFamily="34" charset="-120"/>
                          <a:ea typeface="微軟正黑體" panose="020B0604030504040204" pitchFamily="34" charset="-120"/>
                        </a:rPr>
                        <a:t>)</a:t>
                      </a:r>
                      <a:endPar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108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effectLst/>
                          <a:latin typeface="微軟正黑體" panose="020B0604030504040204" pitchFamily="34" charset="-120"/>
                          <a:ea typeface="微軟正黑體" panose="020B0604030504040204" pitchFamily="34" charset="-120"/>
                        </a:rPr>
                        <a:t>O</a:t>
                      </a:r>
                      <a:endParaRPr lang="en-US"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effectLst/>
                          <a:latin typeface="微軟正黑體" panose="020B0604030504040204" pitchFamily="34" charset="-120"/>
                          <a:ea typeface="微軟正黑體" panose="020B0604030504040204" pitchFamily="34" charset="-120"/>
                        </a:rPr>
                        <a:t>O</a:t>
                      </a:r>
                      <a:endParaRPr lang="en-US"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85679930"/>
                  </a:ext>
                </a:extLst>
              </a:tr>
              <a:tr h="323230">
                <a:tc>
                  <a:txBody>
                    <a:bodyPr/>
                    <a:lstStyle/>
                    <a:p>
                      <a:pPr algn="l" fontAlgn="ctr"/>
                      <a:r>
                        <a:rPr lang="en-US" altLang="zh-TW" sz="1200" b="0" i="0" u="none" strike="noStrike" dirty="0">
                          <a:effectLst/>
                          <a:latin typeface="微軟正黑體" panose="020B0604030504040204" pitchFamily="34" charset="-120"/>
                          <a:ea typeface="微軟正黑體" panose="020B0604030504040204" pitchFamily="34" charset="-120"/>
                        </a:rPr>
                        <a:t>016-</a:t>
                      </a:r>
                      <a:r>
                        <a:rPr lang="zh-TW" altLang="en-US" sz="1200" b="0" i="0" u="none" strike="noStrike" dirty="0">
                          <a:effectLst/>
                          <a:latin typeface="微軟正黑體" panose="020B0604030504040204" pitchFamily="34" charset="-120"/>
                          <a:ea typeface="微軟正黑體" panose="020B0604030504040204" pitchFamily="34" charset="-120"/>
                        </a:rPr>
                        <a:t>國立中央大學</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zh-TW" altLang="en-US" sz="1200" b="0" i="0" u="none" strike="noStrike" dirty="0">
                          <a:effectLst/>
                          <a:latin typeface="微軟正黑體" panose="020B0604030504040204" pitchFamily="34" charset="-120"/>
                          <a:ea typeface="微軟正黑體" panose="020B0604030504040204" pitchFamily="34" charset="-120"/>
                        </a:rPr>
                        <a:t>電機工程學系</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108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effectLst/>
                          <a:latin typeface="微軟正黑體" panose="020B0604030504040204" pitchFamily="34" charset="-120"/>
                          <a:ea typeface="微軟正黑體" panose="020B0604030504040204" pitchFamily="34" charset="-120"/>
                        </a:rPr>
                        <a:t>O</a:t>
                      </a:r>
                      <a:endParaRPr lang="en-US"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effectLst/>
                          <a:latin typeface="微軟正黑體" panose="020B0604030504040204" pitchFamily="34" charset="-120"/>
                          <a:ea typeface="微軟正黑體" panose="020B0604030504040204" pitchFamily="34" charset="-120"/>
                        </a:rPr>
                        <a:t>--</a:t>
                      </a:r>
                      <a:endParaRPr lang="en-US" altLang="zh-TW"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effectLst/>
                          <a:latin typeface="微軟正黑體" panose="020B0604030504040204" pitchFamily="34" charset="-120"/>
                          <a:ea typeface="微軟正黑體" panose="020B0604030504040204" pitchFamily="34" charset="-120"/>
                        </a:rPr>
                        <a:t>--</a:t>
                      </a:r>
                      <a:endParaRPr lang="en-US" altLang="zh-TW"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effectLst/>
                          <a:latin typeface="微軟正黑體" panose="020B0604030504040204" pitchFamily="34" charset="-120"/>
                          <a:ea typeface="微軟正黑體" panose="020B0604030504040204" pitchFamily="34" charset="-120"/>
                        </a:rPr>
                        <a:t>--</a:t>
                      </a:r>
                      <a:endParaRPr lang="en-US" altLang="zh-TW"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90685505"/>
                  </a:ext>
                </a:extLst>
              </a:tr>
              <a:tr h="323230">
                <a:tc>
                  <a:txBody>
                    <a:bodyPr/>
                    <a:lstStyle/>
                    <a:p>
                      <a:pPr algn="l" fontAlgn="ctr"/>
                      <a:r>
                        <a:rPr lang="en-US" altLang="zh-TW" sz="1200" b="0" i="0" u="none" strike="noStrike" dirty="0">
                          <a:effectLst/>
                          <a:latin typeface="微軟正黑體" panose="020B0604030504040204" pitchFamily="34" charset="-120"/>
                          <a:ea typeface="微軟正黑體" panose="020B0604030504040204" pitchFamily="34" charset="-120"/>
                        </a:rPr>
                        <a:t>027-</a:t>
                      </a:r>
                      <a:r>
                        <a:rPr lang="zh-TW" altLang="en-US" sz="1200" b="0" i="0" u="none" strike="noStrike" dirty="0">
                          <a:effectLst/>
                          <a:latin typeface="微軟正黑體" panose="020B0604030504040204" pitchFamily="34" charset="-120"/>
                          <a:ea typeface="微軟正黑體" panose="020B0604030504040204" pitchFamily="34" charset="-120"/>
                        </a:rPr>
                        <a:t>國立中山大學</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zh-TW" altLang="en-US" sz="1200" b="0" i="0" u="none" strike="noStrike" dirty="0">
                          <a:effectLst/>
                          <a:latin typeface="微軟正黑體" panose="020B0604030504040204" pitchFamily="34" charset="-120"/>
                          <a:ea typeface="微軟正黑體" panose="020B0604030504040204" pitchFamily="34" charset="-120"/>
                        </a:rPr>
                        <a:t>電機工程學系</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108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effectLst/>
                          <a:latin typeface="微軟正黑體" panose="020B0604030504040204" pitchFamily="34" charset="-120"/>
                          <a:ea typeface="微軟正黑體" panose="020B0604030504040204" pitchFamily="34" charset="-120"/>
                        </a:rPr>
                        <a:t>O</a:t>
                      </a:r>
                      <a:endParaRPr lang="en-US"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effectLst/>
                          <a:latin typeface="微軟正黑體" panose="020B0604030504040204" pitchFamily="34" charset="-120"/>
                          <a:ea typeface="微軟正黑體" panose="020B0604030504040204" pitchFamily="34" charset="-120"/>
                        </a:rPr>
                        <a:t>O</a:t>
                      </a:r>
                      <a:endParaRPr lang="en-US"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effectLst/>
                          <a:latin typeface="微軟正黑體" panose="020B0604030504040204" pitchFamily="34" charset="-120"/>
                          <a:ea typeface="微軟正黑體" panose="020B0604030504040204" pitchFamily="34" charset="-120"/>
                        </a:rPr>
                        <a:t>--</a:t>
                      </a:r>
                      <a:endParaRPr lang="en-US" altLang="zh-TW"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89001697"/>
                  </a:ext>
                </a:extLst>
              </a:tr>
              <a:tr h="323230">
                <a:tc>
                  <a:txBody>
                    <a:bodyPr/>
                    <a:lstStyle/>
                    <a:p>
                      <a:pPr algn="l" fontAlgn="ctr"/>
                      <a:r>
                        <a:rPr lang="en-US" altLang="zh-TW" sz="1200" b="0" i="0" u="none" strike="noStrike" dirty="0">
                          <a:effectLst/>
                          <a:latin typeface="微軟正黑體" panose="020B0604030504040204" pitchFamily="34" charset="-120"/>
                          <a:ea typeface="微軟正黑體" panose="020B0604030504040204" pitchFamily="34" charset="-120"/>
                        </a:rPr>
                        <a:t>027-</a:t>
                      </a:r>
                      <a:r>
                        <a:rPr lang="zh-TW" altLang="en-US" sz="1200" b="0" i="0" u="none" strike="noStrike" dirty="0">
                          <a:effectLst/>
                          <a:latin typeface="微軟正黑體" panose="020B0604030504040204" pitchFamily="34" charset="-120"/>
                          <a:ea typeface="微軟正黑體" panose="020B0604030504040204" pitchFamily="34" charset="-120"/>
                        </a:rPr>
                        <a:t>國立中山大學</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zh-TW" altLang="en-US" sz="1100" b="0" i="0" u="none" strike="noStrike" dirty="0">
                          <a:effectLst/>
                          <a:latin typeface="微軟正黑體" panose="020B0604030504040204" pitchFamily="34" charset="-120"/>
                          <a:ea typeface="微軟正黑體" panose="020B0604030504040204" pitchFamily="34" charset="-120"/>
                        </a:rPr>
                        <a:t>電機工程學系全英語組</a:t>
                      </a:r>
                      <a:endParaRPr lang="zh-TW" altLang="en-US" sz="11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108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effectLst/>
                          <a:latin typeface="微軟正黑體" panose="020B0604030504040204" pitchFamily="34" charset="-120"/>
                          <a:ea typeface="微軟正黑體" panose="020B0604030504040204" pitchFamily="34" charset="-120"/>
                        </a:rPr>
                        <a:t>O</a:t>
                      </a:r>
                      <a:endParaRPr lang="en-US"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effectLst/>
                          <a:latin typeface="微軟正黑體" panose="020B0604030504040204" pitchFamily="34" charset="-120"/>
                          <a:ea typeface="微軟正黑體" panose="020B0604030504040204" pitchFamily="34" charset="-120"/>
                        </a:rPr>
                        <a:t>--</a:t>
                      </a:r>
                      <a:endParaRPr lang="en-US" altLang="zh-TW"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effectLst/>
                          <a:latin typeface="微軟正黑體" panose="020B0604030504040204" pitchFamily="34" charset="-120"/>
                          <a:ea typeface="微軟正黑體" panose="020B0604030504040204" pitchFamily="34" charset="-120"/>
                        </a:rPr>
                        <a:t>--</a:t>
                      </a:r>
                      <a:endParaRPr lang="en-US" altLang="zh-TW"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effectLst/>
                          <a:latin typeface="微軟正黑體" panose="020B0604030504040204" pitchFamily="34" charset="-120"/>
                          <a:ea typeface="微軟正黑體" panose="020B0604030504040204" pitchFamily="34" charset="-120"/>
                        </a:rPr>
                        <a:t>O</a:t>
                      </a:r>
                      <a:endParaRPr lang="en-US"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095101406"/>
                  </a:ext>
                </a:extLst>
              </a:tr>
              <a:tr h="323230">
                <a:tc>
                  <a:txBody>
                    <a:bodyPr/>
                    <a:lstStyle/>
                    <a:p>
                      <a:pPr algn="l" fontAlgn="ctr"/>
                      <a:r>
                        <a:rPr lang="en-US" altLang="zh-TW" sz="1200" b="0" i="0" u="none" strike="noStrike" dirty="0">
                          <a:effectLst/>
                          <a:latin typeface="微軟正黑體" panose="020B0604030504040204" pitchFamily="34" charset="-120"/>
                          <a:ea typeface="微軟正黑體" panose="020B0604030504040204" pitchFamily="34" charset="-120"/>
                        </a:rPr>
                        <a:t>027-</a:t>
                      </a:r>
                      <a:r>
                        <a:rPr lang="zh-TW" altLang="en-US" sz="1200" b="0" i="0" u="none" strike="noStrike" dirty="0">
                          <a:effectLst/>
                          <a:latin typeface="微軟正黑體" panose="020B0604030504040204" pitchFamily="34" charset="-120"/>
                          <a:ea typeface="微軟正黑體" panose="020B0604030504040204" pitchFamily="34" charset="-120"/>
                        </a:rPr>
                        <a:t>國立中山大學</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zh-TW" altLang="en-US" sz="1100" b="0" i="0" u="none" strike="noStrike" dirty="0">
                          <a:effectLst/>
                          <a:latin typeface="微軟正黑體" panose="020B0604030504040204" pitchFamily="34" charset="-120"/>
                          <a:ea typeface="微軟正黑體" panose="020B0604030504040204" pitchFamily="34" charset="-120"/>
                        </a:rPr>
                        <a:t>電機工程學系 </a:t>
                      </a:r>
                      <a:r>
                        <a:rPr lang="en-US" altLang="zh-TW" sz="1100" b="0" i="0" u="none" strike="noStrike" dirty="0">
                          <a:effectLst/>
                          <a:latin typeface="微軟正黑體" panose="020B0604030504040204" pitchFamily="34" charset="-120"/>
                          <a:ea typeface="微軟正黑體" panose="020B0604030504040204" pitchFamily="34" charset="-120"/>
                        </a:rPr>
                        <a:t>(APCS</a:t>
                      </a:r>
                      <a:r>
                        <a:rPr lang="zh-TW" altLang="en-US" sz="1100" b="0" i="0" u="none" strike="noStrike" dirty="0">
                          <a:effectLst/>
                          <a:latin typeface="微軟正黑體" panose="020B0604030504040204" pitchFamily="34" charset="-120"/>
                          <a:ea typeface="微軟正黑體" panose="020B0604030504040204" pitchFamily="34" charset="-120"/>
                        </a:rPr>
                        <a:t>組</a:t>
                      </a:r>
                      <a:r>
                        <a:rPr lang="en-US" altLang="zh-TW" sz="1100" b="0" i="0" u="none" strike="noStrike" dirty="0">
                          <a:effectLst/>
                          <a:latin typeface="微軟正黑體" panose="020B0604030504040204" pitchFamily="34" charset="-120"/>
                          <a:ea typeface="微軟正黑體" panose="020B0604030504040204" pitchFamily="34" charset="-120"/>
                        </a:rPr>
                        <a:t>)</a:t>
                      </a:r>
                      <a:endParaRPr lang="zh-TW" altLang="en-US" sz="11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108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effectLst/>
                          <a:latin typeface="微軟正黑體" panose="020B0604030504040204" pitchFamily="34" charset="-120"/>
                          <a:ea typeface="微軟正黑體" panose="020B0604030504040204" pitchFamily="34" charset="-120"/>
                        </a:rPr>
                        <a:t>O</a:t>
                      </a:r>
                      <a:endParaRPr lang="en-US"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effectLst/>
                          <a:latin typeface="微軟正黑體" panose="020B0604030504040204" pitchFamily="34" charset="-120"/>
                          <a:ea typeface="微軟正黑體" panose="020B0604030504040204" pitchFamily="34" charset="-120"/>
                        </a:rPr>
                        <a:t>--</a:t>
                      </a:r>
                      <a:endParaRPr lang="en-US" altLang="zh-TW"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effectLst/>
                          <a:latin typeface="微軟正黑體" panose="020B0604030504040204" pitchFamily="34" charset="-120"/>
                          <a:ea typeface="微軟正黑體" panose="020B0604030504040204" pitchFamily="34" charset="-120"/>
                        </a:rPr>
                        <a:t>--</a:t>
                      </a:r>
                      <a:endParaRPr lang="en-US" altLang="zh-TW"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effectLst/>
                          <a:latin typeface="微軟正黑體" panose="020B0604030504040204" pitchFamily="34" charset="-120"/>
                          <a:ea typeface="微軟正黑體" panose="020B0604030504040204" pitchFamily="34" charset="-120"/>
                        </a:rPr>
                        <a:t>O</a:t>
                      </a:r>
                      <a:endParaRPr lang="en-US"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effectLst/>
                          <a:latin typeface="微軟正黑體" panose="020B0604030504040204" pitchFamily="34" charset="-120"/>
                          <a:ea typeface="微軟正黑體" panose="020B0604030504040204" pitchFamily="34" charset="-120"/>
                        </a:rPr>
                        <a:t>O</a:t>
                      </a:r>
                      <a:endParaRPr lang="en-US"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61884249"/>
                  </a:ext>
                </a:extLst>
              </a:tr>
              <a:tr h="323230">
                <a:tc>
                  <a:txBody>
                    <a:bodyPr/>
                    <a:lstStyle/>
                    <a:p>
                      <a:pPr algn="l" fontAlgn="ctr"/>
                      <a:r>
                        <a:rPr lang="en-US" altLang="zh-TW" sz="1200" b="0" i="0" u="none" strike="noStrike" dirty="0">
                          <a:effectLst/>
                          <a:latin typeface="微軟正黑體" panose="020B0604030504040204" pitchFamily="34" charset="-120"/>
                          <a:ea typeface="微軟正黑體" panose="020B0604030504040204" pitchFamily="34" charset="-120"/>
                        </a:rPr>
                        <a:t>041-</a:t>
                      </a:r>
                      <a:r>
                        <a:rPr lang="zh-TW" altLang="en-US" sz="1200" b="0" i="0" u="none" strike="noStrike" dirty="0">
                          <a:effectLst/>
                          <a:latin typeface="微軟正黑體" panose="020B0604030504040204" pitchFamily="34" charset="-120"/>
                          <a:ea typeface="微軟正黑體" panose="020B0604030504040204" pitchFamily="34" charset="-120"/>
                        </a:rPr>
                        <a:t>國立中正大學</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zh-TW" altLang="en-US" sz="1200" b="0" i="0" u="none" strike="noStrike" dirty="0">
                          <a:effectLst/>
                          <a:latin typeface="微軟正黑體" panose="020B0604030504040204" pitchFamily="34" charset="-120"/>
                          <a:ea typeface="微軟正黑體" panose="020B0604030504040204" pitchFamily="34" charset="-120"/>
                        </a:rPr>
                        <a:t>電機工程學系</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108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effectLst/>
                          <a:latin typeface="微軟正黑體" panose="020B0604030504040204" pitchFamily="34" charset="-120"/>
                          <a:ea typeface="微軟正黑體" panose="020B0604030504040204" pitchFamily="34" charset="-120"/>
                        </a:rPr>
                        <a:t>O</a:t>
                      </a:r>
                      <a:endParaRPr lang="en-US" altLang="zh-TW"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effectLst/>
                          <a:latin typeface="微軟正黑體" panose="020B0604030504040204" pitchFamily="34" charset="-120"/>
                          <a:ea typeface="微軟正黑體" panose="020B0604030504040204" pitchFamily="34" charset="-120"/>
                        </a:rPr>
                        <a:t>O</a:t>
                      </a:r>
                      <a:endParaRPr lang="en-US"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13807267"/>
                  </a:ext>
                </a:extLst>
              </a:tr>
            </a:tbl>
          </a:graphicData>
        </a:graphic>
      </p:graphicFrame>
    </p:spTree>
    <p:extLst>
      <p:ext uri="{BB962C8B-B14F-4D97-AF65-F5344CB8AC3E}">
        <p14:creationId xmlns:p14="http://schemas.microsoft.com/office/powerpoint/2010/main" val="128961660"/>
      </p:ext>
    </p:extLst>
  </p:cSld>
  <p:clrMapOvr>
    <a:masterClrMapping/>
  </p:clrMapOvr>
  <p:transition/>
</p:sld>
</file>

<file path=ppt/slides/slide5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投影片編號版面配置區 5">
            <a:extLst>
              <a:ext uri="{FF2B5EF4-FFF2-40B4-BE49-F238E27FC236}">
                <a16:creationId xmlns:a16="http://schemas.microsoft.com/office/drawing/2014/main" id="{8658CF8F-46A0-4B7A-A743-BBF34C32BB74}"/>
              </a:ext>
            </a:extLst>
          </p:cNvPr>
          <p:cNvSpPr>
            <a:spLocks noGrp="1"/>
          </p:cNvSpPr>
          <p:nvPr>
            <p:ph type="sldNum" sz="quarter" idx="12"/>
          </p:nvPr>
        </p:nvSpPr>
        <p:spPr>
          <a:xfrm>
            <a:off x="7924800" y="6356350"/>
            <a:ext cx="762000" cy="365125"/>
          </a:xfrm>
          <a:noFill/>
        </p:spPr>
        <p:txBody>
          <a:bodyPr/>
          <a:lstStyle/>
          <a:p>
            <a:fld id="{BA658583-FC9A-445C-AB03-44C0F41B7F77}" type="slidenum">
              <a:rPr lang="en-US" altLang="zh-TW" sz="1400" smtClean="0">
                <a:latin typeface="微軟正黑體" panose="020B0604030504040204" pitchFamily="34" charset="-120"/>
                <a:ea typeface="微軟正黑體" panose="020B0604030504040204" pitchFamily="34" charset="-120"/>
                <a:cs typeface="Times New Roman" panose="02020603050405020304" pitchFamily="18" charset="0"/>
              </a:rPr>
              <a:pPr/>
              <a:t>52</a:t>
            </a:fld>
            <a:endParaRPr lang="en-US" altLang="zh-TW" sz="1400" dirty="0">
              <a:latin typeface="微軟正黑體" panose="020B0604030504040204" pitchFamily="34" charset="-120"/>
              <a:ea typeface="微軟正黑體" panose="020B0604030504040204" pitchFamily="34" charset="-120"/>
              <a:cs typeface="Times New Roman" panose="02020603050405020304" pitchFamily="18" charset="0"/>
            </a:endParaRPr>
          </a:p>
        </p:txBody>
      </p:sp>
      <p:graphicFrame>
        <p:nvGraphicFramePr>
          <p:cNvPr id="4" name="表格 3">
            <a:extLst>
              <a:ext uri="{FF2B5EF4-FFF2-40B4-BE49-F238E27FC236}">
                <a16:creationId xmlns:a16="http://schemas.microsoft.com/office/drawing/2014/main" id="{8BD75D60-8AC8-884D-ADA7-097115A9DE4C}"/>
              </a:ext>
            </a:extLst>
          </p:cNvPr>
          <p:cNvGraphicFramePr>
            <a:graphicFrameLocks noGrp="1"/>
          </p:cNvGraphicFramePr>
          <p:nvPr/>
        </p:nvGraphicFramePr>
        <p:xfrm>
          <a:off x="90000" y="1124744"/>
          <a:ext cx="8964000" cy="3992400"/>
        </p:xfrm>
        <a:graphic>
          <a:graphicData uri="http://schemas.openxmlformats.org/drawingml/2006/table">
            <a:tbl>
              <a:tblPr>
                <a:tableStyleId>{5C22544A-7EE6-4342-B048-85BDC9FD1C3A}</a:tableStyleId>
              </a:tblPr>
              <a:tblGrid>
                <a:gridCol w="1656000">
                  <a:extLst>
                    <a:ext uri="{9D8B030D-6E8A-4147-A177-3AD203B41FA5}">
                      <a16:colId xmlns:a16="http://schemas.microsoft.com/office/drawing/2014/main" val="40905400"/>
                    </a:ext>
                  </a:extLst>
                </a:gridCol>
                <a:gridCol w="1620000">
                  <a:extLst>
                    <a:ext uri="{9D8B030D-6E8A-4147-A177-3AD203B41FA5}">
                      <a16:colId xmlns:a16="http://schemas.microsoft.com/office/drawing/2014/main" val="2567676716"/>
                    </a:ext>
                  </a:extLst>
                </a:gridCol>
                <a:gridCol w="792000">
                  <a:extLst>
                    <a:ext uri="{9D8B030D-6E8A-4147-A177-3AD203B41FA5}">
                      <a16:colId xmlns:a16="http://schemas.microsoft.com/office/drawing/2014/main" val="1850902626"/>
                    </a:ext>
                  </a:extLst>
                </a:gridCol>
                <a:gridCol w="648000">
                  <a:extLst>
                    <a:ext uri="{9D8B030D-6E8A-4147-A177-3AD203B41FA5}">
                      <a16:colId xmlns:a16="http://schemas.microsoft.com/office/drawing/2014/main" val="505623632"/>
                    </a:ext>
                  </a:extLst>
                </a:gridCol>
                <a:gridCol w="648000">
                  <a:extLst>
                    <a:ext uri="{9D8B030D-6E8A-4147-A177-3AD203B41FA5}">
                      <a16:colId xmlns:a16="http://schemas.microsoft.com/office/drawing/2014/main" val="1697145431"/>
                    </a:ext>
                  </a:extLst>
                </a:gridCol>
                <a:gridCol w="648000">
                  <a:extLst>
                    <a:ext uri="{9D8B030D-6E8A-4147-A177-3AD203B41FA5}">
                      <a16:colId xmlns:a16="http://schemas.microsoft.com/office/drawing/2014/main" val="1566322944"/>
                    </a:ext>
                  </a:extLst>
                </a:gridCol>
                <a:gridCol w="432000">
                  <a:extLst>
                    <a:ext uri="{9D8B030D-6E8A-4147-A177-3AD203B41FA5}">
                      <a16:colId xmlns:a16="http://schemas.microsoft.com/office/drawing/2014/main" val="4059675817"/>
                    </a:ext>
                  </a:extLst>
                </a:gridCol>
                <a:gridCol w="648000">
                  <a:extLst>
                    <a:ext uri="{9D8B030D-6E8A-4147-A177-3AD203B41FA5}">
                      <a16:colId xmlns:a16="http://schemas.microsoft.com/office/drawing/2014/main" val="2885644012"/>
                    </a:ext>
                  </a:extLst>
                </a:gridCol>
                <a:gridCol w="432000">
                  <a:extLst>
                    <a:ext uri="{9D8B030D-6E8A-4147-A177-3AD203B41FA5}">
                      <a16:colId xmlns:a16="http://schemas.microsoft.com/office/drawing/2014/main" val="1944482287"/>
                    </a:ext>
                  </a:extLst>
                </a:gridCol>
                <a:gridCol w="720000">
                  <a:extLst>
                    <a:ext uri="{9D8B030D-6E8A-4147-A177-3AD203B41FA5}">
                      <a16:colId xmlns:a16="http://schemas.microsoft.com/office/drawing/2014/main" val="3102559218"/>
                    </a:ext>
                  </a:extLst>
                </a:gridCol>
                <a:gridCol w="720000">
                  <a:extLst>
                    <a:ext uri="{9D8B030D-6E8A-4147-A177-3AD203B41FA5}">
                      <a16:colId xmlns:a16="http://schemas.microsoft.com/office/drawing/2014/main" val="3783988074"/>
                    </a:ext>
                  </a:extLst>
                </a:gridCol>
              </a:tblGrid>
              <a:tr h="266400">
                <a:tc>
                  <a:txBody>
                    <a:bodyPr/>
                    <a:lstStyle/>
                    <a:p>
                      <a:pPr algn="l" fontAlgn="ct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9">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TW" sz="1200" b="1" i="0" u="none" strike="noStrike" dirty="0">
                          <a:solidFill>
                            <a:srgbClr val="C00000"/>
                          </a:solidFill>
                          <a:effectLst/>
                          <a:latin typeface="微軟正黑體" panose="020B0604030504040204" pitchFamily="34" charset="-120"/>
                          <a:ea typeface="微軟正黑體" panose="020B0604030504040204" pitchFamily="34" charset="-120"/>
                        </a:rPr>
                        <a:t>114</a:t>
                      </a:r>
                      <a: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t>學年度</a:t>
                      </a:r>
                      <a:r>
                        <a:rPr lang="zh-TW" altLang="en-US" sz="1200" b="0" i="0" u="none" strike="noStrike" dirty="0">
                          <a:effectLst/>
                          <a:latin typeface="微軟正黑體" panose="020B0604030504040204" pitchFamily="34" charset="-120"/>
                          <a:ea typeface="微軟正黑體" panose="020B0604030504040204" pitchFamily="34" charset="-120"/>
                        </a:rPr>
                        <a:t>大學申請入學校系分則多元表現</a:t>
                      </a:r>
                      <a:endPar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fontAlgn="ctr"/>
                      <a:endPar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fontAlgn="ctr"/>
                      <a:endPar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fontAlgn="ctr"/>
                      <a:endPar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fontAlgn="ctr"/>
                      <a:endParaRPr 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fontAlgn="ctr"/>
                      <a:endPar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fontAlgn="ctr"/>
                      <a:endParaRPr 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fontAlgn="ctr"/>
                      <a:endPar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fontAlgn="ctr"/>
                      <a:endParaRPr 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90796127"/>
                  </a:ext>
                </a:extLst>
              </a:tr>
              <a:tr h="792000">
                <a:tc>
                  <a:txBody>
                    <a:bodyPr/>
                    <a:lstStyle/>
                    <a:p>
                      <a:pPr algn="ctr" fontAlgn="ctr"/>
                      <a:r>
                        <a:rPr lang="zh-TW" altLang="en-US" sz="1200" b="1" i="0" u="none" strike="noStrike" dirty="0">
                          <a:effectLst/>
                          <a:latin typeface="微軟正黑體" panose="020B0604030504040204" pitchFamily="34" charset="-120"/>
                          <a:ea typeface="微軟正黑體" panose="020B0604030504040204" pitchFamily="34" charset="-120"/>
                        </a:rPr>
                        <a:t>學校</a:t>
                      </a:r>
                      <a:endPar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effectLst/>
                          <a:latin typeface="微軟正黑體" panose="020B0604030504040204" pitchFamily="34" charset="-120"/>
                          <a:ea typeface="微軟正黑體" panose="020B0604030504040204" pitchFamily="34" charset="-120"/>
                        </a:rPr>
                        <a:t>科系組</a:t>
                      </a:r>
                      <a:endPar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t>高中</a:t>
                      </a:r>
                      <a:endParaRPr lang="en-US" altLang="zh-TW" sz="1200" b="1" i="0" u="none" strike="noStrike" dirty="0">
                        <a:solidFill>
                          <a:srgbClr val="C00000"/>
                        </a:solidFill>
                        <a:effectLst/>
                        <a:latin typeface="微軟正黑體" panose="020B0604030504040204" pitchFamily="34" charset="-120"/>
                        <a:ea typeface="微軟正黑體" panose="020B0604030504040204" pitchFamily="34" charset="-120"/>
                      </a:endParaRPr>
                    </a:p>
                    <a:p>
                      <a:pPr algn="ctr" fontAlgn="ctr"/>
                      <a: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t>自主學習</a:t>
                      </a:r>
                      <a:endParaRPr lang="en-US" altLang="zh-TW" sz="1200" b="1" i="0" u="none" strike="noStrike" dirty="0">
                        <a:solidFill>
                          <a:srgbClr val="C00000"/>
                        </a:solidFill>
                        <a:effectLst/>
                        <a:latin typeface="微軟正黑體" panose="020B0604030504040204" pitchFamily="34" charset="-120"/>
                        <a:ea typeface="微軟正黑體" panose="020B0604030504040204" pitchFamily="34" charset="-120"/>
                      </a:endParaRPr>
                    </a:p>
                    <a:p>
                      <a:pPr algn="ctr" fontAlgn="ctr"/>
                      <a: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t>計畫與成果</a:t>
                      </a:r>
                      <a:b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br>
                      <a:r>
                        <a:rPr lang="en-US" altLang="zh-TW" sz="1200" b="1" i="0" u="none" strike="noStrike" dirty="0">
                          <a:solidFill>
                            <a:srgbClr val="C00000"/>
                          </a:solidFill>
                          <a:effectLst/>
                          <a:latin typeface="微軟正黑體" panose="020B0604030504040204" pitchFamily="34" charset="-120"/>
                          <a:ea typeface="微軟正黑體" panose="020B0604030504040204" pitchFamily="34" charset="-120"/>
                        </a:rPr>
                        <a:t>F</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effectLst/>
                          <a:latin typeface="微軟正黑體" panose="020B0604030504040204" pitchFamily="34" charset="-120"/>
                          <a:ea typeface="微軟正黑體" panose="020B0604030504040204" pitchFamily="34" charset="-120"/>
                        </a:rPr>
                        <a:t>社團活動經驗</a:t>
                      </a:r>
                      <a:br>
                        <a:rPr lang="zh-TW" altLang="en-US" sz="1200" b="1" i="0" u="none" strike="noStrike" dirty="0">
                          <a:effectLst/>
                          <a:latin typeface="微軟正黑體" panose="020B0604030504040204" pitchFamily="34" charset="-120"/>
                          <a:ea typeface="微軟正黑體" panose="020B0604030504040204" pitchFamily="34" charset="-120"/>
                        </a:rPr>
                      </a:br>
                      <a:r>
                        <a:rPr lang="en-US" altLang="zh-TW" sz="1200" b="1" i="0" u="none" strike="noStrike" dirty="0">
                          <a:effectLst/>
                          <a:latin typeface="微軟正黑體" panose="020B0604030504040204" pitchFamily="34" charset="-120"/>
                          <a:ea typeface="微軟正黑體" panose="020B0604030504040204" pitchFamily="34" charset="-120"/>
                        </a:rPr>
                        <a:t>G</a:t>
                      </a:r>
                      <a:endParaRPr lang="en-US" altLang="zh-TW" sz="12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effectLst/>
                          <a:latin typeface="微軟正黑體" panose="020B0604030504040204" pitchFamily="34" charset="-120"/>
                          <a:ea typeface="微軟正黑體" panose="020B0604030504040204" pitchFamily="34" charset="-120"/>
                        </a:rPr>
                        <a:t>擔任幹部經驗</a:t>
                      </a:r>
                      <a:br>
                        <a:rPr lang="zh-TW" altLang="en-US" sz="1200" b="1" i="0" u="none" strike="noStrike" dirty="0">
                          <a:effectLst/>
                          <a:latin typeface="微軟正黑體" panose="020B0604030504040204" pitchFamily="34" charset="-120"/>
                          <a:ea typeface="微軟正黑體" panose="020B0604030504040204" pitchFamily="34" charset="-120"/>
                        </a:rPr>
                      </a:br>
                      <a:r>
                        <a:rPr lang="en-US" altLang="zh-TW" sz="1200" b="1" i="0" u="none" strike="noStrike" dirty="0">
                          <a:effectLst/>
                          <a:latin typeface="微軟正黑體" panose="020B0604030504040204" pitchFamily="34" charset="-120"/>
                          <a:ea typeface="微軟正黑體" panose="020B0604030504040204" pitchFamily="34" charset="-120"/>
                        </a:rPr>
                        <a:t>H</a:t>
                      </a:r>
                      <a:endParaRPr lang="en-US" altLang="zh-TW" sz="12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effectLst/>
                          <a:latin typeface="微軟正黑體" panose="020B0604030504040204" pitchFamily="34" charset="-120"/>
                          <a:ea typeface="微軟正黑體" panose="020B0604030504040204" pitchFamily="34" charset="-120"/>
                        </a:rPr>
                        <a:t>服務學習經驗</a:t>
                      </a:r>
                      <a:br>
                        <a:rPr lang="zh-TW" altLang="en-US" sz="1200" b="1" i="0" u="none" strike="noStrike" dirty="0">
                          <a:effectLst/>
                          <a:latin typeface="微軟正黑體" panose="020B0604030504040204" pitchFamily="34" charset="-120"/>
                          <a:ea typeface="微軟正黑體" panose="020B0604030504040204" pitchFamily="34" charset="-120"/>
                        </a:rPr>
                      </a:br>
                      <a:r>
                        <a:rPr lang="en-US" altLang="zh-TW" sz="1200" b="1" i="0" u="none" strike="noStrike" dirty="0">
                          <a:effectLst/>
                          <a:latin typeface="微軟正黑體" panose="020B0604030504040204" pitchFamily="34" charset="-120"/>
                          <a:ea typeface="微軟正黑體" panose="020B0604030504040204" pitchFamily="34" charset="-120"/>
                        </a:rPr>
                        <a:t>I</a:t>
                      </a:r>
                      <a:endParaRPr lang="en-US" altLang="zh-TW" sz="12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t>競賽</a:t>
                      </a:r>
                      <a:endParaRPr lang="en-US" altLang="zh-TW" sz="1200" b="1" i="0" u="none" strike="noStrike" dirty="0">
                        <a:solidFill>
                          <a:srgbClr val="C00000"/>
                        </a:solidFill>
                        <a:effectLst/>
                        <a:latin typeface="微軟正黑體" panose="020B0604030504040204" pitchFamily="34" charset="-120"/>
                        <a:ea typeface="微軟正黑體" panose="020B0604030504040204" pitchFamily="34" charset="-120"/>
                      </a:endParaRPr>
                    </a:p>
                    <a:p>
                      <a:pPr algn="ctr" fontAlgn="ctr"/>
                      <a: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t>表現</a:t>
                      </a:r>
                      <a:b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br>
                      <a:r>
                        <a:rPr lang="en-US" sz="1200" b="1" i="0" u="none" strike="noStrike" dirty="0">
                          <a:solidFill>
                            <a:srgbClr val="C00000"/>
                          </a:solidFill>
                          <a:effectLst/>
                          <a:latin typeface="微軟正黑體" panose="020B0604030504040204" pitchFamily="34" charset="-120"/>
                          <a:ea typeface="微軟正黑體" panose="020B0604030504040204" pitchFamily="34" charset="-120"/>
                        </a:rPr>
                        <a:t>J</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effectLst/>
                          <a:latin typeface="微軟正黑體" panose="020B0604030504040204" pitchFamily="34" charset="-120"/>
                          <a:ea typeface="微軟正黑體" panose="020B0604030504040204" pitchFamily="34" charset="-120"/>
                        </a:rPr>
                        <a:t>非修課紀錄之成果作品</a:t>
                      </a:r>
                      <a:br>
                        <a:rPr lang="zh-TW" altLang="en-US" sz="1200" b="1" i="0" u="none" strike="noStrike" dirty="0">
                          <a:effectLst/>
                          <a:latin typeface="微軟正黑體" panose="020B0604030504040204" pitchFamily="34" charset="-120"/>
                          <a:ea typeface="微軟正黑體" panose="020B0604030504040204" pitchFamily="34" charset="-120"/>
                        </a:rPr>
                      </a:br>
                      <a:r>
                        <a:rPr lang="en-US" altLang="zh-TW" sz="1200" b="1" i="0" u="none" strike="noStrike" dirty="0">
                          <a:effectLst/>
                          <a:latin typeface="微軟正黑體" panose="020B0604030504040204" pitchFamily="34" charset="-120"/>
                          <a:ea typeface="微軟正黑體" panose="020B0604030504040204" pitchFamily="34" charset="-120"/>
                        </a:rPr>
                        <a:t>K</a:t>
                      </a:r>
                      <a:endParaRPr lang="en-US" altLang="zh-TW" sz="12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effectLst/>
                          <a:latin typeface="微軟正黑體" panose="020B0604030504040204" pitchFamily="34" charset="-120"/>
                          <a:ea typeface="微軟正黑體" panose="020B0604030504040204" pitchFamily="34" charset="-120"/>
                        </a:rPr>
                        <a:t>檢定</a:t>
                      </a:r>
                      <a:endParaRPr lang="en-US" altLang="zh-TW" sz="1200" b="1" i="0" u="none" strike="noStrike" dirty="0">
                        <a:effectLst/>
                        <a:latin typeface="微軟正黑體" panose="020B0604030504040204" pitchFamily="34" charset="-120"/>
                        <a:ea typeface="微軟正黑體" panose="020B0604030504040204" pitchFamily="34" charset="-120"/>
                      </a:endParaRPr>
                    </a:p>
                    <a:p>
                      <a:pPr algn="ctr" fontAlgn="ctr"/>
                      <a:r>
                        <a:rPr lang="zh-TW" altLang="en-US" sz="1200" b="1" i="0" u="none" strike="noStrike" dirty="0">
                          <a:effectLst/>
                          <a:latin typeface="微軟正黑體" panose="020B0604030504040204" pitchFamily="34" charset="-120"/>
                          <a:ea typeface="微軟正黑體" panose="020B0604030504040204" pitchFamily="34" charset="-120"/>
                        </a:rPr>
                        <a:t>證照</a:t>
                      </a:r>
                      <a:br>
                        <a:rPr lang="zh-TW" altLang="en-US" sz="1200" b="1" i="0" u="none" strike="noStrike" dirty="0">
                          <a:effectLst/>
                          <a:latin typeface="微軟正黑體" panose="020B0604030504040204" pitchFamily="34" charset="-120"/>
                          <a:ea typeface="微軟正黑體" panose="020B0604030504040204" pitchFamily="34" charset="-120"/>
                        </a:rPr>
                      </a:br>
                      <a:r>
                        <a:rPr lang="en-US" sz="1200" b="1" i="0" u="none" strike="noStrike" dirty="0">
                          <a:effectLst/>
                          <a:latin typeface="微軟正黑體" panose="020B0604030504040204" pitchFamily="34" charset="-120"/>
                          <a:ea typeface="微軟正黑體" panose="020B0604030504040204" pitchFamily="34" charset="-120"/>
                        </a:rPr>
                        <a:t>L</a:t>
                      </a:r>
                      <a:endParaRPr lang="en-US" sz="12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effectLst/>
                          <a:latin typeface="微軟正黑體" panose="020B0604030504040204" pitchFamily="34" charset="-120"/>
                          <a:ea typeface="微軟正黑體" panose="020B0604030504040204" pitchFamily="34" charset="-120"/>
                        </a:rPr>
                        <a:t>特殊優良</a:t>
                      </a:r>
                      <a:endParaRPr lang="en-US" altLang="zh-TW" sz="1200" b="1" i="0" u="none" strike="noStrike" dirty="0">
                        <a:effectLst/>
                        <a:latin typeface="微軟正黑體" panose="020B0604030504040204" pitchFamily="34" charset="-120"/>
                        <a:ea typeface="微軟正黑體" panose="020B0604030504040204" pitchFamily="34" charset="-120"/>
                      </a:endParaRPr>
                    </a:p>
                    <a:p>
                      <a:pPr algn="ctr" fontAlgn="ctr"/>
                      <a:r>
                        <a:rPr lang="zh-TW" altLang="en-US" sz="1200" b="1" i="0" u="none" strike="noStrike" dirty="0">
                          <a:effectLst/>
                          <a:latin typeface="微軟正黑體" panose="020B0604030504040204" pitchFamily="34" charset="-120"/>
                          <a:ea typeface="微軟正黑體" panose="020B0604030504040204" pitchFamily="34" charset="-120"/>
                        </a:rPr>
                        <a:t>表現證明</a:t>
                      </a:r>
                      <a:br>
                        <a:rPr lang="zh-TW" altLang="en-US" sz="1200" b="1" i="0" u="none" strike="noStrike" dirty="0">
                          <a:effectLst/>
                          <a:latin typeface="微軟正黑體" panose="020B0604030504040204" pitchFamily="34" charset="-120"/>
                          <a:ea typeface="微軟正黑體" panose="020B0604030504040204" pitchFamily="34" charset="-120"/>
                        </a:rPr>
                      </a:br>
                      <a:r>
                        <a:rPr lang="en-US" altLang="zh-TW" sz="1200" b="1" i="0" u="none" strike="noStrike" dirty="0">
                          <a:effectLst/>
                          <a:latin typeface="微軟正黑體" panose="020B0604030504040204" pitchFamily="34" charset="-120"/>
                          <a:ea typeface="微軟正黑體" panose="020B0604030504040204" pitchFamily="34" charset="-120"/>
                        </a:rPr>
                        <a:t>M</a:t>
                      </a:r>
                      <a:endParaRPr lang="en-US" altLang="zh-TW" sz="12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t>多元表現</a:t>
                      </a:r>
                      <a:endParaRPr lang="en-US" altLang="zh-TW" sz="1200" b="1" i="0" u="none" strike="noStrike" dirty="0">
                        <a:solidFill>
                          <a:srgbClr val="C00000"/>
                        </a:solidFill>
                        <a:effectLst/>
                        <a:latin typeface="微軟正黑體" panose="020B0604030504040204" pitchFamily="34" charset="-120"/>
                        <a:ea typeface="微軟正黑體" panose="020B0604030504040204" pitchFamily="34" charset="-120"/>
                      </a:endParaRPr>
                    </a:p>
                    <a:p>
                      <a:pPr algn="ctr" fontAlgn="ctr"/>
                      <a: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t>綜整心得</a:t>
                      </a:r>
                      <a:b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br>
                      <a:r>
                        <a:rPr lang="en-US" sz="1200" b="1" i="0" u="none" strike="noStrike" dirty="0">
                          <a:solidFill>
                            <a:srgbClr val="C00000"/>
                          </a:solidFill>
                          <a:effectLst/>
                          <a:latin typeface="微軟正黑體" panose="020B0604030504040204" pitchFamily="34" charset="-120"/>
                          <a:ea typeface="微軟正黑體" panose="020B0604030504040204" pitchFamily="34" charset="-120"/>
                        </a:rPr>
                        <a:t>N</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17842311"/>
                  </a:ext>
                </a:extLst>
              </a:tr>
              <a:tr h="306000">
                <a:tc>
                  <a:txBody>
                    <a:bodyPr/>
                    <a:lstStyle/>
                    <a:p>
                      <a:pPr marL="72000" algn="l" fontAlgn="ctr"/>
                      <a:r>
                        <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rPr>
                        <a:t>033-</a:t>
                      </a:r>
                      <a:r>
                        <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rPr>
                        <a:t>國立臺南大學</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108000" algn="l" fontAlgn="ctr"/>
                      <a:r>
                        <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rPr>
                        <a:t>電機工程學系</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68760861"/>
                  </a:ext>
                </a:extLst>
              </a:tr>
              <a:tr h="396000">
                <a:tc>
                  <a:txBody>
                    <a:bodyPr/>
                    <a:lstStyle/>
                    <a:p>
                      <a:pPr marL="72000" algn="l" fontAlgn="ctr"/>
                      <a:r>
                        <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rPr>
                        <a:t>034-</a:t>
                      </a:r>
                      <a:r>
                        <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rPr>
                        <a:t>國立東華大學</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108000" algn="l" fontAlgn="ctr"/>
                      <a:r>
                        <a:rPr lang="zh-TW" altLang="en-US" sz="1100" b="0" i="0" u="none" strike="noStrike" dirty="0">
                          <a:solidFill>
                            <a:srgbClr val="000000"/>
                          </a:solidFill>
                          <a:effectLst/>
                          <a:latin typeface="微軟正黑體" panose="020B0604030504040204" pitchFamily="34" charset="-120"/>
                          <a:ea typeface="微軟正黑體" panose="020B0604030504040204" pitchFamily="34" charset="-120"/>
                        </a:rPr>
                        <a:t>電機工程學系</a:t>
                      </a:r>
                      <a:endParaRPr lang="en-US" altLang="zh-TW" sz="1100" b="0" i="0" u="none" strike="noStrike" dirty="0">
                        <a:solidFill>
                          <a:srgbClr val="000000"/>
                        </a:solidFill>
                        <a:effectLst/>
                        <a:latin typeface="微軟正黑體" panose="020B0604030504040204" pitchFamily="34" charset="-120"/>
                        <a:ea typeface="微軟正黑體" panose="020B0604030504040204" pitchFamily="34" charset="-120"/>
                      </a:endParaRPr>
                    </a:p>
                    <a:p>
                      <a:pPr marL="108000" algn="l" fontAlgn="ctr"/>
                      <a:r>
                        <a:rPr kumimoji="0" lang="zh-TW" altLang="en-US" sz="1100" b="0" i="0" kern="1200" dirty="0">
                          <a:solidFill>
                            <a:schemeClr val="dk1"/>
                          </a:solidFill>
                          <a:effectLst/>
                          <a:latin typeface="微軟正黑體" panose="020B0604030504040204" pitchFamily="34" charset="-120"/>
                          <a:ea typeface="微軟正黑體" panose="020B0604030504040204" pitchFamily="34" charset="-120"/>
                          <a:cs typeface="+mn-cs"/>
                        </a:rPr>
                        <a:t>智慧系統組</a:t>
                      </a:r>
                      <a:endParaRPr lang="zh-TW" altLang="en-US" sz="11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1463465"/>
                  </a:ext>
                </a:extLst>
              </a:tr>
              <a:tr h="396000">
                <a:tc>
                  <a:txBody>
                    <a:bodyPr/>
                    <a:lstStyle/>
                    <a:p>
                      <a:pPr marL="72000" algn="l" fontAlgn="ctr"/>
                      <a:r>
                        <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rPr>
                        <a:t>034-</a:t>
                      </a:r>
                      <a:r>
                        <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rPr>
                        <a:t>國立東華大學</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108000" algn="l" fontAlgn="ctr"/>
                      <a:r>
                        <a:rPr lang="zh-TW" altLang="en-US" sz="1100" b="0" i="0" u="none" strike="noStrike" dirty="0">
                          <a:solidFill>
                            <a:srgbClr val="000000"/>
                          </a:solidFill>
                          <a:effectLst/>
                          <a:latin typeface="微軟正黑體" panose="020B0604030504040204" pitchFamily="34" charset="-120"/>
                          <a:ea typeface="微軟正黑體" panose="020B0604030504040204" pitchFamily="34" charset="-120"/>
                        </a:rPr>
                        <a:t>電機工程學系</a:t>
                      </a:r>
                      <a:endParaRPr lang="en-US" altLang="zh-TW" sz="1100" b="0" i="0" u="none" strike="noStrike" dirty="0">
                        <a:solidFill>
                          <a:srgbClr val="000000"/>
                        </a:solidFill>
                        <a:effectLst/>
                        <a:latin typeface="微軟正黑體" panose="020B0604030504040204" pitchFamily="34" charset="-120"/>
                        <a:ea typeface="微軟正黑體" panose="020B0604030504040204" pitchFamily="34" charset="-120"/>
                      </a:endParaRPr>
                    </a:p>
                    <a:p>
                      <a:pPr marL="108000" algn="l" fontAlgn="ctr"/>
                      <a:r>
                        <a:rPr kumimoji="0" lang="zh-TW" altLang="en-US" sz="1100" b="0" i="0" kern="1200" dirty="0">
                          <a:solidFill>
                            <a:schemeClr val="dk1"/>
                          </a:solidFill>
                          <a:effectLst/>
                          <a:latin typeface="微軟正黑體" panose="020B0604030504040204" pitchFamily="34" charset="-120"/>
                          <a:ea typeface="微軟正黑體" panose="020B0604030504040204" pitchFamily="34" charset="-120"/>
                          <a:cs typeface="+mn-cs"/>
                        </a:rPr>
                        <a:t>半導體工程組</a:t>
                      </a:r>
                      <a:endParaRPr lang="zh-TW" altLang="en-US" sz="11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18168552"/>
                  </a:ext>
                </a:extLst>
              </a:tr>
              <a:tr h="306000">
                <a:tc>
                  <a:txBody>
                    <a:bodyPr/>
                    <a:lstStyle/>
                    <a:p>
                      <a:pPr marL="72000" algn="l" fontAlgn="ctr"/>
                      <a:r>
                        <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rPr>
                        <a:t>058-</a:t>
                      </a:r>
                      <a:r>
                        <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rPr>
                        <a:t>國立暨南國際大學</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108000" algn="l" fontAlgn="ctr"/>
                      <a:r>
                        <a:rPr lang="zh-TW" altLang="en-US" sz="1200" b="0" i="0" u="none" strike="noStrike">
                          <a:solidFill>
                            <a:srgbClr val="000000"/>
                          </a:solidFill>
                          <a:effectLst/>
                          <a:latin typeface="微軟正黑體" panose="020B0604030504040204" pitchFamily="34" charset="-120"/>
                          <a:ea typeface="微軟正黑體" panose="020B0604030504040204" pitchFamily="34" charset="-120"/>
                        </a:rPr>
                        <a:t>電機工程學系</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41574311"/>
                  </a:ext>
                </a:extLst>
              </a:tr>
              <a:tr h="306000">
                <a:tc>
                  <a:txBody>
                    <a:bodyPr/>
                    <a:lstStyle/>
                    <a:p>
                      <a:pPr marL="72000" algn="l" fontAlgn="ctr"/>
                      <a:r>
                        <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rPr>
                        <a:t>099-</a:t>
                      </a:r>
                      <a:r>
                        <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rPr>
                        <a:t>國立臺北大學</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108000" algn="l" fontAlgn="ctr"/>
                      <a:r>
                        <a:rPr lang="zh-TW" altLang="en-US" sz="1200" b="0" i="0" u="none" strike="noStrike">
                          <a:solidFill>
                            <a:srgbClr val="000000"/>
                          </a:solidFill>
                          <a:effectLst/>
                          <a:latin typeface="微軟正黑體" panose="020B0604030504040204" pitchFamily="34" charset="-120"/>
                          <a:ea typeface="微軟正黑體" panose="020B0604030504040204" pitchFamily="34" charset="-120"/>
                        </a:rPr>
                        <a:t>電機工程學系</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86752176"/>
                  </a:ext>
                </a:extLst>
              </a:tr>
              <a:tr h="306000">
                <a:tc>
                  <a:txBody>
                    <a:bodyPr/>
                    <a:lstStyle/>
                    <a:p>
                      <a:pPr marL="72000" algn="l" fontAlgn="ctr"/>
                      <a:r>
                        <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rPr>
                        <a:t>100-</a:t>
                      </a:r>
                      <a:r>
                        <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rPr>
                        <a:t>國立嘉義大學</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108000" algn="l" fontAlgn="ctr"/>
                      <a:r>
                        <a:rPr lang="zh-TW" altLang="en-US" sz="1200" b="0" i="0" u="none" strike="noStrike">
                          <a:solidFill>
                            <a:srgbClr val="000000"/>
                          </a:solidFill>
                          <a:effectLst/>
                          <a:latin typeface="微軟正黑體" panose="020B0604030504040204" pitchFamily="34" charset="-120"/>
                          <a:ea typeface="微軟正黑體" panose="020B0604030504040204" pitchFamily="34" charset="-120"/>
                        </a:rPr>
                        <a:t>電機工程學系</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4008443"/>
                  </a:ext>
                </a:extLst>
              </a:tr>
              <a:tr h="306000">
                <a:tc>
                  <a:txBody>
                    <a:bodyPr/>
                    <a:lstStyle/>
                    <a:p>
                      <a:pPr marL="72000" algn="l" fontAlgn="ctr"/>
                      <a:r>
                        <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rPr>
                        <a:t>101-</a:t>
                      </a:r>
                      <a:r>
                        <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rPr>
                        <a:t>國立高雄大學</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108000" algn="l" fontAlgn="ctr"/>
                      <a:r>
                        <a:rPr lang="zh-TW" altLang="en-US" sz="1200" b="0" i="0" u="none" strike="noStrike">
                          <a:solidFill>
                            <a:srgbClr val="000000"/>
                          </a:solidFill>
                          <a:effectLst/>
                          <a:latin typeface="微軟正黑體" panose="020B0604030504040204" pitchFamily="34" charset="-120"/>
                          <a:ea typeface="微軟正黑體" panose="020B0604030504040204" pitchFamily="34" charset="-120"/>
                        </a:rPr>
                        <a:t>電機工程學系</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rPr>
                        <a:t>--</a:t>
                      </a:r>
                      <a:endParaRPr lang="en-US" sz="1400" b="0" i="0" u="none" strike="noStrike" dirty="0">
                        <a:solidFill>
                          <a:schemeClr val="tx1"/>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37542675"/>
                  </a:ext>
                </a:extLst>
              </a:tr>
              <a:tr h="306000">
                <a:tc>
                  <a:txBody>
                    <a:bodyPr/>
                    <a:lstStyle/>
                    <a:p>
                      <a:pPr marL="72000" algn="l" fontAlgn="ctr"/>
                      <a:r>
                        <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rPr>
                        <a:t>150-</a:t>
                      </a:r>
                      <a:r>
                        <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rPr>
                        <a:t>國立宜蘭大學</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108000" algn="l" fontAlgn="ctr"/>
                      <a:r>
                        <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rPr>
                        <a:t>電機工程學系</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25321758"/>
                  </a:ext>
                </a:extLst>
              </a:tr>
              <a:tr h="306000">
                <a:tc>
                  <a:txBody>
                    <a:bodyPr/>
                    <a:lstStyle/>
                    <a:p>
                      <a:pPr marL="72000" algn="l" fontAlgn="ctr"/>
                      <a:r>
                        <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rPr>
                        <a:t>151-</a:t>
                      </a:r>
                      <a:r>
                        <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rPr>
                        <a:t>國立聯合大學</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108000" algn="l" fontAlgn="ctr"/>
                      <a:r>
                        <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rPr>
                        <a:t>電機工程學系</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85679930"/>
                  </a:ext>
                </a:extLst>
              </a:tr>
            </a:tbl>
          </a:graphicData>
        </a:graphic>
      </p:graphicFrame>
    </p:spTree>
    <p:extLst>
      <p:ext uri="{BB962C8B-B14F-4D97-AF65-F5344CB8AC3E}">
        <p14:creationId xmlns:p14="http://schemas.microsoft.com/office/powerpoint/2010/main" val="2991483696"/>
      </p:ext>
    </p:extLst>
  </p:cSld>
  <p:clrMapOvr>
    <a:masterClrMapping/>
  </p:clrMapOvr>
  <p:transition/>
</p:sld>
</file>

<file path=ppt/slides/slide53.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83CBDF18-F99D-BDED-E7EC-93F490E7F713}"/>
            </a:ext>
          </a:extLst>
        </p:cNvPr>
        <p:cNvGrpSpPr/>
        <p:nvPr/>
      </p:nvGrpSpPr>
      <p:grpSpPr>
        <a:xfrm>
          <a:off x="0" y="0"/>
          <a:ext cx="0" cy="0"/>
          <a:chOff x="0" y="0"/>
          <a:chExt cx="0" cy="0"/>
        </a:xfrm>
      </p:grpSpPr>
      <p:sp>
        <p:nvSpPr>
          <p:cNvPr id="5" name="投影片編號版面配置區 5">
            <a:extLst>
              <a:ext uri="{FF2B5EF4-FFF2-40B4-BE49-F238E27FC236}">
                <a16:creationId xmlns:a16="http://schemas.microsoft.com/office/drawing/2014/main" id="{BA7269AA-4E39-606A-6161-55FAAAEDE7D0}"/>
              </a:ext>
            </a:extLst>
          </p:cNvPr>
          <p:cNvSpPr>
            <a:spLocks noGrp="1"/>
          </p:cNvSpPr>
          <p:nvPr>
            <p:ph type="sldNum" sz="quarter" idx="12"/>
          </p:nvPr>
        </p:nvSpPr>
        <p:spPr>
          <a:xfrm>
            <a:off x="7924800" y="6356350"/>
            <a:ext cx="762000" cy="365125"/>
          </a:xfrm>
          <a:noFill/>
        </p:spPr>
        <p:txBody>
          <a:bodyPr/>
          <a:lstStyle/>
          <a:p>
            <a:fld id="{BA658583-FC9A-445C-AB03-44C0F41B7F77}" type="slidenum">
              <a:rPr lang="en-US" altLang="zh-TW" sz="1400" smtClean="0">
                <a:latin typeface="微軟正黑體" panose="020B0604030504040204" pitchFamily="34" charset="-120"/>
                <a:ea typeface="微軟正黑體" panose="020B0604030504040204" pitchFamily="34" charset="-120"/>
                <a:cs typeface="Times New Roman" panose="02020603050405020304" pitchFamily="18" charset="0"/>
              </a:rPr>
              <a:pPr/>
              <a:t>53</a:t>
            </a:fld>
            <a:endParaRPr lang="en-US" altLang="zh-TW" sz="1400" dirty="0">
              <a:latin typeface="微軟正黑體" panose="020B0604030504040204" pitchFamily="34" charset="-120"/>
              <a:ea typeface="微軟正黑體" panose="020B0604030504040204" pitchFamily="34" charset="-120"/>
              <a:cs typeface="Times New Roman" panose="02020603050405020304" pitchFamily="18" charset="0"/>
            </a:endParaRPr>
          </a:p>
        </p:txBody>
      </p:sp>
      <p:graphicFrame>
        <p:nvGraphicFramePr>
          <p:cNvPr id="4" name="表格 3">
            <a:extLst>
              <a:ext uri="{FF2B5EF4-FFF2-40B4-BE49-F238E27FC236}">
                <a16:creationId xmlns:a16="http://schemas.microsoft.com/office/drawing/2014/main" id="{422C64BE-973B-FCCF-C914-31217CF3FDB2}"/>
              </a:ext>
            </a:extLst>
          </p:cNvPr>
          <p:cNvGraphicFramePr>
            <a:graphicFrameLocks noGrp="1"/>
          </p:cNvGraphicFramePr>
          <p:nvPr/>
        </p:nvGraphicFramePr>
        <p:xfrm>
          <a:off x="90000" y="716040"/>
          <a:ext cx="8964000" cy="5731920"/>
        </p:xfrm>
        <a:graphic>
          <a:graphicData uri="http://schemas.openxmlformats.org/drawingml/2006/table">
            <a:tbl>
              <a:tblPr>
                <a:tableStyleId>{5C22544A-7EE6-4342-B048-85BDC9FD1C3A}</a:tableStyleId>
              </a:tblPr>
              <a:tblGrid>
                <a:gridCol w="1656000">
                  <a:extLst>
                    <a:ext uri="{9D8B030D-6E8A-4147-A177-3AD203B41FA5}">
                      <a16:colId xmlns:a16="http://schemas.microsoft.com/office/drawing/2014/main" val="40905400"/>
                    </a:ext>
                  </a:extLst>
                </a:gridCol>
                <a:gridCol w="1620000">
                  <a:extLst>
                    <a:ext uri="{9D8B030D-6E8A-4147-A177-3AD203B41FA5}">
                      <a16:colId xmlns:a16="http://schemas.microsoft.com/office/drawing/2014/main" val="2567676716"/>
                    </a:ext>
                  </a:extLst>
                </a:gridCol>
                <a:gridCol w="792000">
                  <a:extLst>
                    <a:ext uri="{9D8B030D-6E8A-4147-A177-3AD203B41FA5}">
                      <a16:colId xmlns:a16="http://schemas.microsoft.com/office/drawing/2014/main" val="1850902626"/>
                    </a:ext>
                  </a:extLst>
                </a:gridCol>
                <a:gridCol w="648000">
                  <a:extLst>
                    <a:ext uri="{9D8B030D-6E8A-4147-A177-3AD203B41FA5}">
                      <a16:colId xmlns:a16="http://schemas.microsoft.com/office/drawing/2014/main" val="505623632"/>
                    </a:ext>
                  </a:extLst>
                </a:gridCol>
                <a:gridCol w="648000">
                  <a:extLst>
                    <a:ext uri="{9D8B030D-6E8A-4147-A177-3AD203B41FA5}">
                      <a16:colId xmlns:a16="http://schemas.microsoft.com/office/drawing/2014/main" val="1697145431"/>
                    </a:ext>
                  </a:extLst>
                </a:gridCol>
                <a:gridCol w="648000">
                  <a:extLst>
                    <a:ext uri="{9D8B030D-6E8A-4147-A177-3AD203B41FA5}">
                      <a16:colId xmlns:a16="http://schemas.microsoft.com/office/drawing/2014/main" val="1566322944"/>
                    </a:ext>
                  </a:extLst>
                </a:gridCol>
                <a:gridCol w="432000">
                  <a:extLst>
                    <a:ext uri="{9D8B030D-6E8A-4147-A177-3AD203B41FA5}">
                      <a16:colId xmlns:a16="http://schemas.microsoft.com/office/drawing/2014/main" val="4059675817"/>
                    </a:ext>
                  </a:extLst>
                </a:gridCol>
                <a:gridCol w="648000">
                  <a:extLst>
                    <a:ext uri="{9D8B030D-6E8A-4147-A177-3AD203B41FA5}">
                      <a16:colId xmlns:a16="http://schemas.microsoft.com/office/drawing/2014/main" val="2885644012"/>
                    </a:ext>
                  </a:extLst>
                </a:gridCol>
                <a:gridCol w="432000">
                  <a:extLst>
                    <a:ext uri="{9D8B030D-6E8A-4147-A177-3AD203B41FA5}">
                      <a16:colId xmlns:a16="http://schemas.microsoft.com/office/drawing/2014/main" val="1944482287"/>
                    </a:ext>
                  </a:extLst>
                </a:gridCol>
                <a:gridCol w="720000">
                  <a:extLst>
                    <a:ext uri="{9D8B030D-6E8A-4147-A177-3AD203B41FA5}">
                      <a16:colId xmlns:a16="http://schemas.microsoft.com/office/drawing/2014/main" val="3102559218"/>
                    </a:ext>
                  </a:extLst>
                </a:gridCol>
                <a:gridCol w="720000">
                  <a:extLst>
                    <a:ext uri="{9D8B030D-6E8A-4147-A177-3AD203B41FA5}">
                      <a16:colId xmlns:a16="http://schemas.microsoft.com/office/drawing/2014/main" val="3783988074"/>
                    </a:ext>
                  </a:extLst>
                </a:gridCol>
              </a:tblGrid>
              <a:tr h="266400">
                <a:tc>
                  <a:txBody>
                    <a:bodyPr/>
                    <a:lstStyle/>
                    <a:p>
                      <a:pPr algn="l" fontAlgn="ct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9">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TW" sz="1200" b="1" i="0" u="none" strike="noStrike" dirty="0">
                          <a:solidFill>
                            <a:srgbClr val="C00000"/>
                          </a:solidFill>
                          <a:effectLst/>
                          <a:latin typeface="微軟正黑體" panose="020B0604030504040204" pitchFamily="34" charset="-120"/>
                          <a:ea typeface="微軟正黑體" panose="020B0604030504040204" pitchFamily="34" charset="-120"/>
                        </a:rPr>
                        <a:t>114</a:t>
                      </a:r>
                      <a: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t>學年度</a:t>
                      </a:r>
                      <a:r>
                        <a:rPr lang="zh-TW" altLang="en-US" sz="1200" b="0" i="0" u="none" strike="noStrike" dirty="0">
                          <a:effectLst/>
                          <a:latin typeface="微軟正黑體" panose="020B0604030504040204" pitchFamily="34" charset="-120"/>
                          <a:ea typeface="微軟正黑體" panose="020B0604030504040204" pitchFamily="34" charset="-120"/>
                        </a:rPr>
                        <a:t>大學申請入學校系分則多元表現</a:t>
                      </a:r>
                      <a:endPar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fontAlgn="ctr"/>
                      <a:endPar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fontAlgn="ctr"/>
                      <a:endPar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fontAlgn="ctr"/>
                      <a:endPar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fontAlgn="ctr"/>
                      <a:endParaRPr 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fontAlgn="ctr"/>
                      <a:endPar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fontAlgn="ctr"/>
                      <a:endParaRPr 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fontAlgn="ctr"/>
                      <a:endPar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fontAlgn="ctr"/>
                      <a:endParaRPr 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90796127"/>
                  </a:ext>
                </a:extLst>
              </a:tr>
              <a:tr h="792000">
                <a:tc>
                  <a:txBody>
                    <a:bodyPr/>
                    <a:lstStyle/>
                    <a:p>
                      <a:pPr algn="ctr" fontAlgn="ctr"/>
                      <a:r>
                        <a:rPr lang="zh-TW" altLang="en-US" sz="1200" b="1" i="0" u="none" strike="noStrike" dirty="0">
                          <a:effectLst/>
                          <a:latin typeface="微軟正黑體" panose="020B0604030504040204" pitchFamily="34" charset="-120"/>
                          <a:ea typeface="微軟正黑體" panose="020B0604030504040204" pitchFamily="34" charset="-120"/>
                        </a:rPr>
                        <a:t>學校</a:t>
                      </a:r>
                      <a:endPar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effectLst/>
                          <a:latin typeface="微軟正黑體" panose="020B0604030504040204" pitchFamily="34" charset="-120"/>
                          <a:ea typeface="微軟正黑體" panose="020B0604030504040204" pitchFamily="34" charset="-120"/>
                        </a:rPr>
                        <a:t>科系組</a:t>
                      </a:r>
                      <a:endPar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t>高中</a:t>
                      </a:r>
                      <a:endParaRPr lang="en-US" altLang="zh-TW" sz="1200" b="1" i="0" u="none" strike="noStrike" dirty="0">
                        <a:solidFill>
                          <a:srgbClr val="C00000"/>
                        </a:solidFill>
                        <a:effectLst/>
                        <a:latin typeface="微軟正黑體" panose="020B0604030504040204" pitchFamily="34" charset="-120"/>
                        <a:ea typeface="微軟正黑體" panose="020B0604030504040204" pitchFamily="34" charset="-120"/>
                      </a:endParaRPr>
                    </a:p>
                    <a:p>
                      <a:pPr algn="ctr" fontAlgn="ctr"/>
                      <a: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t>自主學習</a:t>
                      </a:r>
                      <a:endParaRPr lang="en-US" altLang="zh-TW" sz="1200" b="1" i="0" u="none" strike="noStrike" dirty="0">
                        <a:solidFill>
                          <a:srgbClr val="C00000"/>
                        </a:solidFill>
                        <a:effectLst/>
                        <a:latin typeface="微軟正黑體" panose="020B0604030504040204" pitchFamily="34" charset="-120"/>
                        <a:ea typeface="微軟正黑體" panose="020B0604030504040204" pitchFamily="34" charset="-120"/>
                      </a:endParaRPr>
                    </a:p>
                    <a:p>
                      <a:pPr algn="ctr" fontAlgn="ctr"/>
                      <a: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t>計畫與成果</a:t>
                      </a:r>
                      <a:b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br>
                      <a:r>
                        <a:rPr lang="en-US" altLang="zh-TW" sz="1200" b="1" i="0" u="none" strike="noStrike" dirty="0">
                          <a:solidFill>
                            <a:srgbClr val="C00000"/>
                          </a:solidFill>
                          <a:effectLst/>
                          <a:latin typeface="微軟正黑體" panose="020B0604030504040204" pitchFamily="34" charset="-120"/>
                          <a:ea typeface="微軟正黑體" panose="020B0604030504040204" pitchFamily="34" charset="-120"/>
                        </a:rPr>
                        <a:t>F</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effectLst/>
                          <a:latin typeface="微軟正黑體" panose="020B0604030504040204" pitchFamily="34" charset="-120"/>
                          <a:ea typeface="微軟正黑體" panose="020B0604030504040204" pitchFamily="34" charset="-120"/>
                        </a:rPr>
                        <a:t>社團活動經驗</a:t>
                      </a:r>
                      <a:br>
                        <a:rPr lang="zh-TW" altLang="en-US" sz="1200" b="1" i="0" u="none" strike="noStrike" dirty="0">
                          <a:effectLst/>
                          <a:latin typeface="微軟正黑體" panose="020B0604030504040204" pitchFamily="34" charset="-120"/>
                          <a:ea typeface="微軟正黑體" panose="020B0604030504040204" pitchFamily="34" charset="-120"/>
                        </a:rPr>
                      </a:br>
                      <a:r>
                        <a:rPr lang="en-US" altLang="zh-TW" sz="1200" b="1" i="0" u="none" strike="noStrike" dirty="0">
                          <a:effectLst/>
                          <a:latin typeface="微軟正黑體" panose="020B0604030504040204" pitchFamily="34" charset="-120"/>
                          <a:ea typeface="微軟正黑體" panose="020B0604030504040204" pitchFamily="34" charset="-120"/>
                        </a:rPr>
                        <a:t>G</a:t>
                      </a:r>
                      <a:endParaRPr lang="en-US" altLang="zh-TW" sz="12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effectLst/>
                          <a:latin typeface="微軟正黑體" panose="020B0604030504040204" pitchFamily="34" charset="-120"/>
                          <a:ea typeface="微軟正黑體" panose="020B0604030504040204" pitchFamily="34" charset="-120"/>
                        </a:rPr>
                        <a:t>擔任幹部經驗</a:t>
                      </a:r>
                      <a:br>
                        <a:rPr lang="zh-TW" altLang="en-US" sz="1200" b="1" i="0" u="none" strike="noStrike" dirty="0">
                          <a:effectLst/>
                          <a:latin typeface="微軟正黑體" panose="020B0604030504040204" pitchFamily="34" charset="-120"/>
                          <a:ea typeface="微軟正黑體" panose="020B0604030504040204" pitchFamily="34" charset="-120"/>
                        </a:rPr>
                      </a:br>
                      <a:r>
                        <a:rPr lang="en-US" altLang="zh-TW" sz="1200" b="1" i="0" u="none" strike="noStrike" dirty="0">
                          <a:effectLst/>
                          <a:latin typeface="微軟正黑體" panose="020B0604030504040204" pitchFamily="34" charset="-120"/>
                          <a:ea typeface="微軟正黑體" panose="020B0604030504040204" pitchFamily="34" charset="-120"/>
                        </a:rPr>
                        <a:t>H</a:t>
                      </a:r>
                      <a:endParaRPr lang="en-US" altLang="zh-TW" sz="12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effectLst/>
                          <a:latin typeface="微軟正黑體" panose="020B0604030504040204" pitchFamily="34" charset="-120"/>
                          <a:ea typeface="微軟正黑體" panose="020B0604030504040204" pitchFamily="34" charset="-120"/>
                        </a:rPr>
                        <a:t>服務學習經驗</a:t>
                      </a:r>
                      <a:br>
                        <a:rPr lang="zh-TW" altLang="en-US" sz="1200" b="1" i="0" u="none" strike="noStrike" dirty="0">
                          <a:effectLst/>
                          <a:latin typeface="微軟正黑體" panose="020B0604030504040204" pitchFamily="34" charset="-120"/>
                          <a:ea typeface="微軟正黑體" panose="020B0604030504040204" pitchFamily="34" charset="-120"/>
                        </a:rPr>
                      </a:br>
                      <a:r>
                        <a:rPr lang="en-US" altLang="zh-TW" sz="1200" b="1" i="0" u="none" strike="noStrike" dirty="0">
                          <a:effectLst/>
                          <a:latin typeface="微軟正黑體" panose="020B0604030504040204" pitchFamily="34" charset="-120"/>
                          <a:ea typeface="微軟正黑體" panose="020B0604030504040204" pitchFamily="34" charset="-120"/>
                        </a:rPr>
                        <a:t>I</a:t>
                      </a:r>
                      <a:endParaRPr lang="en-US" altLang="zh-TW" sz="12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t>競賽</a:t>
                      </a:r>
                      <a:endParaRPr lang="en-US" altLang="zh-TW" sz="1200" b="1" i="0" u="none" strike="noStrike" dirty="0">
                        <a:solidFill>
                          <a:srgbClr val="C00000"/>
                        </a:solidFill>
                        <a:effectLst/>
                        <a:latin typeface="微軟正黑體" panose="020B0604030504040204" pitchFamily="34" charset="-120"/>
                        <a:ea typeface="微軟正黑體" panose="020B0604030504040204" pitchFamily="34" charset="-120"/>
                      </a:endParaRPr>
                    </a:p>
                    <a:p>
                      <a:pPr algn="ctr" fontAlgn="ctr"/>
                      <a: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t>表現</a:t>
                      </a:r>
                      <a:b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br>
                      <a:r>
                        <a:rPr lang="en-US" sz="1200" b="1" i="0" u="none" strike="noStrike" dirty="0">
                          <a:solidFill>
                            <a:srgbClr val="C00000"/>
                          </a:solidFill>
                          <a:effectLst/>
                          <a:latin typeface="微軟正黑體" panose="020B0604030504040204" pitchFamily="34" charset="-120"/>
                          <a:ea typeface="微軟正黑體" panose="020B0604030504040204" pitchFamily="34" charset="-120"/>
                        </a:rPr>
                        <a:t>J</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effectLst/>
                          <a:latin typeface="微軟正黑體" panose="020B0604030504040204" pitchFamily="34" charset="-120"/>
                          <a:ea typeface="微軟正黑體" panose="020B0604030504040204" pitchFamily="34" charset="-120"/>
                        </a:rPr>
                        <a:t>非修課紀錄之成果作品</a:t>
                      </a:r>
                      <a:br>
                        <a:rPr lang="zh-TW" altLang="en-US" sz="1200" b="1" i="0" u="none" strike="noStrike" dirty="0">
                          <a:effectLst/>
                          <a:latin typeface="微軟正黑體" panose="020B0604030504040204" pitchFamily="34" charset="-120"/>
                          <a:ea typeface="微軟正黑體" panose="020B0604030504040204" pitchFamily="34" charset="-120"/>
                        </a:rPr>
                      </a:br>
                      <a:r>
                        <a:rPr lang="en-US" altLang="zh-TW" sz="1200" b="1" i="0" u="none" strike="noStrike" dirty="0">
                          <a:effectLst/>
                          <a:latin typeface="微軟正黑體" panose="020B0604030504040204" pitchFamily="34" charset="-120"/>
                          <a:ea typeface="微軟正黑體" panose="020B0604030504040204" pitchFamily="34" charset="-120"/>
                        </a:rPr>
                        <a:t>K</a:t>
                      </a:r>
                      <a:endParaRPr lang="en-US" altLang="zh-TW" sz="12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effectLst/>
                          <a:latin typeface="微軟正黑體" panose="020B0604030504040204" pitchFamily="34" charset="-120"/>
                          <a:ea typeface="微軟正黑體" panose="020B0604030504040204" pitchFamily="34" charset="-120"/>
                        </a:rPr>
                        <a:t>檢定</a:t>
                      </a:r>
                      <a:endParaRPr lang="en-US" altLang="zh-TW" sz="1200" b="1" i="0" u="none" strike="noStrike" dirty="0">
                        <a:effectLst/>
                        <a:latin typeface="微軟正黑體" panose="020B0604030504040204" pitchFamily="34" charset="-120"/>
                        <a:ea typeface="微軟正黑體" panose="020B0604030504040204" pitchFamily="34" charset="-120"/>
                      </a:endParaRPr>
                    </a:p>
                    <a:p>
                      <a:pPr algn="ctr" fontAlgn="ctr"/>
                      <a:r>
                        <a:rPr lang="zh-TW" altLang="en-US" sz="1200" b="1" i="0" u="none" strike="noStrike" dirty="0">
                          <a:effectLst/>
                          <a:latin typeface="微軟正黑體" panose="020B0604030504040204" pitchFamily="34" charset="-120"/>
                          <a:ea typeface="微軟正黑體" panose="020B0604030504040204" pitchFamily="34" charset="-120"/>
                        </a:rPr>
                        <a:t>證照</a:t>
                      </a:r>
                      <a:br>
                        <a:rPr lang="zh-TW" altLang="en-US" sz="1200" b="1" i="0" u="none" strike="noStrike" dirty="0">
                          <a:effectLst/>
                          <a:latin typeface="微軟正黑體" panose="020B0604030504040204" pitchFamily="34" charset="-120"/>
                          <a:ea typeface="微軟正黑體" panose="020B0604030504040204" pitchFamily="34" charset="-120"/>
                        </a:rPr>
                      </a:br>
                      <a:r>
                        <a:rPr lang="en-US" sz="1200" b="1" i="0" u="none" strike="noStrike" dirty="0">
                          <a:effectLst/>
                          <a:latin typeface="微軟正黑體" panose="020B0604030504040204" pitchFamily="34" charset="-120"/>
                          <a:ea typeface="微軟正黑體" panose="020B0604030504040204" pitchFamily="34" charset="-120"/>
                        </a:rPr>
                        <a:t>L</a:t>
                      </a:r>
                      <a:endParaRPr lang="en-US" sz="12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effectLst/>
                          <a:latin typeface="微軟正黑體" panose="020B0604030504040204" pitchFamily="34" charset="-120"/>
                          <a:ea typeface="微軟正黑體" panose="020B0604030504040204" pitchFamily="34" charset="-120"/>
                        </a:rPr>
                        <a:t>特殊優良</a:t>
                      </a:r>
                      <a:endParaRPr lang="en-US" altLang="zh-TW" sz="1200" b="1" i="0" u="none" strike="noStrike" dirty="0">
                        <a:effectLst/>
                        <a:latin typeface="微軟正黑體" panose="020B0604030504040204" pitchFamily="34" charset="-120"/>
                        <a:ea typeface="微軟正黑體" panose="020B0604030504040204" pitchFamily="34" charset="-120"/>
                      </a:endParaRPr>
                    </a:p>
                    <a:p>
                      <a:pPr algn="ctr" fontAlgn="ctr"/>
                      <a:r>
                        <a:rPr lang="zh-TW" altLang="en-US" sz="1200" b="1" i="0" u="none" strike="noStrike" dirty="0">
                          <a:effectLst/>
                          <a:latin typeface="微軟正黑體" panose="020B0604030504040204" pitchFamily="34" charset="-120"/>
                          <a:ea typeface="微軟正黑體" panose="020B0604030504040204" pitchFamily="34" charset="-120"/>
                        </a:rPr>
                        <a:t>表現證明</a:t>
                      </a:r>
                      <a:br>
                        <a:rPr lang="zh-TW" altLang="en-US" sz="1200" b="1" i="0" u="none" strike="noStrike" dirty="0">
                          <a:effectLst/>
                          <a:latin typeface="微軟正黑體" panose="020B0604030504040204" pitchFamily="34" charset="-120"/>
                          <a:ea typeface="微軟正黑體" panose="020B0604030504040204" pitchFamily="34" charset="-120"/>
                        </a:rPr>
                      </a:br>
                      <a:r>
                        <a:rPr lang="en-US" altLang="zh-TW" sz="1200" b="1" i="0" u="none" strike="noStrike" dirty="0">
                          <a:effectLst/>
                          <a:latin typeface="微軟正黑體" panose="020B0604030504040204" pitchFamily="34" charset="-120"/>
                          <a:ea typeface="微軟正黑體" panose="020B0604030504040204" pitchFamily="34" charset="-120"/>
                        </a:rPr>
                        <a:t>M</a:t>
                      </a:r>
                      <a:endParaRPr lang="en-US" altLang="zh-TW" sz="12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t>多元表現</a:t>
                      </a:r>
                      <a:endParaRPr lang="en-US" altLang="zh-TW" sz="1200" b="1" i="0" u="none" strike="noStrike" dirty="0">
                        <a:solidFill>
                          <a:srgbClr val="C00000"/>
                        </a:solidFill>
                        <a:effectLst/>
                        <a:latin typeface="微軟正黑體" panose="020B0604030504040204" pitchFamily="34" charset="-120"/>
                        <a:ea typeface="微軟正黑體" panose="020B0604030504040204" pitchFamily="34" charset="-120"/>
                      </a:endParaRPr>
                    </a:p>
                    <a:p>
                      <a:pPr algn="ctr" fontAlgn="ctr"/>
                      <a: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t>綜整心得</a:t>
                      </a:r>
                      <a:b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br>
                      <a:r>
                        <a:rPr lang="en-US" sz="1200" b="1" i="0" u="none" strike="noStrike" dirty="0">
                          <a:solidFill>
                            <a:srgbClr val="C00000"/>
                          </a:solidFill>
                          <a:effectLst/>
                          <a:latin typeface="微軟正黑體" panose="020B0604030504040204" pitchFamily="34" charset="-120"/>
                          <a:ea typeface="微軟正黑體" panose="020B0604030504040204" pitchFamily="34" charset="-120"/>
                        </a:rPr>
                        <a:t>N</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17842311"/>
                  </a:ext>
                </a:extLst>
              </a:tr>
              <a:tr h="306000">
                <a:tc>
                  <a:txBody>
                    <a:bodyPr/>
                    <a:lstStyle/>
                    <a:p>
                      <a:pPr marL="72000" algn="l" fontAlgn="ctr"/>
                      <a:r>
                        <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rPr>
                        <a:t>008-</a:t>
                      </a:r>
                      <a:r>
                        <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rPr>
                        <a:t>中原大學</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108000" marR="0" lvl="0" indent="0" algn="l" defTabSz="914400" rtl="0" eaLnBrk="1" fontAlgn="ctr" latinLnBrk="0" hangingPunct="1">
                        <a:lnSpc>
                          <a:spcPct val="100000"/>
                        </a:lnSpc>
                        <a:spcBef>
                          <a:spcPts val="0"/>
                        </a:spcBef>
                        <a:spcAft>
                          <a:spcPts val="0"/>
                        </a:spcAft>
                        <a:buClrTx/>
                        <a:buSzTx/>
                        <a:buFontTx/>
                        <a:buNone/>
                        <a:tabLst/>
                        <a:defRPr/>
                      </a:pPr>
                      <a:r>
                        <a:rPr kumimoji="0" lang="zh-TW" altLang="en-US" sz="1200" b="0" i="0" u="none" strike="noStrike" kern="1200" cap="none" spc="0" normalizeH="0" baseline="0" noProof="0">
                          <a:ln>
                            <a:noFill/>
                          </a:ln>
                          <a:solidFill>
                            <a:srgbClr val="000000"/>
                          </a:solidFill>
                          <a:effectLst/>
                          <a:uLnTx/>
                          <a:uFillTx/>
                          <a:latin typeface="微軟正黑體" panose="020B0604030504040204" pitchFamily="34" charset="-120"/>
                          <a:ea typeface="微軟正黑體" panose="020B0604030504040204" pitchFamily="34" charset="-120"/>
                          <a:cs typeface="+mn-cs"/>
                        </a:rPr>
                        <a:t>電機工程學系</a:t>
                      </a:r>
                      <a:endParaRPr kumimoji="0" lang="zh-TW" altLang="en-US" sz="1200" b="0" i="0" u="none" strike="noStrike" kern="1200" cap="none" spc="0" normalizeH="0" baseline="0" noProof="0" dirty="0">
                        <a:ln>
                          <a:noFill/>
                        </a:ln>
                        <a:solidFill>
                          <a:srgbClr val="000000"/>
                        </a:solidFill>
                        <a:effectLst/>
                        <a:uLnTx/>
                        <a:uFillTx/>
                        <a:latin typeface="微軟正黑體" panose="020B0604030504040204" pitchFamily="34" charset="-120"/>
                        <a:ea typeface="微軟正黑體" panose="020B0604030504040204" pitchFamily="34" charset="-12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24683074"/>
                  </a:ext>
                </a:extLst>
              </a:tr>
              <a:tr h="306000">
                <a:tc>
                  <a:txBody>
                    <a:bodyPr/>
                    <a:lstStyle/>
                    <a:p>
                      <a:pPr marL="72000" algn="l" fontAlgn="ctr"/>
                      <a:r>
                        <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rPr>
                        <a:t>009-</a:t>
                      </a:r>
                      <a:r>
                        <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rPr>
                        <a:t>東海大學</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108000" marR="0" lvl="0" indent="0" algn="l" defTabSz="914400" rtl="0" eaLnBrk="1" fontAlgn="ctr" latinLnBrk="0" hangingPunct="1">
                        <a:lnSpc>
                          <a:spcPct val="100000"/>
                        </a:lnSpc>
                        <a:spcBef>
                          <a:spcPts val="0"/>
                        </a:spcBef>
                        <a:spcAft>
                          <a:spcPts val="0"/>
                        </a:spcAft>
                        <a:buClrTx/>
                        <a:buSzTx/>
                        <a:buFontTx/>
                        <a:buNone/>
                        <a:tabLst/>
                        <a:defRPr/>
                      </a:pPr>
                      <a:r>
                        <a:rPr kumimoji="0" lang="zh-TW" altLang="en-US" sz="1200" b="0" i="0" u="none" strike="noStrike" kern="1200" cap="none" spc="0" normalizeH="0" baseline="0" noProof="0" dirty="0">
                          <a:ln>
                            <a:noFill/>
                          </a:ln>
                          <a:solidFill>
                            <a:srgbClr val="000000"/>
                          </a:solidFill>
                          <a:effectLst/>
                          <a:uLnTx/>
                          <a:uFillTx/>
                          <a:latin typeface="微軟正黑體" panose="020B0604030504040204" pitchFamily="34" charset="-120"/>
                          <a:ea typeface="微軟正黑體" panose="020B0604030504040204" pitchFamily="34" charset="-120"/>
                          <a:cs typeface="+mn-cs"/>
                        </a:rPr>
                        <a:t>電機工程學系</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36978673"/>
                  </a:ext>
                </a:extLst>
              </a:tr>
              <a:tr h="396000">
                <a:tc>
                  <a:txBody>
                    <a:bodyPr/>
                    <a:lstStyle/>
                    <a:p>
                      <a:pPr marL="72000" algn="l" fontAlgn="ctr"/>
                      <a:r>
                        <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rPr>
                        <a:t>014-</a:t>
                      </a:r>
                      <a:r>
                        <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rPr>
                        <a:t>淡江大學</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108000" marR="0" lvl="0" indent="0" algn="l" defTabSz="914400" rtl="0" eaLnBrk="1" fontAlgn="ctr" latinLnBrk="0" hangingPunct="1">
                        <a:lnSpc>
                          <a:spcPct val="100000"/>
                        </a:lnSpc>
                        <a:spcBef>
                          <a:spcPts val="0"/>
                        </a:spcBef>
                        <a:spcAft>
                          <a:spcPts val="0"/>
                        </a:spcAft>
                        <a:buClrTx/>
                        <a:buSzTx/>
                        <a:buFontTx/>
                        <a:buNone/>
                        <a:tabLst/>
                        <a:defRPr/>
                      </a:pPr>
                      <a:r>
                        <a:rPr kumimoji="0" lang="zh-TW" altLang="en-US" sz="1200" b="0" i="0" u="none" strike="noStrike" kern="1200" cap="none" spc="0" normalizeH="0" baseline="0" noProof="0" dirty="0">
                          <a:ln>
                            <a:noFill/>
                          </a:ln>
                          <a:solidFill>
                            <a:srgbClr val="000000"/>
                          </a:solidFill>
                          <a:effectLst/>
                          <a:uLnTx/>
                          <a:uFillTx/>
                          <a:latin typeface="微軟正黑體" panose="020B0604030504040204" pitchFamily="34" charset="-120"/>
                          <a:ea typeface="微軟正黑體" panose="020B0604030504040204" pitchFamily="34" charset="-120"/>
                          <a:cs typeface="+mn-cs"/>
                        </a:rPr>
                        <a:t>電機工程學系</a:t>
                      </a:r>
                      <a:endParaRPr kumimoji="0" lang="en-US" altLang="zh-TW" sz="1200" b="0" i="0" u="none" strike="noStrike" kern="1200" cap="none" spc="0" normalizeH="0" baseline="0" noProof="0" dirty="0">
                        <a:ln>
                          <a:noFill/>
                        </a:ln>
                        <a:solidFill>
                          <a:srgbClr val="000000"/>
                        </a:solidFill>
                        <a:effectLst/>
                        <a:uLnTx/>
                        <a:uFillTx/>
                        <a:latin typeface="微軟正黑體" panose="020B0604030504040204" pitchFamily="34" charset="-120"/>
                        <a:ea typeface="微軟正黑體" panose="020B0604030504040204" pitchFamily="34" charset="-120"/>
                        <a:cs typeface="+mn-cs"/>
                      </a:endParaRPr>
                    </a:p>
                    <a:p>
                      <a:pPr marL="108000" marR="0" lvl="0" indent="0" algn="l" defTabSz="914400" rtl="0" eaLnBrk="1" fontAlgn="ctr" latinLnBrk="0" hangingPunct="1">
                        <a:lnSpc>
                          <a:spcPct val="100000"/>
                        </a:lnSpc>
                        <a:spcBef>
                          <a:spcPts val="0"/>
                        </a:spcBef>
                        <a:spcAft>
                          <a:spcPts val="0"/>
                        </a:spcAft>
                        <a:buClrTx/>
                        <a:buSzTx/>
                        <a:buFontTx/>
                        <a:buNone/>
                        <a:tabLst/>
                        <a:defRPr/>
                      </a:pPr>
                      <a:r>
                        <a:rPr kumimoji="0" lang="zh-TW" altLang="en-US" sz="1200" b="0" i="0" u="none" strike="noStrike" kern="1200" cap="none" spc="0" normalizeH="0" baseline="0" noProof="0" dirty="0">
                          <a:ln>
                            <a:noFill/>
                          </a:ln>
                          <a:solidFill>
                            <a:srgbClr val="000000"/>
                          </a:solidFill>
                          <a:effectLst/>
                          <a:uLnTx/>
                          <a:uFillTx/>
                          <a:latin typeface="微軟正黑體" panose="020B0604030504040204" pitchFamily="34" charset="-120"/>
                          <a:ea typeface="微軟正黑體" panose="020B0604030504040204" pitchFamily="34" charset="-120"/>
                          <a:cs typeface="+mn-cs"/>
                        </a:rPr>
                        <a:t>電機資訊組</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97853363"/>
                  </a:ext>
                </a:extLst>
              </a:tr>
              <a:tr h="396000">
                <a:tc>
                  <a:txBody>
                    <a:bodyPr/>
                    <a:lstStyle/>
                    <a:p>
                      <a:pPr marL="72000" marR="0" lvl="0" indent="0" algn="l" defTabSz="914400" rtl="0" eaLnBrk="1" fontAlgn="ctr" latinLnBrk="0" hangingPunct="1">
                        <a:lnSpc>
                          <a:spcPct val="100000"/>
                        </a:lnSpc>
                        <a:spcBef>
                          <a:spcPts val="0"/>
                        </a:spcBef>
                        <a:spcAft>
                          <a:spcPts val="0"/>
                        </a:spcAft>
                        <a:buClrTx/>
                        <a:buSzTx/>
                        <a:buFontTx/>
                        <a:buNone/>
                        <a:tabLst/>
                        <a:defRPr/>
                      </a:pPr>
                      <a:r>
                        <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rPr>
                        <a:t>014-</a:t>
                      </a:r>
                      <a:r>
                        <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rPr>
                        <a:t>淡江大學</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108000" marR="0" lvl="0" indent="0" algn="l" defTabSz="914400" rtl="0" eaLnBrk="1" fontAlgn="ctr" latinLnBrk="0" hangingPunct="1">
                        <a:lnSpc>
                          <a:spcPct val="100000"/>
                        </a:lnSpc>
                        <a:spcBef>
                          <a:spcPts val="0"/>
                        </a:spcBef>
                        <a:spcAft>
                          <a:spcPts val="0"/>
                        </a:spcAft>
                        <a:buClrTx/>
                        <a:buSzTx/>
                        <a:buFontTx/>
                        <a:buNone/>
                        <a:tabLst/>
                        <a:defRPr/>
                      </a:pPr>
                      <a:r>
                        <a:rPr kumimoji="0" lang="zh-TW" altLang="en-US" sz="1200" b="0" i="0" u="none" strike="noStrike" kern="1200" cap="none" spc="0" normalizeH="0" baseline="0" noProof="0" dirty="0">
                          <a:ln>
                            <a:noFill/>
                          </a:ln>
                          <a:solidFill>
                            <a:srgbClr val="000000"/>
                          </a:solidFill>
                          <a:effectLst/>
                          <a:uLnTx/>
                          <a:uFillTx/>
                          <a:latin typeface="微軟正黑體" panose="020B0604030504040204" pitchFamily="34" charset="-120"/>
                          <a:ea typeface="微軟正黑體" panose="020B0604030504040204" pitchFamily="34" charset="-120"/>
                          <a:cs typeface="+mn-cs"/>
                        </a:rPr>
                        <a:t>電機工程學系</a:t>
                      </a:r>
                      <a:endParaRPr kumimoji="0" lang="en-US" altLang="zh-TW" sz="1200" b="0" i="0" u="none" strike="noStrike" kern="1200" cap="none" spc="0" normalizeH="0" baseline="0" noProof="0" dirty="0">
                        <a:ln>
                          <a:noFill/>
                        </a:ln>
                        <a:solidFill>
                          <a:srgbClr val="000000"/>
                        </a:solidFill>
                        <a:effectLst/>
                        <a:uLnTx/>
                        <a:uFillTx/>
                        <a:latin typeface="微軟正黑體" panose="020B0604030504040204" pitchFamily="34" charset="-120"/>
                        <a:ea typeface="微軟正黑體" panose="020B0604030504040204" pitchFamily="34" charset="-120"/>
                        <a:cs typeface="+mn-cs"/>
                      </a:endParaRPr>
                    </a:p>
                    <a:p>
                      <a:pPr marL="108000" marR="0" lvl="0" indent="0" algn="l" defTabSz="914400" rtl="0" eaLnBrk="1" fontAlgn="ctr" latinLnBrk="0" hangingPunct="1">
                        <a:lnSpc>
                          <a:spcPct val="100000"/>
                        </a:lnSpc>
                        <a:spcBef>
                          <a:spcPts val="0"/>
                        </a:spcBef>
                        <a:spcAft>
                          <a:spcPts val="0"/>
                        </a:spcAft>
                        <a:buClrTx/>
                        <a:buSzTx/>
                        <a:buFontTx/>
                        <a:buNone/>
                        <a:tabLst/>
                        <a:defRPr/>
                      </a:pPr>
                      <a:r>
                        <a:rPr kumimoji="0" lang="zh-TW" altLang="en-US" sz="1200" b="0" i="0" u="none" strike="noStrike" kern="1200" cap="none" spc="0" normalizeH="0" baseline="0" noProof="0" dirty="0">
                          <a:ln>
                            <a:noFill/>
                          </a:ln>
                          <a:solidFill>
                            <a:srgbClr val="000000"/>
                          </a:solidFill>
                          <a:effectLst/>
                          <a:uLnTx/>
                          <a:uFillTx/>
                          <a:latin typeface="微軟正黑體" panose="020B0604030504040204" pitchFamily="34" charset="-120"/>
                          <a:ea typeface="微軟正黑體" panose="020B0604030504040204" pitchFamily="34" charset="-120"/>
                          <a:cs typeface="+mn-cs"/>
                        </a:rPr>
                        <a:t>電機通訊組</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74906670"/>
                  </a:ext>
                </a:extLst>
              </a:tr>
              <a:tr h="396000">
                <a:tc>
                  <a:txBody>
                    <a:bodyPr/>
                    <a:lstStyle/>
                    <a:p>
                      <a:pPr marL="72000" marR="0" lvl="0" indent="0" algn="l" defTabSz="914400" rtl="0" eaLnBrk="1" fontAlgn="ctr" latinLnBrk="0" hangingPunct="1">
                        <a:lnSpc>
                          <a:spcPct val="100000"/>
                        </a:lnSpc>
                        <a:spcBef>
                          <a:spcPts val="0"/>
                        </a:spcBef>
                        <a:spcAft>
                          <a:spcPts val="0"/>
                        </a:spcAft>
                        <a:buClrTx/>
                        <a:buSzTx/>
                        <a:buFontTx/>
                        <a:buNone/>
                        <a:tabLst/>
                        <a:defRPr/>
                      </a:pPr>
                      <a:r>
                        <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rPr>
                        <a:t>014-</a:t>
                      </a:r>
                      <a:r>
                        <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rPr>
                        <a:t>淡江大學</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108000" marR="0" lvl="0" indent="0" algn="l" defTabSz="914400" rtl="0" eaLnBrk="1" fontAlgn="ctr" latinLnBrk="0" hangingPunct="1">
                        <a:lnSpc>
                          <a:spcPct val="100000"/>
                        </a:lnSpc>
                        <a:spcBef>
                          <a:spcPts val="0"/>
                        </a:spcBef>
                        <a:spcAft>
                          <a:spcPts val="0"/>
                        </a:spcAft>
                        <a:buClrTx/>
                        <a:buSzTx/>
                        <a:buFontTx/>
                        <a:buNone/>
                        <a:tabLst/>
                        <a:defRPr/>
                      </a:pPr>
                      <a:r>
                        <a:rPr kumimoji="0" lang="zh-TW" altLang="en-US" sz="1200" b="0" i="0" u="none" strike="noStrike" kern="1200" cap="none" spc="0" normalizeH="0" baseline="0" noProof="0" dirty="0">
                          <a:ln>
                            <a:noFill/>
                          </a:ln>
                          <a:solidFill>
                            <a:srgbClr val="000000"/>
                          </a:solidFill>
                          <a:effectLst/>
                          <a:uLnTx/>
                          <a:uFillTx/>
                          <a:latin typeface="微軟正黑體" panose="020B0604030504040204" pitchFamily="34" charset="-120"/>
                          <a:ea typeface="微軟正黑體" panose="020B0604030504040204" pitchFamily="34" charset="-120"/>
                          <a:cs typeface="+mn-cs"/>
                        </a:rPr>
                        <a:t>電機工程學系</a:t>
                      </a:r>
                      <a:endParaRPr kumimoji="0" lang="en-US" altLang="zh-TW" sz="1200" b="0" i="0" u="none" strike="noStrike" kern="1200" cap="none" spc="0" normalizeH="0" baseline="0" noProof="0" dirty="0">
                        <a:ln>
                          <a:noFill/>
                        </a:ln>
                        <a:solidFill>
                          <a:srgbClr val="000000"/>
                        </a:solidFill>
                        <a:effectLst/>
                        <a:uLnTx/>
                        <a:uFillTx/>
                        <a:latin typeface="微軟正黑體" panose="020B0604030504040204" pitchFamily="34" charset="-120"/>
                        <a:ea typeface="微軟正黑體" panose="020B0604030504040204" pitchFamily="34" charset="-120"/>
                        <a:cs typeface="+mn-cs"/>
                      </a:endParaRPr>
                    </a:p>
                    <a:p>
                      <a:pPr marL="108000" marR="0" lvl="0" indent="0" algn="l" defTabSz="914400" rtl="0" eaLnBrk="1" fontAlgn="ctr" latinLnBrk="0" hangingPunct="1">
                        <a:lnSpc>
                          <a:spcPct val="100000"/>
                        </a:lnSpc>
                        <a:spcBef>
                          <a:spcPts val="0"/>
                        </a:spcBef>
                        <a:spcAft>
                          <a:spcPts val="0"/>
                        </a:spcAft>
                        <a:buClrTx/>
                        <a:buSzTx/>
                        <a:buFontTx/>
                        <a:buNone/>
                        <a:tabLst/>
                        <a:defRPr/>
                      </a:pPr>
                      <a:r>
                        <a:rPr kumimoji="0" lang="zh-TW" altLang="en-US" sz="1200" b="0" i="0" u="none" strike="noStrike" kern="1200" cap="none" spc="0" normalizeH="0" baseline="0" noProof="0" dirty="0">
                          <a:ln>
                            <a:noFill/>
                          </a:ln>
                          <a:solidFill>
                            <a:srgbClr val="000000"/>
                          </a:solidFill>
                          <a:effectLst/>
                          <a:uLnTx/>
                          <a:uFillTx/>
                          <a:latin typeface="微軟正黑體" panose="020B0604030504040204" pitchFamily="34" charset="-120"/>
                          <a:ea typeface="微軟正黑體" panose="020B0604030504040204" pitchFamily="34" charset="-120"/>
                          <a:cs typeface="+mn-cs"/>
                        </a:rPr>
                        <a:t>電機與系統組</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34548270"/>
                  </a:ext>
                </a:extLst>
              </a:tr>
              <a:tr h="306000">
                <a:tc>
                  <a:txBody>
                    <a:bodyPr/>
                    <a:lstStyle/>
                    <a:p>
                      <a:pPr marL="72000" algn="l" fontAlgn="ctr"/>
                      <a:r>
                        <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rPr>
                        <a:t>015-</a:t>
                      </a:r>
                      <a:r>
                        <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rPr>
                        <a:t>逢甲大學</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108000" marR="0" lvl="0" indent="0" algn="l" defTabSz="914400" rtl="0" eaLnBrk="1" fontAlgn="ctr" latinLnBrk="0" hangingPunct="1">
                        <a:lnSpc>
                          <a:spcPct val="100000"/>
                        </a:lnSpc>
                        <a:spcBef>
                          <a:spcPts val="0"/>
                        </a:spcBef>
                        <a:spcAft>
                          <a:spcPts val="0"/>
                        </a:spcAft>
                        <a:buClrTx/>
                        <a:buSzTx/>
                        <a:buFontTx/>
                        <a:buNone/>
                        <a:tabLst/>
                        <a:defRPr/>
                      </a:pPr>
                      <a:r>
                        <a:rPr kumimoji="0" lang="zh-TW" altLang="en-US" sz="1200" b="0" i="0" u="none" strike="noStrike" kern="1200" cap="none" spc="0" normalizeH="0" baseline="0" noProof="0">
                          <a:ln>
                            <a:noFill/>
                          </a:ln>
                          <a:solidFill>
                            <a:srgbClr val="000000"/>
                          </a:solidFill>
                          <a:effectLst/>
                          <a:uLnTx/>
                          <a:uFillTx/>
                          <a:latin typeface="微軟正黑體" panose="020B0604030504040204" pitchFamily="34" charset="-120"/>
                          <a:ea typeface="微軟正黑體" panose="020B0604030504040204" pitchFamily="34" charset="-120"/>
                          <a:cs typeface="+mn-cs"/>
                        </a:rPr>
                        <a:t>電機工程學系</a:t>
                      </a:r>
                      <a:endParaRPr kumimoji="0" lang="zh-TW" altLang="en-US" sz="1200" b="0" i="0" u="none" strike="noStrike" kern="1200" cap="none" spc="0" normalizeH="0" baseline="0" noProof="0" dirty="0">
                        <a:ln>
                          <a:noFill/>
                        </a:ln>
                        <a:solidFill>
                          <a:srgbClr val="000000"/>
                        </a:solidFill>
                        <a:effectLst/>
                        <a:uLnTx/>
                        <a:uFillTx/>
                        <a:latin typeface="微軟正黑體" panose="020B0604030504040204" pitchFamily="34" charset="-120"/>
                        <a:ea typeface="微軟正黑體" panose="020B0604030504040204" pitchFamily="34" charset="-12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3390410"/>
                  </a:ext>
                </a:extLst>
              </a:tr>
              <a:tr h="306000">
                <a:tc>
                  <a:txBody>
                    <a:bodyPr/>
                    <a:lstStyle/>
                    <a:p>
                      <a:pPr marL="72000" algn="l" fontAlgn="ctr"/>
                      <a:r>
                        <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rPr>
                        <a:t>020-</a:t>
                      </a:r>
                      <a:r>
                        <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rPr>
                        <a:t>輔仁大學</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108000" marR="0" lvl="0" indent="0" algn="l" defTabSz="914400" rtl="0" eaLnBrk="1" fontAlgn="ctr" latinLnBrk="0" hangingPunct="1">
                        <a:lnSpc>
                          <a:spcPct val="100000"/>
                        </a:lnSpc>
                        <a:spcBef>
                          <a:spcPts val="0"/>
                        </a:spcBef>
                        <a:spcAft>
                          <a:spcPts val="0"/>
                        </a:spcAft>
                        <a:buClrTx/>
                        <a:buSzTx/>
                        <a:buFontTx/>
                        <a:buNone/>
                        <a:tabLst/>
                        <a:defRPr/>
                      </a:pPr>
                      <a:r>
                        <a:rPr kumimoji="0" lang="zh-TW" altLang="en-US" sz="1200" b="0" i="0" u="none" strike="noStrike" kern="1200" cap="none" spc="0" normalizeH="0" baseline="0" noProof="0" dirty="0">
                          <a:ln>
                            <a:noFill/>
                          </a:ln>
                          <a:solidFill>
                            <a:srgbClr val="000000"/>
                          </a:solidFill>
                          <a:effectLst/>
                          <a:uLnTx/>
                          <a:uFillTx/>
                          <a:latin typeface="微軟正黑體" panose="020B0604030504040204" pitchFamily="34" charset="-120"/>
                          <a:ea typeface="微軟正黑體" panose="020B0604030504040204" pitchFamily="34" charset="-120"/>
                          <a:cs typeface="+mn-cs"/>
                        </a:rPr>
                        <a:t>電機工程學系</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4062905"/>
                  </a:ext>
                </a:extLst>
              </a:tr>
              <a:tr h="306000">
                <a:tc>
                  <a:txBody>
                    <a:bodyPr/>
                    <a:lstStyle/>
                    <a:p>
                      <a:pPr marL="72000" marR="0" lvl="0" indent="0" algn="l" defTabSz="914400" rtl="0" eaLnBrk="1" fontAlgn="ctr" latinLnBrk="0" hangingPunct="1">
                        <a:lnSpc>
                          <a:spcPct val="100000"/>
                        </a:lnSpc>
                        <a:spcBef>
                          <a:spcPts val="0"/>
                        </a:spcBef>
                        <a:spcAft>
                          <a:spcPts val="0"/>
                        </a:spcAft>
                        <a:buClrTx/>
                        <a:buSzTx/>
                        <a:buFontTx/>
                        <a:buNone/>
                        <a:tabLst/>
                        <a:defRPr/>
                      </a:pPr>
                      <a:r>
                        <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rPr>
                        <a:t>020-</a:t>
                      </a:r>
                      <a:r>
                        <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rPr>
                        <a:t>輔仁大學</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108000" marR="0" lvl="0" indent="0" algn="l" defTabSz="914400" rtl="0" eaLnBrk="1" fontAlgn="ctr" latinLnBrk="0" hangingPunct="1">
                        <a:lnSpc>
                          <a:spcPct val="100000"/>
                        </a:lnSpc>
                        <a:spcBef>
                          <a:spcPts val="0"/>
                        </a:spcBef>
                        <a:spcAft>
                          <a:spcPts val="0"/>
                        </a:spcAft>
                        <a:buClrTx/>
                        <a:buSzTx/>
                        <a:buFontTx/>
                        <a:buNone/>
                        <a:tabLst/>
                        <a:defRPr/>
                      </a:pPr>
                      <a:r>
                        <a:rPr kumimoji="0" lang="zh-TW" altLang="en-US" sz="1200" b="0" i="0" u="none" strike="noStrike" kern="1200" cap="none" spc="0" normalizeH="0" baseline="0" noProof="0" dirty="0">
                          <a:ln>
                            <a:noFill/>
                          </a:ln>
                          <a:solidFill>
                            <a:srgbClr val="000000"/>
                          </a:solidFill>
                          <a:effectLst/>
                          <a:uLnTx/>
                          <a:uFillTx/>
                          <a:latin typeface="微軟正黑體" panose="020B0604030504040204" pitchFamily="34" charset="-120"/>
                          <a:ea typeface="微軟正黑體" panose="020B0604030504040204" pitchFamily="34" charset="-120"/>
                          <a:cs typeface="+mn-cs"/>
                        </a:rPr>
                        <a:t>電機工程學系</a:t>
                      </a:r>
                      <a:endParaRPr kumimoji="0" lang="en-US" altLang="zh-TW" sz="1200" b="0" i="0" u="none" strike="noStrike" kern="1200" cap="none" spc="0" normalizeH="0" baseline="0" noProof="0" dirty="0">
                        <a:ln>
                          <a:noFill/>
                        </a:ln>
                        <a:solidFill>
                          <a:srgbClr val="000000"/>
                        </a:solidFill>
                        <a:effectLst/>
                        <a:uLnTx/>
                        <a:uFillTx/>
                        <a:latin typeface="微軟正黑體" panose="020B0604030504040204" pitchFamily="34" charset="-120"/>
                        <a:ea typeface="微軟正黑體" panose="020B0604030504040204" pitchFamily="34" charset="-120"/>
                        <a:cs typeface="+mn-cs"/>
                      </a:endParaRPr>
                    </a:p>
                    <a:p>
                      <a:pPr marL="108000" marR="0" lvl="0" indent="0" algn="l" defTabSz="914400" rtl="0" eaLnBrk="1" fontAlgn="ctr"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srgbClr val="000000"/>
                          </a:solidFill>
                          <a:effectLst/>
                          <a:uLnTx/>
                          <a:uFillTx/>
                          <a:latin typeface="微軟正黑體" panose="020B0604030504040204" pitchFamily="34" charset="-120"/>
                          <a:ea typeface="微軟正黑體" panose="020B0604030504040204" pitchFamily="34" charset="-120"/>
                          <a:cs typeface="+mn-cs"/>
                        </a:rPr>
                        <a:t>(APCS</a:t>
                      </a:r>
                      <a:r>
                        <a:rPr kumimoji="0" lang="zh-TW" altLang="en-US" sz="1200" b="0" i="0" u="none" strike="noStrike" kern="1200" cap="none" spc="0" normalizeH="0" baseline="0" noProof="0" dirty="0">
                          <a:ln>
                            <a:noFill/>
                          </a:ln>
                          <a:solidFill>
                            <a:srgbClr val="000000"/>
                          </a:solidFill>
                          <a:effectLst/>
                          <a:uLnTx/>
                          <a:uFillTx/>
                          <a:latin typeface="微軟正黑體" panose="020B0604030504040204" pitchFamily="34" charset="-120"/>
                          <a:ea typeface="微軟正黑體" panose="020B0604030504040204" pitchFamily="34" charset="-120"/>
                          <a:cs typeface="+mn-cs"/>
                        </a:rPr>
                        <a:t>組</a:t>
                      </a:r>
                      <a:r>
                        <a:rPr kumimoji="0" lang="en-US" altLang="zh-TW" sz="1200" b="0" i="0" u="none" strike="noStrike" kern="1200" cap="none" spc="0" normalizeH="0" baseline="0" noProof="0" dirty="0">
                          <a:ln>
                            <a:noFill/>
                          </a:ln>
                          <a:solidFill>
                            <a:srgbClr val="000000"/>
                          </a:solidFill>
                          <a:effectLst/>
                          <a:uLnTx/>
                          <a:uFillTx/>
                          <a:latin typeface="微軟正黑體" panose="020B0604030504040204" pitchFamily="34" charset="-120"/>
                          <a:ea typeface="微軟正黑體" panose="020B0604030504040204" pitchFamily="34" charset="-120"/>
                          <a:cs typeface="+mn-cs"/>
                        </a:rPr>
                        <a:t>)</a:t>
                      </a:r>
                      <a:endParaRPr kumimoji="0" lang="zh-TW" altLang="en-US" sz="1200" b="0" i="0" u="none" strike="noStrike" kern="1200" cap="none" spc="0" normalizeH="0" baseline="0" noProof="0" dirty="0">
                        <a:ln>
                          <a:noFill/>
                        </a:ln>
                        <a:solidFill>
                          <a:srgbClr val="000000"/>
                        </a:solidFill>
                        <a:effectLst/>
                        <a:uLnTx/>
                        <a:uFillTx/>
                        <a:latin typeface="微軟正黑體" panose="020B0604030504040204" pitchFamily="34" charset="-120"/>
                        <a:ea typeface="微軟正黑體" panose="020B0604030504040204" pitchFamily="34" charset="-12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26681754"/>
                  </a:ext>
                </a:extLst>
              </a:tr>
              <a:tr h="306000">
                <a:tc>
                  <a:txBody>
                    <a:bodyPr/>
                    <a:lstStyle/>
                    <a:p>
                      <a:pPr marL="72000" algn="l" fontAlgn="ctr"/>
                      <a:r>
                        <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rPr>
                        <a:t>030-</a:t>
                      </a:r>
                      <a:r>
                        <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rPr>
                        <a:t>長庚大學</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108000" marR="0" lvl="0" indent="0" algn="l" defTabSz="914400" rtl="0" eaLnBrk="1" fontAlgn="ctr" latinLnBrk="0" hangingPunct="1">
                        <a:lnSpc>
                          <a:spcPct val="100000"/>
                        </a:lnSpc>
                        <a:spcBef>
                          <a:spcPts val="0"/>
                        </a:spcBef>
                        <a:spcAft>
                          <a:spcPts val="0"/>
                        </a:spcAft>
                        <a:buClrTx/>
                        <a:buSzTx/>
                        <a:buFontTx/>
                        <a:buNone/>
                        <a:tabLst/>
                        <a:defRPr/>
                      </a:pPr>
                      <a:r>
                        <a:rPr kumimoji="0" lang="zh-TW" altLang="en-US" sz="1200" b="0" i="0" u="none" strike="noStrike" kern="1200" cap="none" spc="0" normalizeH="0" baseline="0" noProof="0" dirty="0">
                          <a:ln>
                            <a:noFill/>
                          </a:ln>
                          <a:solidFill>
                            <a:srgbClr val="000000"/>
                          </a:solidFill>
                          <a:effectLst/>
                          <a:uLnTx/>
                          <a:uFillTx/>
                          <a:latin typeface="微軟正黑體" panose="020B0604030504040204" pitchFamily="34" charset="-120"/>
                          <a:ea typeface="微軟正黑體" panose="020B0604030504040204" pitchFamily="34" charset="-120"/>
                          <a:cs typeface="+mn-cs"/>
                        </a:rPr>
                        <a:t>電機工程學系</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63991885"/>
                  </a:ext>
                </a:extLst>
              </a:tr>
              <a:tr h="306000">
                <a:tc>
                  <a:txBody>
                    <a:bodyPr/>
                    <a:lstStyle/>
                    <a:p>
                      <a:pPr marL="72000" algn="l" fontAlgn="ctr"/>
                      <a:r>
                        <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rPr>
                        <a:t>040-</a:t>
                      </a:r>
                      <a:r>
                        <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rPr>
                        <a:t>元智大學</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108000" marR="0" lvl="0" indent="0" algn="l" defTabSz="914400" rtl="0" eaLnBrk="1" fontAlgn="ctr" latinLnBrk="0" hangingPunct="1">
                        <a:lnSpc>
                          <a:spcPct val="100000"/>
                        </a:lnSpc>
                        <a:spcBef>
                          <a:spcPts val="0"/>
                        </a:spcBef>
                        <a:spcAft>
                          <a:spcPts val="0"/>
                        </a:spcAft>
                        <a:buClrTx/>
                        <a:buSzTx/>
                        <a:buFontTx/>
                        <a:buNone/>
                        <a:tabLst/>
                        <a:defRPr/>
                      </a:pPr>
                      <a:r>
                        <a:rPr kumimoji="0" lang="zh-TW" altLang="en-US" sz="1200" b="0" i="0" u="none" strike="noStrike" kern="1200" cap="none" spc="0" normalizeH="0" baseline="0" noProof="0" dirty="0">
                          <a:ln>
                            <a:noFill/>
                          </a:ln>
                          <a:solidFill>
                            <a:srgbClr val="000000"/>
                          </a:solidFill>
                          <a:effectLst/>
                          <a:uLnTx/>
                          <a:uFillTx/>
                          <a:latin typeface="微軟正黑體" panose="020B0604030504040204" pitchFamily="34" charset="-120"/>
                          <a:ea typeface="微軟正黑體" panose="020B0604030504040204" pitchFamily="34" charset="-120"/>
                          <a:cs typeface="+mn-cs"/>
                        </a:rPr>
                        <a:t>電機工程學系 </a:t>
                      </a:r>
                      <a:r>
                        <a:rPr kumimoji="0" lang="en-US" altLang="zh-TW" sz="1200" b="0" i="0" u="none" strike="noStrike" kern="1200" cap="none" spc="0" normalizeH="0" baseline="0" noProof="0" dirty="0">
                          <a:ln>
                            <a:noFill/>
                          </a:ln>
                          <a:solidFill>
                            <a:srgbClr val="000000"/>
                          </a:solidFill>
                          <a:effectLst/>
                          <a:uLnTx/>
                          <a:uFillTx/>
                          <a:latin typeface="微軟正黑體" panose="020B0604030504040204" pitchFamily="34" charset="-120"/>
                          <a:ea typeface="微軟正黑體" panose="020B0604030504040204" pitchFamily="34" charset="-120"/>
                          <a:cs typeface="+mn-cs"/>
                        </a:rPr>
                        <a:t>(</a:t>
                      </a:r>
                      <a:r>
                        <a:rPr kumimoji="0" lang="zh-TW" altLang="en-US" sz="1200" b="0" i="0" u="none" strike="noStrike" kern="1200" cap="none" spc="0" normalizeH="0" baseline="0" noProof="0" dirty="0">
                          <a:ln>
                            <a:noFill/>
                          </a:ln>
                          <a:solidFill>
                            <a:srgbClr val="000000"/>
                          </a:solidFill>
                          <a:effectLst/>
                          <a:uLnTx/>
                          <a:uFillTx/>
                          <a:latin typeface="微軟正黑體" panose="020B0604030504040204" pitchFamily="34" charset="-120"/>
                          <a:ea typeface="微軟正黑體" panose="020B0604030504040204" pitchFamily="34" charset="-120"/>
                          <a:cs typeface="+mn-cs"/>
                        </a:rPr>
                        <a:t>甲組</a:t>
                      </a:r>
                      <a:r>
                        <a:rPr kumimoji="0" lang="en-US" altLang="zh-TW" sz="1200" b="0" i="0" u="none" strike="noStrike" kern="1200" cap="none" spc="0" normalizeH="0" baseline="0" noProof="0" dirty="0">
                          <a:ln>
                            <a:noFill/>
                          </a:ln>
                          <a:solidFill>
                            <a:srgbClr val="000000"/>
                          </a:solidFill>
                          <a:effectLst/>
                          <a:uLnTx/>
                          <a:uFillTx/>
                          <a:latin typeface="微軟正黑體" panose="020B0604030504040204" pitchFamily="34" charset="-120"/>
                          <a:ea typeface="微軟正黑體" panose="020B0604030504040204" pitchFamily="34" charset="-120"/>
                          <a:cs typeface="+mn-cs"/>
                        </a:rPr>
                        <a:t>)</a:t>
                      </a:r>
                      <a:endParaRPr kumimoji="0" lang="zh-TW" altLang="en-US" sz="1200" b="0" i="0" u="none" strike="noStrike" kern="1200" cap="none" spc="0" normalizeH="0" baseline="0" noProof="0" dirty="0">
                        <a:ln>
                          <a:noFill/>
                        </a:ln>
                        <a:solidFill>
                          <a:srgbClr val="000000"/>
                        </a:solidFill>
                        <a:effectLst/>
                        <a:uLnTx/>
                        <a:uFillTx/>
                        <a:latin typeface="微軟正黑體" panose="020B0604030504040204" pitchFamily="34" charset="-120"/>
                        <a:ea typeface="微軟正黑體" panose="020B0604030504040204" pitchFamily="34" charset="-12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0" lang="en-US" altLang="zh-TW" sz="1400" b="0" i="0" u="none" strike="noStrike" kern="1200" cap="none" spc="0" normalizeH="0" baseline="0" noProof="0">
                          <a:ln>
                            <a:noFill/>
                          </a:ln>
                          <a:solidFill>
                            <a:prstClr val="black"/>
                          </a:solidFill>
                          <a:effectLst/>
                          <a:uLnTx/>
                          <a:uFillTx/>
                          <a:latin typeface="微軟正黑體" panose="020B0604030504040204" pitchFamily="34" charset="-120"/>
                          <a:ea typeface="微軟正黑體" panose="020B0604030504040204" pitchFamily="34" charset="-120"/>
                          <a:cs typeface="+mn-cs"/>
                        </a:rPr>
                        <a:t>--</a:t>
                      </a:r>
                      <a:endParaRPr kumimoji="0" lang="en-US" altLang="zh-TW" sz="1400" b="0" i="0" u="none" strike="noStrike" kern="1200" cap="none" spc="0" normalizeH="0" baseline="0" noProof="0" dirty="0">
                        <a:ln>
                          <a:noFill/>
                        </a:ln>
                        <a:solidFill>
                          <a:prstClr val="black"/>
                        </a:solidFill>
                        <a:effectLst/>
                        <a:uLnTx/>
                        <a:uFillTx/>
                        <a:latin typeface="微軟正黑體" panose="020B0604030504040204" pitchFamily="34" charset="-120"/>
                        <a:ea typeface="微軟正黑體" panose="020B0604030504040204" pitchFamily="34" charset="-12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0" lang="en-US" altLang="zh-TW" sz="1400" b="0" i="0" u="none" strike="noStrike" kern="1200" cap="none" spc="0" normalizeH="0" baseline="0" noProof="0" dirty="0">
                          <a:ln>
                            <a:noFill/>
                          </a:ln>
                          <a:solidFill>
                            <a:prstClr val="black"/>
                          </a:solidFill>
                          <a:effectLst/>
                          <a:uLnTx/>
                          <a:uFillTx/>
                          <a:latin typeface="微軟正黑體" panose="020B0604030504040204" pitchFamily="34" charset="-120"/>
                          <a:ea typeface="微軟正黑體" panose="020B0604030504040204" pitchFamily="34" charset="-120"/>
                          <a:cs typeface="+mn-cs"/>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34068005"/>
                  </a:ext>
                </a:extLst>
              </a:tr>
              <a:tr h="306000">
                <a:tc>
                  <a:txBody>
                    <a:bodyPr/>
                    <a:lstStyle/>
                    <a:p>
                      <a:pPr marL="72000" marR="0" lvl="0" indent="0" algn="l" defTabSz="914400" rtl="0" eaLnBrk="1" fontAlgn="ctr" latinLnBrk="0" hangingPunct="1">
                        <a:lnSpc>
                          <a:spcPct val="100000"/>
                        </a:lnSpc>
                        <a:spcBef>
                          <a:spcPts val="0"/>
                        </a:spcBef>
                        <a:spcAft>
                          <a:spcPts val="0"/>
                        </a:spcAft>
                        <a:buClrTx/>
                        <a:buSzTx/>
                        <a:buFontTx/>
                        <a:buNone/>
                        <a:tabLst/>
                        <a:defRPr/>
                      </a:pPr>
                      <a:r>
                        <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rPr>
                        <a:t>040-</a:t>
                      </a:r>
                      <a:r>
                        <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rPr>
                        <a:t>元智大學</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108000" marR="0" lvl="0" indent="0" algn="l" defTabSz="914400" rtl="0" eaLnBrk="1" fontAlgn="ctr" latinLnBrk="0" hangingPunct="1">
                        <a:lnSpc>
                          <a:spcPct val="100000"/>
                        </a:lnSpc>
                        <a:spcBef>
                          <a:spcPts val="0"/>
                        </a:spcBef>
                        <a:spcAft>
                          <a:spcPts val="0"/>
                        </a:spcAft>
                        <a:buClrTx/>
                        <a:buSzTx/>
                        <a:buFontTx/>
                        <a:buNone/>
                        <a:tabLst/>
                        <a:defRPr/>
                      </a:pPr>
                      <a:r>
                        <a:rPr kumimoji="0" lang="zh-TW" altLang="en-US" sz="1200" b="0" i="0" u="none" strike="noStrike" kern="1200" cap="none" spc="0" normalizeH="0" baseline="0" noProof="0" dirty="0">
                          <a:ln>
                            <a:noFill/>
                          </a:ln>
                          <a:solidFill>
                            <a:srgbClr val="000000"/>
                          </a:solidFill>
                          <a:effectLst/>
                          <a:uLnTx/>
                          <a:uFillTx/>
                          <a:latin typeface="微軟正黑體" panose="020B0604030504040204" pitchFamily="34" charset="-120"/>
                          <a:ea typeface="微軟正黑體" panose="020B0604030504040204" pitchFamily="34" charset="-120"/>
                          <a:cs typeface="+mn-cs"/>
                        </a:rPr>
                        <a:t>電機工程學系</a:t>
                      </a:r>
                      <a:endParaRPr kumimoji="0" lang="en-US" altLang="zh-TW" sz="1200" b="0" i="0" u="none" strike="noStrike" kern="1200" cap="none" spc="0" normalizeH="0" baseline="0" noProof="0" dirty="0">
                        <a:ln>
                          <a:noFill/>
                        </a:ln>
                        <a:solidFill>
                          <a:srgbClr val="000000"/>
                        </a:solidFill>
                        <a:effectLst/>
                        <a:uLnTx/>
                        <a:uFillTx/>
                        <a:latin typeface="微軟正黑體" panose="020B0604030504040204" pitchFamily="34" charset="-120"/>
                        <a:ea typeface="微軟正黑體" panose="020B0604030504040204" pitchFamily="34" charset="-120"/>
                        <a:cs typeface="+mn-cs"/>
                      </a:endParaRPr>
                    </a:p>
                    <a:p>
                      <a:pPr marL="108000" marR="0" lvl="0" indent="0" algn="l" defTabSz="914400" rtl="0" eaLnBrk="1" fontAlgn="ctr"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srgbClr val="000000"/>
                          </a:solidFill>
                          <a:effectLst/>
                          <a:uLnTx/>
                          <a:uFillTx/>
                          <a:latin typeface="微軟正黑體" panose="020B0604030504040204" pitchFamily="34" charset="-120"/>
                          <a:ea typeface="微軟正黑體" panose="020B0604030504040204" pitchFamily="34" charset="-120"/>
                          <a:cs typeface="+mn-cs"/>
                        </a:rPr>
                        <a:t>(APCS</a:t>
                      </a:r>
                      <a:r>
                        <a:rPr kumimoji="0" lang="zh-TW" altLang="en-US" sz="1200" b="0" i="0" u="none" strike="noStrike" kern="1200" cap="none" spc="0" normalizeH="0" baseline="0" noProof="0" dirty="0">
                          <a:ln>
                            <a:noFill/>
                          </a:ln>
                          <a:solidFill>
                            <a:srgbClr val="000000"/>
                          </a:solidFill>
                          <a:effectLst/>
                          <a:uLnTx/>
                          <a:uFillTx/>
                          <a:latin typeface="微軟正黑體" panose="020B0604030504040204" pitchFamily="34" charset="-120"/>
                          <a:ea typeface="微軟正黑體" panose="020B0604030504040204" pitchFamily="34" charset="-120"/>
                          <a:cs typeface="+mn-cs"/>
                        </a:rPr>
                        <a:t>組</a:t>
                      </a:r>
                      <a:r>
                        <a:rPr kumimoji="0" lang="en-US" altLang="zh-TW" sz="1200" b="0" i="0" u="none" strike="noStrike" kern="1200" cap="none" spc="0" normalizeH="0" baseline="0" noProof="0" dirty="0">
                          <a:ln>
                            <a:noFill/>
                          </a:ln>
                          <a:solidFill>
                            <a:srgbClr val="000000"/>
                          </a:solidFill>
                          <a:effectLst/>
                          <a:uLnTx/>
                          <a:uFillTx/>
                          <a:latin typeface="微軟正黑體" panose="020B0604030504040204" pitchFamily="34" charset="-120"/>
                          <a:ea typeface="微軟正黑體" panose="020B0604030504040204" pitchFamily="34" charset="-120"/>
                          <a:cs typeface="+mn-cs"/>
                        </a:rPr>
                        <a:t>)</a:t>
                      </a:r>
                      <a:endParaRPr kumimoji="0" lang="zh-TW" altLang="en-US" sz="1200" b="0" i="0" u="none" strike="noStrike" kern="1200" cap="none" spc="0" normalizeH="0" baseline="0" noProof="0" dirty="0">
                        <a:ln>
                          <a:noFill/>
                        </a:ln>
                        <a:solidFill>
                          <a:srgbClr val="000000"/>
                        </a:solidFill>
                        <a:effectLst/>
                        <a:uLnTx/>
                        <a:uFillTx/>
                        <a:latin typeface="微軟正黑體" panose="020B0604030504040204" pitchFamily="34" charset="-120"/>
                        <a:ea typeface="微軟正黑體" panose="020B0604030504040204" pitchFamily="34" charset="-12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0" lang="en-US" altLang="zh-TW" sz="1400" b="0" i="0" u="none" strike="noStrike" kern="1200" cap="none" spc="0" normalizeH="0" baseline="0" noProof="0">
                          <a:ln>
                            <a:noFill/>
                          </a:ln>
                          <a:solidFill>
                            <a:prstClr val="black"/>
                          </a:solidFill>
                          <a:effectLst/>
                          <a:uLnTx/>
                          <a:uFillTx/>
                          <a:latin typeface="微軟正黑體" panose="020B0604030504040204" pitchFamily="34" charset="-120"/>
                          <a:ea typeface="微軟正黑體" panose="020B0604030504040204" pitchFamily="34" charset="-120"/>
                          <a:cs typeface="+mn-cs"/>
                        </a:rPr>
                        <a:t>--</a:t>
                      </a:r>
                      <a:endParaRPr kumimoji="0" lang="en-US" altLang="zh-TW" sz="1400" b="0" i="0" u="none" strike="noStrike" kern="1200" cap="none" spc="0" normalizeH="0" baseline="0" noProof="0" dirty="0">
                        <a:ln>
                          <a:noFill/>
                        </a:ln>
                        <a:solidFill>
                          <a:prstClr val="black"/>
                        </a:solidFill>
                        <a:effectLst/>
                        <a:uLnTx/>
                        <a:uFillTx/>
                        <a:latin typeface="微軟正黑體" panose="020B0604030504040204" pitchFamily="34" charset="-120"/>
                        <a:ea typeface="微軟正黑體" panose="020B0604030504040204" pitchFamily="34" charset="-12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0" lang="en-US" altLang="zh-TW" sz="1400" b="0" i="0" u="none" strike="noStrike" kern="1200" cap="none" spc="0" normalizeH="0" baseline="0" noProof="0" dirty="0">
                          <a:ln>
                            <a:noFill/>
                          </a:ln>
                          <a:solidFill>
                            <a:prstClr val="black"/>
                          </a:solidFill>
                          <a:effectLst/>
                          <a:uLnTx/>
                          <a:uFillTx/>
                          <a:latin typeface="微軟正黑體" panose="020B0604030504040204" pitchFamily="34" charset="-120"/>
                          <a:ea typeface="微軟正黑體" panose="020B0604030504040204" pitchFamily="34" charset="-120"/>
                          <a:cs typeface="+mn-cs"/>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97788749"/>
                  </a:ext>
                </a:extLst>
              </a:tr>
              <a:tr h="306000">
                <a:tc>
                  <a:txBody>
                    <a:bodyPr/>
                    <a:lstStyle/>
                    <a:p>
                      <a:pPr marL="72000" marR="0" lvl="0" indent="0" algn="l" defTabSz="914400" rtl="0" eaLnBrk="1" fontAlgn="ctr" latinLnBrk="0" hangingPunct="1">
                        <a:lnSpc>
                          <a:spcPct val="100000"/>
                        </a:lnSpc>
                        <a:spcBef>
                          <a:spcPts val="0"/>
                        </a:spcBef>
                        <a:spcAft>
                          <a:spcPts val="0"/>
                        </a:spcAft>
                        <a:buClrTx/>
                        <a:buSzTx/>
                        <a:buFontTx/>
                        <a:buNone/>
                        <a:tabLst/>
                        <a:defRPr/>
                      </a:pPr>
                      <a:r>
                        <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rPr>
                        <a:t>040-</a:t>
                      </a:r>
                      <a:r>
                        <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rPr>
                        <a:t>元智大學</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108000" marR="0" lvl="0" indent="0" algn="l" defTabSz="914400" rtl="0" eaLnBrk="1" fontAlgn="ctr" latinLnBrk="0" hangingPunct="1">
                        <a:lnSpc>
                          <a:spcPct val="100000"/>
                        </a:lnSpc>
                        <a:spcBef>
                          <a:spcPts val="0"/>
                        </a:spcBef>
                        <a:spcAft>
                          <a:spcPts val="0"/>
                        </a:spcAft>
                        <a:buClrTx/>
                        <a:buSzTx/>
                        <a:buFontTx/>
                        <a:buNone/>
                        <a:tabLst/>
                        <a:defRPr/>
                      </a:pPr>
                      <a:r>
                        <a:rPr kumimoji="0" lang="zh-TW" altLang="en-US" sz="1200" b="0" i="0" u="none" strike="noStrike" kern="1200" cap="none" spc="0" normalizeH="0" baseline="0" noProof="0" dirty="0">
                          <a:ln>
                            <a:noFill/>
                          </a:ln>
                          <a:solidFill>
                            <a:srgbClr val="000000"/>
                          </a:solidFill>
                          <a:effectLst/>
                          <a:uLnTx/>
                          <a:uFillTx/>
                          <a:latin typeface="微軟正黑體" panose="020B0604030504040204" pitchFamily="34" charset="-120"/>
                          <a:ea typeface="微軟正黑體" panose="020B0604030504040204" pitchFamily="34" charset="-120"/>
                          <a:cs typeface="+mn-cs"/>
                        </a:rPr>
                        <a:t>電機工程學系 </a:t>
                      </a:r>
                      <a:r>
                        <a:rPr kumimoji="0" lang="en-US" altLang="zh-TW" sz="1200" b="0" i="0" u="none" strike="noStrike" kern="1200" cap="none" spc="0" normalizeH="0" baseline="0" noProof="0" dirty="0">
                          <a:ln>
                            <a:noFill/>
                          </a:ln>
                          <a:solidFill>
                            <a:srgbClr val="000000"/>
                          </a:solidFill>
                          <a:effectLst/>
                          <a:uLnTx/>
                          <a:uFillTx/>
                          <a:latin typeface="微軟正黑體" panose="020B0604030504040204" pitchFamily="34" charset="-120"/>
                          <a:ea typeface="微軟正黑體" panose="020B0604030504040204" pitchFamily="34" charset="-120"/>
                          <a:cs typeface="+mn-cs"/>
                        </a:rPr>
                        <a:t>(</a:t>
                      </a:r>
                      <a:r>
                        <a:rPr kumimoji="0" lang="zh-TW" altLang="en-US" sz="1200" b="0" i="0" u="none" strike="noStrike" kern="1200" cap="none" spc="0" normalizeH="0" baseline="0" noProof="0" dirty="0">
                          <a:ln>
                            <a:noFill/>
                          </a:ln>
                          <a:solidFill>
                            <a:srgbClr val="000000"/>
                          </a:solidFill>
                          <a:effectLst/>
                          <a:uLnTx/>
                          <a:uFillTx/>
                          <a:latin typeface="微軟正黑體" panose="020B0604030504040204" pitchFamily="34" charset="-120"/>
                          <a:ea typeface="微軟正黑體" panose="020B0604030504040204" pitchFamily="34" charset="-120"/>
                          <a:cs typeface="+mn-cs"/>
                        </a:rPr>
                        <a:t>乙組</a:t>
                      </a:r>
                      <a:r>
                        <a:rPr kumimoji="0" lang="en-US" altLang="zh-TW" sz="1200" b="0" i="0" u="none" strike="noStrike" kern="1200" cap="none" spc="0" normalizeH="0" baseline="0" noProof="0" dirty="0">
                          <a:ln>
                            <a:noFill/>
                          </a:ln>
                          <a:solidFill>
                            <a:srgbClr val="000000"/>
                          </a:solidFill>
                          <a:effectLst/>
                          <a:uLnTx/>
                          <a:uFillTx/>
                          <a:latin typeface="微軟正黑體" panose="020B0604030504040204" pitchFamily="34" charset="-120"/>
                          <a:ea typeface="微軟正黑體" panose="020B0604030504040204" pitchFamily="34" charset="-120"/>
                          <a:cs typeface="+mn-cs"/>
                        </a:rPr>
                        <a:t>)</a:t>
                      </a:r>
                      <a:endParaRPr kumimoji="0" lang="zh-TW" altLang="en-US" sz="1200" b="0" i="0" u="none" strike="noStrike" kern="1200" cap="none" spc="0" normalizeH="0" baseline="0" noProof="0" dirty="0">
                        <a:ln>
                          <a:noFill/>
                        </a:ln>
                        <a:solidFill>
                          <a:srgbClr val="000000"/>
                        </a:solidFill>
                        <a:effectLst/>
                        <a:uLnTx/>
                        <a:uFillTx/>
                        <a:latin typeface="微軟正黑體" panose="020B0604030504040204" pitchFamily="34" charset="-120"/>
                        <a:ea typeface="微軟正黑體" panose="020B0604030504040204" pitchFamily="34" charset="-12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rPr>
                        <a:t>O</a:t>
                      </a:r>
                      <a:endParaRPr lang="en-US" sz="1400" b="0" i="0" u="none" strike="noStrike" dirty="0">
                        <a:solidFill>
                          <a:schemeClr val="tx1"/>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rPr>
                        <a:t>--</a:t>
                      </a:r>
                      <a:endParaRPr lang="en-US" sz="1400" b="0" i="0" u="none" strike="noStrike" dirty="0">
                        <a:solidFill>
                          <a:schemeClr val="tx1"/>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rPr>
                        <a:t>--</a:t>
                      </a:r>
                      <a:endParaRPr lang="en-US" sz="1400" b="0" i="0" u="none" strike="noStrike" dirty="0">
                        <a:solidFill>
                          <a:schemeClr val="tx1"/>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rPr>
                        <a:t>O</a:t>
                      </a:r>
                      <a:endParaRPr lang="en-US" sz="1400" b="0" i="0" u="none" strike="noStrike" dirty="0">
                        <a:solidFill>
                          <a:schemeClr val="tx1"/>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88952304"/>
                  </a:ext>
                </a:extLst>
              </a:tr>
              <a:tr h="306000">
                <a:tc>
                  <a:txBody>
                    <a:bodyPr/>
                    <a:lstStyle/>
                    <a:p>
                      <a:pPr marL="72000" marR="0" lvl="0" indent="0" algn="l" defTabSz="914400" rtl="0" eaLnBrk="1" fontAlgn="ctr" latinLnBrk="0" hangingPunct="1">
                        <a:lnSpc>
                          <a:spcPct val="100000"/>
                        </a:lnSpc>
                        <a:spcBef>
                          <a:spcPts val="0"/>
                        </a:spcBef>
                        <a:spcAft>
                          <a:spcPts val="0"/>
                        </a:spcAft>
                        <a:buClrTx/>
                        <a:buSzTx/>
                        <a:buFontTx/>
                        <a:buNone/>
                        <a:tabLst/>
                        <a:defRPr/>
                      </a:pPr>
                      <a:r>
                        <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rPr>
                        <a:t>040-</a:t>
                      </a:r>
                      <a:r>
                        <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rPr>
                        <a:t>元智大學</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108000" marR="0" lvl="0" indent="0" algn="l" defTabSz="914400" rtl="0" eaLnBrk="1" fontAlgn="ctr" latinLnBrk="0" hangingPunct="1">
                        <a:lnSpc>
                          <a:spcPct val="100000"/>
                        </a:lnSpc>
                        <a:spcBef>
                          <a:spcPts val="0"/>
                        </a:spcBef>
                        <a:spcAft>
                          <a:spcPts val="0"/>
                        </a:spcAft>
                        <a:buClrTx/>
                        <a:buSzTx/>
                        <a:buFontTx/>
                        <a:buNone/>
                        <a:tabLst/>
                        <a:defRPr/>
                      </a:pPr>
                      <a:r>
                        <a:rPr kumimoji="0" lang="zh-TW" altLang="en-US" sz="1200" b="0" i="0" u="none" strike="noStrike" kern="1200" cap="none" spc="0" normalizeH="0" baseline="0" noProof="0" dirty="0">
                          <a:ln>
                            <a:noFill/>
                          </a:ln>
                          <a:solidFill>
                            <a:srgbClr val="000000"/>
                          </a:solidFill>
                          <a:effectLst/>
                          <a:uLnTx/>
                          <a:uFillTx/>
                          <a:latin typeface="微軟正黑體" panose="020B0604030504040204" pitchFamily="34" charset="-120"/>
                          <a:ea typeface="微軟正黑體" panose="020B0604030504040204" pitchFamily="34" charset="-120"/>
                          <a:cs typeface="+mn-cs"/>
                        </a:rPr>
                        <a:t>電機工程學系 </a:t>
                      </a:r>
                      <a:r>
                        <a:rPr kumimoji="0" lang="en-US" altLang="zh-TW" sz="1200" b="0" i="0" u="none" strike="noStrike" kern="1200" cap="none" spc="0" normalizeH="0" baseline="0" noProof="0" dirty="0">
                          <a:ln>
                            <a:noFill/>
                          </a:ln>
                          <a:solidFill>
                            <a:srgbClr val="000000"/>
                          </a:solidFill>
                          <a:effectLst/>
                          <a:uLnTx/>
                          <a:uFillTx/>
                          <a:latin typeface="微軟正黑體" panose="020B0604030504040204" pitchFamily="34" charset="-120"/>
                          <a:ea typeface="微軟正黑體" panose="020B0604030504040204" pitchFamily="34" charset="-120"/>
                          <a:cs typeface="+mn-cs"/>
                        </a:rPr>
                        <a:t>(</a:t>
                      </a:r>
                      <a:r>
                        <a:rPr kumimoji="0" lang="zh-TW" altLang="en-US" sz="1200" b="0" i="0" u="none" strike="noStrike" kern="1200" cap="none" spc="0" normalizeH="0" baseline="0" noProof="0" dirty="0">
                          <a:ln>
                            <a:noFill/>
                          </a:ln>
                          <a:solidFill>
                            <a:srgbClr val="000000"/>
                          </a:solidFill>
                          <a:effectLst/>
                          <a:uLnTx/>
                          <a:uFillTx/>
                          <a:latin typeface="微軟正黑體" panose="020B0604030504040204" pitchFamily="34" charset="-120"/>
                          <a:ea typeface="微軟正黑體" panose="020B0604030504040204" pitchFamily="34" charset="-120"/>
                          <a:cs typeface="+mn-cs"/>
                        </a:rPr>
                        <a:t>丙組</a:t>
                      </a:r>
                      <a:r>
                        <a:rPr kumimoji="0" lang="en-US" altLang="zh-TW" sz="1200" b="0" i="0" u="none" strike="noStrike" kern="1200" cap="none" spc="0" normalizeH="0" baseline="0" noProof="0" dirty="0">
                          <a:ln>
                            <a:noFill/>
                          </a:ln>
                          <a:solidFill>
                            <a:srgbClr val="000000"/>
                          </a:solidFill>
                          <a:effectLst/>
                          <a:uLnTx/>
                          <a:uFillTx/>
                          <a:latin typeface="微軟正黑體" panose="020B0604030504040204" pitchFamily="34" charset="-120"/>
                          <a:ea typeface="微軟正黑體" panose="020B0604030504040204" pitchFamily="34" charset="-120"/>
                          <a:cs typeface="+mn-cs"/>
                        </a:rPr>
                        <a:t>)</a:t>
                      </a:r>
                      <a:endParaRPr kumimoji="0" lang="zh-TW" altLang="en-US" sz="1200" b="0" i="0" u="none" strike="noStrike" kern="1200" cap="none" spc="0" normalizeH="0" baseline="0" noProof="0" dirty="0">
                        <a:ln>
                          <a:noFill/>
                        </a:ln>
                        <a:solidFill>
                          <a:srgbClr val="000000"/>
                        </a:solidFill>
                        <a:effectLst/>
                        <a:uLnTx/>
                        <a:uFillTx/>
                        <a:latin typeface="微軟正黑體" panose="020B0604030504040204" pitchFamily="34" charset="-120"/>
                        <a:ea typeface="微軟正黑體" panose="020B0604030504040204" pitchFamily="34" charset="-12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0" lang="en-US" altLang="zh-TW" sz="1400" b="0" i="0" u="none" strike="noStrike" kern="1200" cap="none" spc="0" normalizeH="0" baseline="0" noProof="0" dirty="0">
                          <a:ln>
                            <a:noFill/>
                          </a:ln>
                          <a:solidFill>
                            <a:prstClr val="black"/>
                          </a:solidFill>
                          <a:effectLst/>
                          <a:uLnTx/>
                          <a:uFillTx/>
                          <a:latin typeface="微軟正黑體" panose="020B0604030504040204" pitchFamily="34" charset="-120"/>
                          <a:ea typeface="微軟正黑體" panose="020B0604030504040204" pitchFamily="34" charset="-120"/>
                          <a:cs typeface="+mn-cs"/>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0" lang="en-US" altLang="zh-TW" sz="1400" b="0" i="0" u="none" strike="noStrike" kern="1200" cap="none" spc="0" normalizeH="0" baseline="0" noProof="0" dirty="0">
                          <a:ln>
                            <a:noFill/>
                          </a:ln>
                          <a:solidFill>
                            <a:prstClr val="black"/>
                          </a:solidFill>
                          <a:effectLst/>
                          <a:uLnTx/>
                          <a:uFillTx/>
                          <a:latin typeface="微軟正黑體" panose="020B0604030504040204" pitchFamily="34" charset="-120"/>
                          <a:ea typeface="微軟正黑體" panose="020B0604030504040204" pitchFamily="34" charset="-120"/>
                          <a:cs typeface="+mn-cs"/>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48281937"/>
                  </a:ext>
                </a:extLst>
              </a:tr>
              <a:tr h="306000">
                <a:tc>
                  <a:txBody>
                    <a:bodyPr/>
                    <a:lstStyle/>
                    <a:p>
                      <a:pPr marL="72000" marR="0" lvl="0" indent="0" algn="l" defTabSz="914400" rtl="0" eaLnBrk="1" fontAlgn="ctr" latinLnBrk="0" hangingPunct="1">
                        <a:lnSpc>
                          <a:spcPct val="100000"/>
                        </a:lnSpc>
                        <a:spcBef>
                          <a:spcPts val="0"/>
                        </a:spcBef>
                        <a:spcAft>
                          <a:spcPts val="0"/>
                        </a:spcAft>
                        <a:buClrTx/>
                        <a:buSzTx/>
                        <a:buFontTx/>
                        <a:buNone/>
                        <a:tabLst/>
                        <a:defRPr/>
                      </a:pPr>
                      <a:r>
                        <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rPr>
                        <a:t>045-</a:t>
                      </a:r>
                      <a:r>
                        <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rPr>
                        <a:t>義守大學</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108000" marR="0" lvl="0" indent="0" algn="l" defTabSz="914400" rtl="0" eaLnBrk="1" fontAlgn="ctr" latinLnBrk="0" hangingPunct="1">
                        <a:lnSpc>
                          <a:spcPct val="100000"/>
                        </a:lnSpc>
                        <a:spcBef>
                          <a:spcPts val="0"/>
                        </a:spcBef>
                        <a:spcAft>
                          <a:spcPts val="0"/>
                        </a:spcAft>
                        <a:buClrTx/>
                        <a:buSzTx/>
                        <a:buFontTx/>
                        <a:buNone/>
                        <a:tabLst/>
                        <a:defRPr/>
                      </a:pPr>
                      <a:r>
                        <a:rPr kumimoji="0" lang="zh-TW" altLang="en-US" sz="1200" b="0" i="0" u="none" strike="noStrike" kern="1200" cap="none" spc="0" normalizeH="0" baseline="0" noProof="0" dirty="0">
                          <a:ln>
                            <a:noFill/>
                          </a:ln>
                          <a:solidFill>
                            <a:srgbClr val="000000"/>
                          </a:solidFill>
                          <a:effectLst/>
                          <a:uLnTx/>
                          <a:uFillTx/>
                          <a:latin typeface="微軟正黑體" panose="020B0604030504040204" pitchFamily="34" charset="-120"/>
                          <a:ea typeface="微軟正黑體" panose="020B0604030504040204" pitchFamily="34" charset="-120"/>
                          <a:cs typeface="+mn-cs"/>
                        </a:rPr>
                        <a:t>電機工程學系</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0" lang="en-US" altLang="zh-TW" sz="1400" b="0" i="0" u="none" strike="noStrike" kern="1200" cap="none" spc="0" normalizeH="0" baseline="0" noProof="0" dirty="0">
                          <a:ln>
                            <a:noFill/>
                          </a:ln>
                          <a:solidFill>
                            <a:prstClr val="black"/>
                          </a:solidFill>
                          <a:effectLst/>
                          <a:uLnTx/>
                          <a:uFillTx/>
                          <a:latin typeface="微軟正黑體" panose="020B0604030504040204" pitchFamily="34" charset="-120"/>
                          <a:ea typeface="微軟正黑體" panose="020B0604030504040204" pitchFamily="34" charset="-120"/>
                          <a:cs typeface="+mn-cs"/>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0" lang="en-US" altLang="zh-TW" sz="1400" b="0" i="0" u="none" strike="noStrike" kern="1200" cap="none" spc="0" normalizeH="0" baseline="0" noProof="0" dirty="0">
                          <a:ln>
                            <a:noFill/>
                          </a:ln>
                          <a:solidFill>
                            <a:prstClr val="black"/>
                          </a:solidFill>
                          <a:effectLst/>
                          <a:uLnTx/>
                          <a:uFillTx/>
                          <a:latin typeface="微軟正黑體" panose="020B0604030504040204" pitchFamily="34" charset="-120"/>
                          <a:ea typeface="微軟正黑體" panose="020B0604030504040204" pitchFamily="34" charset="-120"/>
                          <a:cs typeface="+mn-cs"/>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9932457"/>
                  </a:ext>
                </a:extLst>
              </a:tr>
            </a:tbl>
          </a:graphicData>
        </a:graphic>
      </p:graphicFrame>
    </p:spTree>
    <p:extLst>
      <p:ext uri="{BB962C8B-B14F-4D97-AF65-F5344CB8AC3E}">
        <p14:creationId xmlns:p14="http://schemas.microsoft.com/office/powerpoint/2010/main" val="2497723885"/>
      </p:ext>
    </p:extLst>
  </p:cSld>
  <p:clrMapOvr>
    <a:masterClrMapping/>
  </p:clrMapOvr>
  <p:transition/>
</p:sld>
</file>

<file path=ppt/slides/slide5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投影片編號版面配置區 5">
            <a:extLst>
              <a:ext uri="{FF2B5EF4-FFF2-40B4-BE49-F238E27FC236}">
                <a16:creationId xmlns:a16="http://schemas.microsoft.com/office/drawing/2014/main" id="{11A5E32F-747B-B873-E2D0-57515B6A2AE2}"/>
              </a:ext>
            </a:extLst>
          </p:cNvPr>
          <p:cNvSpPr>
            <a:spLocks noGrp="1"/>
          </p:cNvSpPr>
          <p:nvPr>
            <p:ph type="sldNum" sz="quarter" idx="12"/>
          </p:nvPr>
        </p:nvSpPr>
        <p:spPr>
          <a:xfrm>
            <a:off x="7924800" y="6356350"/>
            <a:ext cx="762000" cy="365125"/>
          </a:xfrm>
          <a:noFill/>
        </p:spPr>
        <p:txBody>
          <a:bodyPr/>
          <a:lstStyle/>
          <a:p>
            <a:fld id="{BA658583-FC9A-445C-AB03-44C0F41B7F77}" type="slidenum">
              <a:rPr lang="en-US" altLang="zh-TW" sz="1400" smtClean="0">
                <a:latin typeface="微軟正黑體" panose="020B0604030504040204" pitchFamily="34" charset="-120"/>
                <a:ea typeface="微軟正黑體" panose="020B0604030504040204" pitchFamily="34" charset="-120"/>
                <a:cs typeface="Times New Roman" panose="02020603050405020304" pitchFamily="18" charset="0"/>
              </a:rPr>
              <a:pPr/>
              <a:t>54</a:t>
            </a:fld>
            <a:endParaRPr lang="en-US" altLang="zh-TW" sz="1400" dirty="0">
              <a:latin typeface="微軟正黑體" panose="020B0604030504040204" pitchFamily="34" charset="-120"/>
              <a:ea typeface="微軟正黑體" panose="020B0604030504040204" pitchFamily="34" charset="-120"/>
              <a:cs typeface="Times New Roman" panose="02020603050405020304" pitchFamily="18" charset="0"/>
            </a:endParaRPr>
          </a:p>
        </p:txBody>
      </p:sp>
      <p:graphicFrame>
        <p:nvGraphicFramePr>
          <p:cNvPr id="3" name="表格 2">
            <a:extLst>
              <a:ext uri="{FF2B5EF4-FFF2-40B4-BE49-F238E27FC236}">
                <a16:creationId xmlns:a16="http://schemas.microsoft.com/office/drawing/2014/main" id="{D5C80557-5D2A-46D4-88E4-22156A39E062}"/>
              </a:ext>
            </a:extLst>
          </p:cNvPr>
          <p:cNvGraphicFramePr>
            <a:graphicFrameLocks noGrp="1"/>
          </p:cNvGraphicFramePr>
          <p:nvPr/>
        </p:nvGraphicFramePr>
        <p:xfrm>
          <a:off x="72000" y="1052736"/>
          <a:ext cx="9000000" cy="5303618"/>
        </p:xfrm>
        <a:graphic>
          <a:graphicData uri="http://schemas.openxmlformats.org/drawingml/2006/table">
            <a:tbl>
              <a:tblPr>
                <a:tableStyleId>{5C22544A-7EE6-4342-B048-85BDC9FD1C3A}</a:tableStyleId>
              </a:tblPr>
              <a:tblGrid>
                <a:gridCol w="1512000">
                  <a:extLst>
                    <a:ext uri="{9D8B030D-6E8A-4147-A177-3AD203B41FA5}">
                      <a16:colId xmlns:a16="http://schemas.microsoft.com/office/drawing/2014/main" val="1853425078"/>
                    </a:ext>
                  </a:extLst>
                </a:gridCol>
                <a:gridCol w="1800000">
                  <a:extLst>
                    <a:ext uri="{9D8B030D-6E8A-4147-A177-3AD203B41FA5}">
                      <a16:colId xmlns:a16="http://schemas.microsoft.com/office/drawing/2014/main" val="1549119643"/>
                    </a:ext>
                  </a:extLst>
                </a:gridCol>
                <a:gridCol w="792000">
                  <a:extLst>
                    <a:ext uri="{9D8B030D-6E8A-4147-A177-3AD203B41FA5}">
                      <a16:colId xmlns:a16="http://schemas.microsoft.com/office/drawing/2014/main" val="3889592909"/>
                    </a:ext>
                  </a:extLst>
                </a:gridCol>
                <a:gridCol w="648000">
                  <a:extLst>
                    <a:ext uri="{9D8B030D-6E8A-4147-A177-3AD203B41FA5}">
                      <a16:colId xmlns:a16="http://schemas.microsoft.com/office/drawing/2014/main" val="642466075"/>
                    </a:ext>
                  </a:extLst>
                </a:gridCol>
                <a:gridCol w="648000">
                  <a:extLst>
                    <a:ext uri="{9D8B030D-6E8A-4147-A177-3AD203B41FA5}">
                      <a16:colId xmlns:a16="http://schemas.microsoft.com/office/drawing/2014/main" val="347104138"/>
                    </a:ext>
                  </a:extLst>
                </a:gridCol>
                <a:gridCol w="648000">
                  <a:extLst>
                    <a:ext uri="{9D8B030D-6E8A-4147-A177-3AD203B41FA5}">
                      <a16:colId xmlns:a16="http://schemas.microsoft.com/office/drawing/2014/main" val="1591929204"/>
                    </a:ext>
                  </a:extLst>
                </a:gridCol>
                <a:gridCol w="432000">
                  <a:extLst>
                    <a:ext uri="{9D8B030D-6E8A-4147-A177-3AD203B41FA5}">
                      <a16:colId xmlns:a16="http://schemas.microsoft.com/office/drawing/2014/main" val="3858184988"/>
                    </a:ext>
                  </a:extLst>
                </a:gridCol>
                <a:gridCol w="648000">
                  <a:extLst>
                    <a:ext uri="{9D8B030D-6E8A-4147-A177-3AD203B41FA5}">
                      <a16:colId xmlns:a16="http://schemas.microsoft.com/office/drawing/2014/main" val="4081174835"/>
                    </a:ext>
                  </a:extLst>
                </a:gridCol>
                <a:gridCol w="432000">
                  <a:extLst>
                    <a:ext uri="{9D8B030D-6E8A-4147-A177-3AD203B41FA5}">
                      <a16:colId xmlns:a16="http://schemas.microsoft.com/office/drawing/2014/main" val="3788255802"/>
                    </a:ext>
                  </a:extLst>
                </a:gridCol>
                <a:gridCol w="720000">
                  <a:extLst>
                    <a:ext uri="{9D8B030D-6E8A-4147-A177-3AD203B41FA5}">
                      <a16:colId xmlns:a16="http://schemas.microsoft.com/office/drawing/2014/main" val="1178835696"/>
                    </a:ext>
                  </a:extLst>
                </a:gridCol>
                <a:gridCol w="720000">
                  <a:extLst>
                    <a:ext uri="{9D8B030D-6E8A-4147-A177-3AD203B41FA5}">
                      <a16:colId xmlns:a16="http://schemas.microsoft.com/office/drawing/2014/main" val="3989464713"/>
                    </a:ext>
                  </a:extLst>
                </a:gridCol>
              </a:tblGrid>
              <a:tr h="273807">
                <a:tc>
                  <a:txBody>
                    <a:bodyPr/>
                    <a:lstStyle/>
                    <a:p>
                      <a:pPr algn="l" fontAlgn="ctr"/>
                      <a:endParaRPr lang="zh-TW" altLang="en-US" sz="11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3090" marR="0" marT="33090" marB="330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endParaRPr lang="zh-TW" altLang="en-US" sz="11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3090" marR="0" marT="33090" marB="330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9">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TW" sz="1200" b="1" i="0" u="none" strike="noStrike" dirty="0">
                          <a:solidFill>
                            <a:srgbClr val="C00000"/>
                          </a:solidFill>
                          <a:effectLst/>
                          <a:latin typeface="微軟正黑體" panose="020B0604030504040204" pitchFamily="34" charset="-120"/>
                          <a:ea typeface="微軟正黑體" panose="020B0604030504040204" pitchFamily="34" charset="-120"/>
                        </a:rPr>
                        <a:t>114</a:t>
                      </a:r>
                      <a: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t>學年度</a:t>
                      </a:r>
                      <a:r>
                        <a:rPr lang="zh-TW" altLang="en-US" sz="1200" b="0" i="0" u="none" strike="noStrike" dirty="0">
                          <a:effectLst/>
                          <a:latin typeface="微軟正黑體" panose="020B0604030504040204" pitchFamily="34" charset="-120"/>
                          <a:ea typeface="微軟正黑體" panose="020B0604030504040204" pitchFamily="34" charset="-120"/>
                        </a:rPr>
                        <a:t>大學申請入學校系分則多元表現</a:t>
                      </a:r>
                      <a:endPar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fontAlgn="ctr"/>
                      <a:endPar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fontAlgn="ctr"/>
                      <a:endPar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fontAlgn="ctr"/>
                      <a:endPar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fontAlgn="ctr"/>
                      <a:endParaRPr 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fontAlgn="ctr"/>
                      <a:endPar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fontAlgn="ctr"/>
                      <a:endParaRPr 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fontAlgn="ctr"/>
                      <a:endPar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fontAlgn="ctr"/>
                      <a:endParaRPr 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26119978"/>
                  </a:ext>
                </a:extLst>
              </a:tr>
              <a:tr h="814022">
                <a:tc>
                  <a:txBody>
                    <a:bodyPr/>
                    <a:lstStyle/>
                    <a:p>
                      <a:pPr algn="ctr" fontAlgn="ctr"/>
                      <a:r>
                        <a:rPr lang="zh-TW" altLang="en-US" sz="1100" b="1" i="0" u="none" strike="noStrike" dirty="0">
                          <a:effectLst/>
                          <a:latin typeface="微軟正黑體" panose="020B0604030504040204" pitchFamily="34" charset="-120"/>
                          <a:ea typeface="微軟正黑體" panose="020B0604030504040204" pitchFamily="34" charset="-120"/>
                        </a:rPr>
                        <a:t>學校</a:t>
                      </a:r>
                      <a:endParaRPr lang="zh-TW" altLang="en-US" sz="11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3090" marR="0" marT="33090" marB="330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100" b="1" i="0" u="none" strike="noStrike" dirty="0">
                          <a:effectLst/>
                          <a:latin typeface="微軟正黑體" panose="020B0604030504040204" pitchFamily="34" charset="-120"/>
                          <a:ea typeface="微軟正黑體" panose="020B0604030504040204" pitchFamily="34" charset="-120"/>
                        </a:rPr>
                        <a:t>科系組</a:t>
                      </a:r>
                      <a:endParaRPr lang="zh-TW" altLang="en-US" sz="11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3090" marR="0" marT="33090" marB="330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t>高中</a:t>
                      </a:r>
                      <a:endParaRPr lang="en-US" altLang="zh-TW" sz="1200" b="1" i="0" u="none" strike="noStrike" dirty="0">
                        <a:solidFill>
                          <a:srgbClr val="C00000"/>
                        </a:solidFill>
                        <a:effectLst/>
                        <a:latin typeface="微軟正黑體" panose="020B0604030504040204" pitchFamily="34" charset="-120"/>
                        <a:ea typeface="微軟正黑體" panose="020B0604030504040204" pitchFamily="34" charset="-120"/>
                      </a:endParaRPr>
                    </a:p>
                    <a:p>
                      <a:pPr algn="ctr" fontAlgn="ctr"/>
                      <a: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t>自主學習</a:t>
                      </a:r>
                      <a:endParaRPr lang="en-US" altLang="zh-TW" sz="1200" b="1" i="0" u="none" strike="noStrike" dirty="0">
                        <a:solidFill>
                          <a:srgbClr val="C00000"/>
                        </a:solidFill>
                        <a:effectLst/>
                        <a:latin typeface="微軟正黑體" panose="020B0604030504040204" pitchFamily="34" charset="-120"/>
                        <a:ea typeface="微軟正黑體" panose="020B0604030504040204" pitchFamily="34" charset="-120"/>
                      </a:endParaRPr>
                    </a:p>
                    <a:p>
                      <a:pPr algn="ctr" fontAlgn="ctr"/>
                      <a: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t>計畫與成果</a:t>
                      </a:r>
                      <a:b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br>
                      <a:r>
                        <a:rPr lang="en-US" altLang="zh-TW" sz="1200" b="1" i="0" u="none" strike="noStrike" dirty="0">
                          <a:solidFill>
                            <a:srgbClr val="C00000"/>
                          </a:solidFill>
                          <a:effectLst/>
                          <a:latin typeface="微軟正黑體" panose="020B0604030504040204" pitchFamily="34" charset="-120"/>
                          <a:ea typeface="微軟正黑體" panose="020B0604030504040204" pitchFamily="34" charset="-120"/>
                        </a:rPr>
                        <a:t>F</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effectLst/>
                          <a:latin typeface="微軟正黑體" panose="020B0604030504040204" pitchFamily="34" charset="-120"/>
                          <a:ea typeface="微軟正黑體" panose="020B0604030504040204" pitchFamily="34" charset="-120"/>
                        </a:rPr>
                        <a:t>社團活動經驗</a:t>
                      </a:r>
                      <a:br>
                        <a:rPr lang="zh-TW" altLang="en-US" sz="1200" b="1" i="0" u="none" strike="noStrike" dirty="0">
                          <a:effectLst/>
                          <a:latin typeface="微軟正黑體" panose="020B0604030504040204" pitchFamily="34" charset="-120"/>
                          <a:ea typeface="微軟正黑體" panose="020B0604030504040204" pitchFamily="34" charset="-120"/>
                        </a:rPr>
                      </a:br>
                      <a:r>
                        <a:rPr lang="en-US" altLang="zh-TW" sz="1200" b="1" i="0" u="none" strike="noStrike" dirty="0">
                          <a:effectLst/>
                          <a:latin typeface="微軟正黑體" panose="020B0604030504040204" pitchFamily="34" charset="-120"/>
                          <a:ea typeface="微軟正黑體" panose="020B0604030504040204" pitchFamily="34" charset="-120"/>
                        </a:rPr>
                        <a:t>G</a:t>
                      </a:r>
                      <a:endParaRPr lang="en-US" altLang="zh-TW" sz="12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effectLst/>
                          <a:latin typeface="微軟正黑體" panose="020B0604030504040204" pitchFamily="34" charset="-120"/>
                          <a:ea typeface="微軟正黑體" panose="020B0604030504040204" pitchFamily="34" charset="-120"/>
                        </a:rPr>
                        <a:t>擔任幹部經驗</a:t>
                      </a:r>
                      <a:br>
                        <a:rPr lang="zh-TW" altLang="en-US" sz="1200" b="1" i="0" u="none" strike="noStrike" dirty="0">
                          <a:effectLst/>
                          <a:latin typeface="微軟正黑體" panose="020B0604030504040204" pitchFamily="34" charset="-120"/>
                          <a:ea typeface="微軟正黑體" panose="020B0604030504040204" pitchFamily="34" charset="-120"/>
                        </a:rPr>
                      </a:br>
                      <a:r>
                        <a:rPr lang="en-US" altLang="zh-TW" sz="1200" b="1" i="0" u="none" strike="noStrike" dirty="0">
                          <a:effectLst/>
                          <a:latin typeface="微軟正黑體" panose="020B0604030504040204" pitchFamily="34" charset="-120"/>
                          <a:ea typeface="微軟正黑體" panose="020B0604030504040204" pitchFamily="34" charset="-120"/>
                        </a:rPr>
                        <a:t>H</a:t>
                      </a:r>
                      <a:endParaRPr lang="en-US" altLang="zh-TW" sz="12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effectLst/>
                          <a:latin typeface="微軟正黑體" panose="020B0604030504040204" pitchFamily="34" charset="-120"/>
                          <a:ea typeface="微軟正黑體" panose="020B0604030504040204" pitchFamily="34" charset="-120"/>
                        </a:rPr>
                        <a:t>服務學習經驗</a:t>
                      </a:r>
                      <a:br>
                        <a:rPr lang="zh-TW" altLang="en-US" sz="1200" b="1" i="0" u="none" strike="noStrike" dirty="0">
                          <a:effectLst/>
                          <a:latin typeface="微軟正黑體" panose="020B0604030504040204" pitchFamily="34" charset="-120"/>
                          <a:ea typeface="微軟正黑體" panose="020B0604030504040204" pitchFamily="34" charset="-120"/>
                        </a:rPr>
                      </a:br>
                      <a:r>
                        <a:rPr lang="en-US" altLang="zh-TW" sz="1200" b="1" i="0" u="none" strike="noStrike" dirty="0">
                          <a:effectLst/>
                          <a:latin typeface="微軟正黑體" panose="020B0604030504040204" pitchFamily="34" charset="-120"/>
                          <a:ea typeface="微軟正黑體" panose="020B0604030504040204" pitchFamily="34" charset="-120"/>
                        </a:rPr>
                        <a:t>I</a:t>
                      </a:r>
                      <a:endParaRPr lang="en-US" altLang="zh-TW" sz="12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t>競賽</a:t>
                      </a:r>
                      <a:endParaRPr lang="en-US" altLang="zh-TW" sz="1200" b="1" i="0" u="none" strike="noStrike" dirty="0">
                        <a:solidFill>
                          <a:srgbClr val="C00000"/>
                        </a:solidFill>
                        <a:effectLst/>
                        <a:latin typeface="微軟正黑體" panose="020B0604030504040204" pitchFamily="34" charset="-120"/>
                        <a:ea typeface="微軟正黑體" panose="020B0604030504040204" pitchFamily="34" charset="-120"/>
                      </a:endParaRPr>
                    </a:p>
                    <a:p>
                      <a:pPr algn="ctr" fontAlgn="ctr"/>
                      <a: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t>表現</a:t>
                      </a:r>
                      <a:b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br>
                      <a:r>
                        <a:rPr lang="en-US" sz="1200" b="1" i="0" u="none" strike="noStrike" dirty="0">
                          <a:solidFill>
                            <a:srgbClr val="C00000"/>
                          </a:solidFill>
                          <a:effectLst/>
                          <a:latin typeface="微軟正黑體" panose="020B0604030504040204" pitchFamily="34" charset="-120"/>
                          <a:ea typeface="微軟正黑體" panose="020B0604030504040204" pitchFamily="34" charset="-120"/>
                        </a:rPr>
                        <a:t>J</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effectLst/>
                          <a:latin typeface="微軟正黑體" panose="020B0604030504040204" pitchFamily="34" charset="-120"/>
                          <a:ea typeface="微軟正黑體" panose="020B0604030504040204" pitchFamily="34" charset="-120"/>
                        </a:rPr>
                        <a:t>非修課紀錄之成果作品</a:t>
                      </a:r>
                      <a:br>
                        <a:rPr lang="zh-TW" altLang="en-US" sz="1200" b="1" i="0" u="none" strike="noStrike" dirty="0">
                          <a:effectLst/>
                          <a:latin typeface="微軟正黑體" panose="020B0604030504040204" pitchFamily="34" charset="-120"/>
                          <a:ea typeface="微軟正黑體" panose="020B0604030504040204" pitchFamily="34" charset="-120"/>
                        </a:rPr>
                      </a:br>
                      <a:r>
                        <a:rPr lang="en-US" altLang="zh-TW" sz="1200" b="1" i="0" u="none" strike="noStrike" dirty="0">
                          <a:effectLst/>
                          <a:latin typeface="微軟正黑體" panose="020B0604030504040204" pitchFamily="34" charset="-120"/>
                          <a:ea typeface="微軟正黑體" panose="020B0604030504040204" pitchFamily="34" charset="-120"/>
                        </a:rPr>
                        <a:t>K</a:t>
                      </a:r>
                      <a:endParaRPr lang="en-US" altLang="zh-TW" sz="12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effectLst/>
                          <a:latin typeface="微軟正黑體" panose="020B0604030504040204" pitchFamily="34" charset="-120"/>
                          <a:ea typeface="微軟正黑體" panose="020B0604030504040204" pitchFamily="34" charset="-120"/>
                        </a:rPr>
                        <a:t>檢定</a:t>
                      </a:r>
                      <a:endParaRPr lang="en-US" altLang="zh-TW" sz="1200" b="1" i="0" u="none" strike="noStrike" dirty="0">
                        <a:effectLst/>
                        <a:latin typeface="微軟正黑體" panose="020B0604030504040204" pitchFamily="34" charset="-120"/>
                        <a:ea typeface="微軟正黑體" panose="020B0604030504040204" pitchFamily="34" charset="-120"/>
                      </a:endParaRPr>
                    </a:p>
                    <a:p>
                      <a:pPr algn="ctr" fontAlgn="ctr"/>
                      <a:r>
                        <a:rPr lang="zh-TW" altLang="en-US" sz="1200" b="1" i="0" u="none" strike="noStrike" dirty="0">
                          <a:effectLst/>
                          <a:latin typeface="微軟正黑體" panose="020B0604030504040204" pitchFamily="34" charset="-120"/>
                          <a:ea typeface="微軟正黑體" panose="020B0604030504040204" pitchFamily="34" charset="-120"/>
                        </a:rPr>
                        <a:t>證照</a:t>
                      </a:r>
                      <a:br>
                        <a:rPr lang="zh-TW" altLang="en-US" sz="1200" b="1" i="0" u="none" strike="noStrike" dirty="0">
                          <a:effectLst/>
                          <a:latin typeface="微軟正黑體" panose="020B0604030504040204" pitchFamily="34" charset="-120"/>
                          <a:ea typeface="微軟正黑體" panose="020B0604030504040204" pitchFamily="34" charset="-120"/>
                        </a:rPr>
                      </a:br>
                      <a:r>
                        <a:rPr lang="en-US" sz="1200" b="1" i="0" u="none" strike="noStrike" dirty="0">
                          <a:effectLst/>
                          <a:latin typeface="微軟正黑體" panose="020B0604030504040204" pitchFamily="34" charset="-120"/>
                          <a:ea typeface="微軟正黑體" panose="020B0604030504040204" pitchFamily="34" charset="-120"/>
                        </a:rPr>
                        <a:t>L</a:t>
                      </a:r>
                      <a:endParaRPr lang="en-US" sz="12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t>特殊優良</a:t>
                      </a:r>
                      <a:endParaRPr lang="en-US" altLang="zh-TW" sz="1200" b="1" i="0" u="none" strike="noStrike" dirty="0">
                        <a:solidFill>
                          <a:srgbClr val="C00000"/>
                        </a:solidFill>
                        <a:effectLst/>
                        <a:latin typeface="微軟正黑體" panose="020B0604030504040204" pitchFamily="34" charset="-120"/>
                        <a:ea typeface="微軟正黑體" panose="020B0604030504040204" pitchFamily="34" charset="-120"/>
                      </a:endParaRPr>
                    </a:p>
                    <a:p>
                      <a:pPr algn="ctr" fontAlgn="ctr"/>
                      <a: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t>表現證明</a:t>
                      </a:r>
                      <a:b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br>
                      <a:r>
                        <a:rPr lang="en-US" altLang="zh-TW" sz="1200" b="1" i="0" u="none" strike="noStrike" dirty="0">
                          <a:solidFill>
                            <a:srgbClr val="C00000"/>
                          </a:solidFill>
                          <a:effectLst/>
                          <a:latin typeface="微軟正黑體" panose="020B0604030504040204" pitchFamily="34" charset="-120"/>
                          <a:ea typeface="微軟正黑體" panose="020B0604030504040204" pitchFamily="34" charset="-120"/>
                        </a:rPr>
                        <a:t>M</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t>多元表現</a:t>
                      </a:r>
                      <a:endParaRPr lang="en-US" altLang="zh-TW" sz="1200" b="1" i="0" u="none" strike="noStrike" dirty="0">
                        <a:solidFill>
                          <a:srgbClr val="C00000"/>
                        </a:solidFill>
                        <a:effectLst/>
                        <a:latin typeface="微軟正黑體" panose="020B0604030504040204" pitchFamily="34" charset="-120"/>
                        <a:ea typeface="微軟正黑體" panose="020B0604030504040204" pitchFamily="34" charset="-120"/>
                      </a:endParaRPr>
                    </a:p>
                    <a:p>
                      <a:pPr algn="ctr" fontAlgn="ctr"/>
                      <a: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t>綜整心得</a:t>
                      </a:r>
                      <a:b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br>
                      <a:r>
                        <a:rPr lang="en-US" sz="1200" b="1" i="0" u="none" strike="noStrike" dirty="0">
                          <a:solidFill>
                            <a:srgbClr val="C00000"/>
                          </a:solidFill>
                          <a:effectLst/>
                          <a:latin typeface="微軟正黑體" panose="020B0604030504040204" pitchFamily="34" charset="-120"/>
                          <a:ea typeface="微軟正黑體" panose="020B0604030504040204" pitchFamily="34" charset="-120"/>
                        </a:rPr>
                        <a:t>N</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13505631"/>
                  </a:ext>
                </a:extLst>
              </a:tr>
              <a:tr h="270720">
                <a:tc>
                  <a:txBody>
                    <a:bodyPr/>
                    <a:lstStyle/>
                    <a:p>
                      <a:pPr algn="l" fontAlgn="ctr"/>
                      <a:r>
                        <a:rPr lang="en-US" altLang="zh-TW" sz="1100" b="0" i="0" u="none" strike="noStrike" dirty="0">
                          <a:effectLst/>
                          <a:latin typeface="微軟正黑體" panose="020B0604030504040204" pitchFamily="34" charset="-120"/>
                          <a:ea typeface="微軟正黑體" panose="020B0604030504040204" pitchFamily="34" charset="-120"/>
                        </a:rPr>
                        <a:t>001-</a:t>
                      </a:r>
                      <a:r>
                        <a:rPr lang="zh-TW" altLang="en-US" sz="1100" b="0" i="0" u="none" strike="noStrike" dirty="0">
                          <a:effectLst/>
                          <a:latin typeface="微軟正黑體" panose="020B0604030504040204" pitchFamily="34" charset="-120"/>
                          <a:ea typeface="微軟正黑體" panose="020B0604030504040204" pitchFamily="34" charset="-120"/>
                        </a:rPr>
                        <a:t>國立臺灣大學</a:t>
                      </a:r>
                      <a:endParaRPr lang="zh-TW" altLang="en-US" sz="11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3090" marR="0" marT="33090" marB="330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zh-TW" altLang="en-US" sz="1100" b="0" i="0" u="none" strike="noStrike" dirty="0">
                          <a:effectLst/>
                          <a:latin typeface="微軟正黑體" panose="020B0604030504040204" pitchFamily="34" charset="-120"/>
                          <a:ea typeface="微軟正黑體" panose="020B0604030504040204" pitchFamily="34" charset="-120"/>
                        </a:rPr>
                        <a:t>資訊工程學系</a:t>
                      </a:r>
                      <a:endParaRPr lang="zh-TW" altLang="en-US" sz="11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72000" marR="0" marT="33090" marB="330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effectLst/>
                          <a:latin typeface="微軟正黑體" panose="020B0604030504040204" pitchFamily="34" charset="-120"/>
                          <a:ea typeface="微軟正黑體" panose="020B0604030504040204" pitchFamily="34" charset="-120"/>
                        </a:rPr>
                        <a:t>O</a:t>
                      </a:r>
                      <a:endParaRPr lang="en-US"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004749707"/>
                  </a:ext>
                </a:extLst>
              </a:tr>
              <a:tr h="270720">
                <a:tc>
                  <a:txBody>
                    <a:bodyPr/>
                    <a:lstStyle/>
                    <a:p>
                      <a:pPr algn="l" fontAlgn="ctr"/>
                      <a:r>
                        <a:rPr lang="en-US" altLang="zh-TW" sz="1100" b="0" i="0" u="none" strike="noStrike" dirty="0">
                          <a:effectLst/>
                          <a:latin typeface="微軟正黑體" panose="020B0604030504040204" pitchFamily="34" charset="-120"/>
                          <a:ea typeface="微軟正黑體" panose="020B0604030504040204" pitchFamily="34" charset="-120"/>
                        </a:rPr>
                        <a:t>001-</a:t>
                      </a:r>
                      <a:r>
                        <a:rPr lang="zh-TW" altLang="en-US" sz="1100" b="0" i="0" u="none" strike="noStrike" dirty="0">
                          <a:effectLst/>
                          <a:latin typeface="微軟正黑體" panose="020B0604030504040204" pitchFamily="34" charset="-120"/>
                          <a:ea typeface="微軟正黑體" panose="020B0604030504040204" pitchFamily="34" charset="-120"/>
                        </a:rPr>
                        <a:t>國立臺灣大學</a:t>
                      </a:r>
                      <a:endParaRPr lang="zh-TW" altLang="en-US" sz="11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3090" marR="0" marT="33090" marB="330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zh-TW" altLang="en-US" sz="1100" b="0" i="0" u="none" strike="noStrike" dirty="0">
                          <a:effectLst/>
                          <a:latin typeface="微軟正黑體" panose="020B0604030504040204" pitchFamily="34" charset="-120"/>
                          <a:ea typeface="微軟正黑體" panose="020B0604030504040204" pitchFamily="34" charset="-120"/>
                        </a:rPr>
                        <a:t>資訊工程學系 </a:t>
                      </a:r>
                      <a:r>
                        <a:rPr lang="en-US" altLang="zh-TW" sz="1100" b="0" i="0" u="none" strike="noStrike" dirty="0">
                          <a:effectLst/>
                          <a:latin typeface="微軟正黑體" panose="020B0604030504040204" pitchFamily="34" charset="-120"/>
                          <a:ea typeface="微軟正黑體" panose="020B0604030504040204" pitchFamily="34" charset="-120"/>
                        </a:rPr>
                        <a:t>(APCS</a:t>
                      </a:r>
                      <a:r>
                        <a:rPr lang="zh-TW" altLang="en-US" sz="1100" b="0" i="0" u="none" strike="noStrike" dirty="0">
                          <a:effectLst/>
                          <a:latin typeface="微軟正黑體" panose="020B0604030504040204" pitchFamily="34" charset="-120"/>
                          <a:ea typeface="微軟正黑體" panose="020B0604030504040204" pitchFamily="34" charset="-120"/>
                        </a:rPr>
                        <a:t>組</a:t>
                      </a:r>
                      <a:r>
                        <a:rPr lang="en-US" altLang="zh-TW" sz="1100" b="0" i="0" u="none" strike="noStrike" dirty="0">
                          <a:effectLst/>
                          <a:latin typeface="微軟正黑體" panose="020B0604030504040204" pitchFamily="34" charset="-120"/>
                          <a:ea typeface="微軟正黑體" panose="020B0604030504040204" pitchFamily="34" charset="-120"/>
                        </a:rPr>
                        <a:t>)</a:t>
                      </a:r>
                      <a:endParaRPr lang="en-US" altLang="zh-TW" sz="11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72000" marR="0" marT="33090" marB="330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effectLst/>
                          <a:latin typeface="微軟正黑體" panose="020B0604030504040204" pitchFamily="34" charset="-120"/>
                          <a:ea typeface="微軟正黑體" panose="020B0604030504040204" pitchFamily="34" charset="-120"/>
                        </a:rPr>
                        <a:t>O</a:t>
                      </a:r>
                      <a:endParaRPr lang="en-US"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effectLst/>
                          <a:latin typeface="微軟正黑體" panose="020B0604030504040204" pitchFamily="34" charset="-120"/>
                          <a:ea typeface="微軟正黑體" panose="020B0604030504040204" pitchFamily="34" charset="-120"/>
                        </a:rPr>
                        <a:t>O</a:t>
                      </a:r>
                      <a:endParaRPr lang="en-US"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258372"/>
                  </a:ext>
                </a:extLst>
              </a:tr>
              <a:tr h="270720">
                <a:tc>
                  <a:txBody>
                    <a:bodyPr/>
                    <a:lstStyle/>
                    <a:p>
                      <a:pPr algn="l" fontAlgn="ctr"/>
                      <a:r>
                        <a:rPr lang="en-US" altLang="zh-TW" sz="1100" b="0" i="0" u="none" strike="noStrike" dirty="0">
                          <a:effectLst/>
                          <a:latin typeface="微軟正黑體" panose="020B0604030504040204" pitchFamily="34" charset="-120"/>
                          <a:ea typeface="微軟正黑體" panose="020B0604030504040204" pitchFamily="34" charset="-120"/>
                        </a:rPr>
                        <a:t>001-</a:t>
                      </a:r>
                      <a:r>
                        <a:rPr lang="zh-TW" altLang="en-US" sz="1100" b="0" i="0" u="none" strike="noStrike" dirty="0">
                          <a:effectLst/>
                          <a:latin typeface="微軟正黑體" panose="020B0604030504040204" pitchFamily="34" charset="-120"/>
                          <a:ea typeface="微軟正黑體" panose="020B0604030504040204" pitchFamily="34" charset="-120"/>
                        </a:rPr>
                        <a:t>國立臺灣大學</a:t>
                      </a:r>
                      <a:endParaRPr lang="zh-TW" altLang="en-US" sz="11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3090" marR="0" marT="33090" marB="330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zh-TW" altLang="en-US" sz="1100" b="0" i="0" u="none" strike="noStrike" dirty="0">
                          <a:effectLst/>
                          <a:latin typeface="微軟正黑體" panose="020B0604030504040204" pitchFamily="34" charset="-120"/>
                          <a:ea typeface="微軟正黑體" panose="020B0604030504040204" pitchFamily="34" charset="-120"/>
                        </a:rPr>
                        <a:t>資訊工程學系 </a:t>
                      </a:r>
                      <a:r>
                        <a:rPr lang="en-US" altLang="zh-TW" sz="1100" b="0" i="0" u="none" strike="noStrike" dirty="0">
                          <a:effectLst/>
                          <a:latin typeface="微軟正黑體" panose="020B0604030504040204" pitchFamily="34" charset="-120"/>
                          <a:ea typeface="微軟正黑體" panose="020B0604030504040204" pitchFamily="34" charset="-120"/>
                        </a:rPr>
                        <a:t>(</a:t>
                      </a:r>
                      <a:r>
                        <a:rPr lang="zh-TW" altLang="en-US" sz="1100" b="0" i="0" u="none" strike="noStrike" dirty="0">
                          <a:effectLst/>
                          <a:latin typeface="微軟正黑體" panose="020B0604030504040204" pitchFamily="34" charset="-120"/>
                          <a:ea typeface="微軟正黑體" panose="020B0604030504040204" pitchFamily="34" charset="-120"/>
                        </a:rPr>
                        <a:t>資安組</a:t>
                      </a:r>
                      <a:r>
                        <a:rPr lang="en-US" altLang="zh-TW" sz="1100" b="0" i="0" u="none" strike="noStrike" dirty="0">
                          <a:effectLst/>
                          <a:latin typeface="微軟正黑體" panose="020B0604030504040204" pitchFamily="34" charset="-120"/>
                          <a:ea typeface="微軟正黑體" panose="020B0604030504040204" pitchFamily="34" charset="-120"/>
                        </a:rPr>
                        <a:t>)</a:t>
                      </a:r>
                      <a:endParaRPr lang="en-US" altLang="zh-TW" sz="11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72000" marR="0" marT="33090" marB="330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effectLst/>
                          <a:latin typeface="微軟正黑體" panose="020B0604030504040204" pitchFamily="34" charset="-120"/>
                          <a:ea typeface="微軟正黑體" panose="020B0604030504040204" pitchFamily="34" charset="-120"/>
                        </a:rPr>
                        <a:t>O</a:t>
                      </a:r>
                      <a:endParaRPr lang="en-US"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effectLst/>
                          <a:latin typeface="微軟正黑體" panose="020B0604030504040204" pitchFamily="34" charset="-120"/>
                          <a:ea typeface="微軟正黑體" panose="020B0604030504040204" pitchFamily="34" charset="-120"/>
                        </a:rPr>
                        <a:t>O</a:t>
                      </a:r>
                      <a:endParaRPr lang="en-US"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68225695"/>
                  </a:ext>
                </a:extLst>
              </a:tr>
              <a:tr h="270720">
                <a:tc>
                  <a:txBody>
                    <a:bodyPr/>
                    <a:lstStyle/>
                    <a:p>
                      <a:pPr algn="l" fontAlgn="ctr"/>
                      <a:r>
                        <a:rPr lang="en-US" altLang="zh-TW" sz="1100" b="0" i="0" u="none" strike="noStrike">
                          <a:effectLst/>
                          <a:latin typeface="微軟正黑體" panose="020B0604030504040204" pitchFamily="34" charset="-120"/>
                          <a:ea typeface="微軟正黑體" panose="020B0604030504040204" pitchFamily="34" charset="-120"/>
                        </a:rPr>
                        <a:t>004-</a:t>
                      </a:r>
                      <a:r>
                        <a:rPr lang="zh-TW" altLang="en-US" sz="1100" b="0" i="0" u="none" strike="noStrike">
                          <a:effectLst/>
                          <a:latin typeface="微軟正黑體" panose="020B0604030504040204" pitchFamily="34" charset="-120"/>
                          <a:ea typeface="微軟正黑體" panose="020B0604030504040204" pitchFamily="34" charset="-120"/>
                        </a:rPr>
                        <a:t>國立成功大學</a:t>
                      </a:r>
                      <a:endParaRPr lang="zh-TW" altLang="en-US" sz="1100" b="0" i="0" u="none" strike="noStrike">
                        <a:solidFill>
                          <a:srgbClr val="000000"/>
                        </a:solidFill>
                        <a:effectLst/>
                        <a:latin typeface="微軟正黑體" panose="020B0604030504040204" pitchFamily="34" charset="-120"/>
                        <a:ea typeface="微軟正黑體" panose="020B0604030504040204" pitchFamily="34" charset="-120"/>
                      </a:endParaRPr>
                    </a:p>
                  </a:txBody>
                  <a:tcPr marL="33090" marR="0" marT="33090" marB="330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zh-TW" altLang="en-US" sz="1100" b="0" i="0" u="none" strike="noStrike" dirty="0">
                          <a:effectLst/>
                          <a:latin typeface="微軟正黑體" panose="020B0604030504040204" pitchFamily="34" charset="-120"/>
                          <a:ea typeface="微軟正黑體" panose="020B0604030504040204" pitchFamily="34" charset="-120"/>
                        </a:rPr>
                        <a:t>資訊工程學系</a:t>
                      </a:r>
                      <a:endParaRPr lang="zh-TW" altLang="en-US" sz="11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72000" marR="0" marT="33090" marB="330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effectLst/>
                          <a:latin typeface="微軟正黑體" panose="020B0604030504040204" pitchFamily="34" charset="-120"/>
                          <a:ea typeface="微軟正黑體" panose="020B0604030504040204" pitchFamily="34" charset="-120"/>
                        </a:rPr>
                        <a:t>O</a:t>
                      </a:r>
                      <a:endParaRPr lang="en-US"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effectLst/>
                          <a:latin typeface="微軟正黑體" panose="020B0604030504040204" pitchFamily="34" charset="-120"/>
                          <a:ea typeface="微軟正黑體" panose="020B0604030504040204" pitchFamily="34" charset="-120"/>
                        </a:rPr>
                        <a:t>O</a:t>
                      </a:r>
                      <a:endParaRPr lang="en-US"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81109367"/>
                  </a:ext>
                </a:extLst>
              </a:tr>
              <a:tr h="270720">
                <a:tc>
                  <a:txBody>
                    <a:bodyPr/>
                    <a:lstStyle/>
                    <a:p>
                      <a:pPr algn="l" fontAlgn="ctr"/>
                      <a:r>
                        <a:rPr lang="en-US" altLang="zh-TW" sz="1100" b="0" i="0" u="none" strike="noStrike">
                          <a:effectLst/>
                          <a:latin typeface="微軟正黑體" panose="020B0604030504040204" pitchFamily="34" charset="-120"/>
                          <a:ea typeface="微軟正黑體" panose="020B0604030504040204" pitchFamily="34" charset="-120"/>
                        </a:rPr>
                        <a:t>004-</a:t>
                      </a:r>
                      <a:r>
                        <a:rPr lang="zh-TW" altLang="en-US" sz="1100" b="0" i="0" u="none" strike="noStrike">
                          <a:effectLst/>
                          <a:latin typeface="微軟正黑體" panose="020B0604030504040204" pitchFamily="34" charset="-120"/>
                          <a:ea typeface="微軟正黑體" panose="020B0604030504040204" pitchFamily="34" charset="-120"/>
                        </a:rPr>
                        <a:t>國立成功大學</a:t>
                      </a:r>
                      <a:endParaRPr lang="zh-TW" altLang="en-US" sz="1100" b="0" i="0" u="none" strike="noStrike">
                        <a:solidFill>
                          <a:srgbClr val="000000"/>
                        </a:solidFill>
                        <a:effectLst/>
                        <a:latin typeface="微軟正黑體" panose="020B0604030504040204" pitchFamily="34" charset="-120"/>
                        <a:ea typeface="微軟正黑體" panose="020B0604030504040204" pitchFamily="34" charset="-120"/>
                      </a:endParaRPr>
                    </a:p>
                  </a:txBody>
                  <a:tcPr marL="33090" marR="0" marT="33090" marB="330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zh-TW" altLang="en-US" sz="1100" b="0" i="0" u="none" strike="noStrike" dirty="0">
                          <a:effectLst/>
                          <a:latin typeface="微軟正黑體" panose="020B0604030504040204" pitchFamily="34" charset="-120"/>
                          <a:ea typeface="微軟正黑體" panose="020B0604030504040204" pitchFamily="34" charset="-120"/>
                        </a:rPr>
                        <a:t>資訊工程學系 </a:t>
                      </a:r>
                      <a:r>
                        <a:rPr lang="en-US" altLang="zh-TW" sz="1100" b="0" i="0" u="none" strike="noStrike" dirty="0">
                          <a:effectLst/>
                          <a:latin typeface="微軟正黑體" panose="020B0604030504040204" pitchFamily="34" charset="-120"/>
                          <a:ea typeface="微軟正黑體" panose="020B0604030504040204" pitchFamily="34" charset="-120"/>
                        </a:rPr>
                        <a:t>(</a:t>
                      </a:r>
                      <a:r>
                        <a:rPr lang="zh-TW" altLang="en-US" sz="1100" b="0" i="0" u="none" strike="noStrike" dirty="0">
                          <a:effectLst/>
                          <a:latin typeface="微軟正黑體" panose="020B0604030504040204" pitchFamily="34" charset="-120"/>
                          <a:ea typeface="微軟正黑體" panose="020B0604030504040204" pitchFamily="34" charset="-120"/>
                        </a:rPr>
                        <a:t>智慧系統組</a:t>
                      </a:r>
                      <a:r>
                        <a:rPr lang="en-US" altLang="zh-TW" sz="1100" b="0" i="0" u="none" strike="noStrike" dirty="0">
                          <a:effectLst/>
                          <a:latin typeface="微軟正黑體" panose="020B0604030504040204" pitchFamily="34" charset="-120"/>
                          <a:ea typeface="微軟正黑體" panose="020B0604030504040204" pitchFamily="34" charset="-120"/>
                        </a:rPr>
                        <a:t>)</a:t>
                      </a:r>
                      <a:endParaRPr lang="zh-TW" altLang="en-US" sz="11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72000" marR="0" marT="33090" marB="330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TW" sz="1400" b="0" i="0" u="none" strike="noStrike" dirty="0">
                          <a:effectLst/>
                          <a:latin typeface="微軟正黑體" panose="020B0604030504040204" pitchFamily="34" charset="-120"/>
                          <a:ea typeface="微軟正黑體" panose="020B0604030504040204" pitchFamily="34" charset="-120"/>
                        </a:rPr>
                        <a:t>--</a:t>
                      </a:r>
                      <a:endParaRPr lang="en-US"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effectLst/>
                          <a:latin typeface="微軟正黑體" panose="020B0604030504040204" pitchFamily="34" charset="-120"/>
                          <a:ea typeface="微軟正黑體" panose="020B0604030504040204" pitchFamily="34" charset="-120"/>
                        </a:rPr>
                        <a:t>O</a:t>
                      </a:r>
                      <a:endParaRPr lang="en-US" altLang="zh-TW"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effectLst/>
                          <a:latin typeface="微軟正黑體" panose="020B0604030504040204" pitchFamily="34" charset="-120"/>
                          <a:ea typeface="微軟正黑體" panose="020B0604030504040204" pitchFamily="34" charset="-120"/>
                        </a:rPr>
                        <a:t>--</a:t>
                      </a:r>
                      <a:endParaRPr lang="en-US" altLang="zh-TW"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effectLst/>
                          <a:latin typeface="微軟正黑體" panose="020B0604030504040204" pitchFamily="34" charset="-120"/>
                          <a:ea typeface="微軟正黑體" panose="020B0604030504040204" pitchFamily="34" charset="-120"/>
                        </a:rPr>
                        <a:t>O</a:t>
                      </a:r>
                      <a:endParaRPr lang="en-US"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00476857"/>
                  </a:ext>
                </a:extLst>
              </a:tr>
              <a:tr h="270720">
                <a:tc>
                  <a:txBody>
                    <a:bodyPr/>
                    <a:lstStyle/>
                    <a:p>
                      <a:pPr algn="l" fontAlgn="ctr"/>
                      <a:r>
                        <a:rPr lang="en-US" altLang="zh-TW" sz="1100" b="0" i="0" u="none" strike="noStrike">
                          <a:effectLst/>
                          <a:latin typeface="微軟正黑體" panose="020B0604030504040204" pitchFamily="34" charset="-120"/>
                          <a:ea typeface="微軟正黑體" panose="020B0604030504040204" pitchFamily="34" charset="-120"/>
                        </a:rPr>
                        <a:t>004-</a:t>
                      </a:r>
                      <a:r>
                        <a:rPr lang="zh-TW" altLang="en-US" sz="1100" b="0" i="0" u="none" strike="noStrike">
                          <a:effectLst/>
                          <a:latin typeface="微軟正黑體" panose="020B0604030504040204" pitchFamily="34" charset="-120"/>
                          <a:ea typeface="微軟正黑體" panose="020B0604030504040204" pitchFamily="34" charset="-120"/>
                        </a:rPr>
                        <a:t>國立成功大學</a:t>
                      </a:r>
                      <a:endParaRPr lang="zh-TW" altLang="en-US" sz="1100" b="0" i="0" u="none" strike="noStrike">
                        <a:solidFill>
                          <a:srgbClr val="000000"/>
                        </a:solidFill>
                        <a:effectLst/>
                        <a:latin typeface="微軟正黑體" panose="020B0604030504040204" pitchFamily="34" charset="-120"/>
                        <a:ea typeface="微軟正黑體" panose="020B0604030504040204" pitchFamily="34" charset="-120"/>
                      </a:endParaRPr>
                    </a:p>
                  </a:txBody>
                  <a:tcPr marL="33090" marR="0" marT="33090" marB="330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zh-TW" altLang="en-US" sz="1100" b="0" i="0" u="none" strike="noStrike" dirty="0">
                          <a:effectLst/>
                          <a:latin typeface="微軟正黑體" panose="020B0604030504040204" pitchFamily="34" charset="-120"/>
                          <a:ea typeface="微軟正黑體" panose="020B0604030504040204" pitchFamily="34" charset="-120"/>
                        </a:rPr>
                        <a:t>資訊工程學系 </a:t>
                      </a:r>
                      <a:r>
                        <a:rPr lang="en-US" altLang="zh-TW" sz="1100" b="0" i="0" u="none" strike="noStrike" dirty="0">
                          <a:effectLst/>
                          <a:latin typeface="微軟正黑體" panose="020B0604030504040204" pitchFamily="34" charset="-120"/>
                          <a:ea typeface="微軟正黑體" panose="020B0604030504040204" pitchFamily="34" charset="-120"/>
                        </a:rPr>
                        <a:t>(</a:t>
                      </a:r>
                      <a:r>
                        <a:rPr lang="zh-TW" altLang="en-US" sz="1100" b="0" i="0" u="none" strike="noStrike" dirty="0">
                          <a:effectLst/>
                          <a:latin typeface="微軟正黑體" panose="020B0604030504040204" pitchFamily="34" charset="-120"/>
                          <a:ea typeface="微軟正黑體" panose="020B0604030504040204" pitchFamily="34" charset="-120"/>
                        </a:rPr>
                        <a:t>普渡雙聯組</a:t>
                      </a:r>
                      <a:r>
                        <a:rPr lang="en-US" altLang="zh-TW" sz="1100" b="0" i="0" u="none" strike="noStrike" dirty="0">
                          <a:effectLst/>
                          <a:latin typeface="微軟正黑體" panose="020B0604030504040204" pitchFamily="34" charset="-120"/>
                          <a:ea typeface="微軟正黑體" panose="020B0604030504040204" pitchFamily="34" charset="-120"/>
                        </a:rPr>
                        <a:t>)</a:t>
                      </a:r>
                      <a:endParaRPr lang="en-US" altLang="zh-TW" sz="11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72000" marR="0" marT="33090" marB="330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78421173"/>
                  </a:ext>
                </a:extLst>
              </a:tr>
              <a:tr h="412623">
                <a:tc>
                  <a:txBody>
                    <a:bodyPr/>
                    <a:lstStyle/>
                    <a:p>
                      <a:pPr algn="l" fontAlgn="ctr"/>
                      <a:r>
                        <a:rPr lang="en-US" altLang="zh-TW" sz="1100" b="0" i="0" u="none" strike="noStrike">
                          <a:effectLst/>
                          <a:latin typeface="微軟正黑體" panose="020B0604030504040204" pitchFamily="34" charset="-120"/>
                          <a:ea typeface="微軟正黑體" panose="020B0604030504040204" pitchFamily="34" charset="-120"/>
                        </a:rPr>
                        <a:t>011-</a:t>
                      </a:r>
                      <a:r>
                        <a:rPr lang="zh-TW" altLang="en-US" sz="1100" b="0" i="0" u="none" strike="noStrike">
                          <a:effectLst/>
                          <a:latin typeface="微軟正黑體" panose="020B0604030504040204" pitchFamily="34" charset="-120"/>
                          <a:ea typeface="微軟正黑體" panose="020B0604030504040204" pitchFamily="34" charset="-120"/>
                        </a:rPr>
                        <a:t>國立清華大學</a:t>
                      </a:r>
                      <a:endParaRPr lang="zh-TW" altLang="en-US" sz="1100" b="0" i="0" u="none" strike="noStrike">
                        <a:solidFill>
                          <a:srgbClr val="000000"/>
                        </a:solidFill>
                        <a:effectLst/>
                        <a:latin typeface="微軟正黑體" panose="020B0604030504040204" pitchFamily="34" charset="-120"/>
                        <a:ea typeface="微軟正黑體" panose="020B0604030504040204" pitchFamily="34" charset="-120"/>
                      </a:endParaRPr>
                    </a:p>
                  </a:txBody>
                  <a:tcPr marL="33090" marR="0" marT="33090" marB="330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zh-TW" altLang="en-US" sz="1100" b="0" i="0" u="none" strike="noStrike" dirty="0">
                          <a:effectLst/>
                          <a:latin typeface="微軟正黑體" panose="020B0604030504040204" pitchFamily="34" charset="-120"/>
                          <a:ea typeface="微軟正黑體" panose="020B0604030504040204" pitchFamily="34" charset="-120"/>
                        </a:rPr>
                        <a:t>資訊工程學系甲組 </a:t>
                      </a:r>
                      <a:endParaRPr lang="en-US" altLang="zh-TW" sz="1100" b="0" i="0" u="none" strike="noStrike" dirty="0">
                        <a:effectLst/>
                        <a:latin typeface="微軟正黑體" panose="020B0604030504040204" pitchFamily="34" charset="-120"/>
                        <a:ea typeface="微軟正黑體" panose="020B0604030504040204" pitchFamily="34" charset="-120"/>
                      </a:endParaRPr>
                    </a:p>
                    <a:p>
                      <a:pPr marL="0" marR="0" lvl="0" indent="0" algn="l" defTabSz="914400" rtl="0" eaLnBrk="1" fontAlgn="ctr" latinLnBrk="0" hangingPunct="1">
                        <a:lnSpc>
                          <a:spcPct val="100000"/>
                        </a:lnSpc>
                        <a:spcBef>
                          <a:spcPts val="0"/>
                        </a:spcBef>
                        <a:spcAft>
                          <a:spcPts val="0"/>
                        </a:spcAft>
                        <a:buClrTx/>
                        <a:buSzTx/>
                        <a:buFontTx/>
                        <a:buNone/>
                        <a:tabLst/>
                        <a:defRPr/>
                      </a:pPr>
                      <a:r>
                        <a:rPr lang="en-US" altLang="zh-TW" sz="1100" b="0" i="0" u="none" strike="noStrike" dirty="0">
                          <a:effectLst/>
                          <a:latin typeface="微軟正黑體" panose="020B0604030504040204" pitchFamily="34" charset="-120"/>
                          <a:ea typeface="微軟正黑體" panose="020B0604030504040204" pitchFamily="34" charset="-120"/>
                        </a:rPr>
                        <a:t>(</a:t>
                      </a:r>
                      <a:r>
                        <a:rPr lang="zh-TW" altLang="en-US" sz="1100" b="0" i="0" u="none" strike="noStrike" dirty="0">
                          <a:effectLst/>
                          <a:latin typeface="微軟正黑體" panose="020B0604030504040204" pitchFamily="34" charset="-120"/>
                          <a:ea typeface="微軟正黑體" panose="020B0604030504040204" pitchFamily="34" charset="-120"/>
                        </a:rPr>
                        <a:t>電子資訊組</a:t>
                      </a:r>
                      <a:r>
                        <a:rPr lang="en-US" altLang="zh-TW" sz="1100" b="0" i="0" u="none" strike="noStrike" dirty="0">
                          <a:effectLst/>
                          <a:latin typeface="微軟正黑體" panose="020B0604030504040204" pitchFamily="34" charset="-120"/>
                          <a:ea typeface="微軟正黑體" panose="020B0604030504040204" pitchFamily="34" charset="-120"/>
                        </a:rPr>
                        <a:t>)</a:t>
                      </a:r>
                      <a:endParaRPr lang="en-US" altLang="zh-TW" sz="11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72000" marR="0" marT="33090" marB="330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effectLst/>
                          <a:latin typeface="微軟正黑體" panose="020B0604030504040204" pitchFamily="34" charset="-120"/>
                          <a:ea typeface="微軟正黑體" panose="020B0604030504040204" pitchFamily="34" charset="-120"/>
                        </a:rPr>
                        <a:t>O</a:t>
                      </a:r>
                      <a:endParaRPr lang="en-US"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effectLst/>
                          <a:latin typeface="微軟正黑體" panose="020B0604030504040204" pitchFamily="34" charset="-120"/>
                          <a:ea typeface="微軟正黑體" panose="020B0604030504040204" pitchFamily="34" charset="-120"/>
                        </a:rPr>
                        <a:t>O</a:t>
                      </a:r>
                      <a:endParaRPr lang="en-US"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06565496"/>
                  </a:ext>
                </a:extLst>
              </a:tr>
              <a:tr h="412623">
                <a:tc>
                  <a:txBody>
                    <a:bodyPr/>
                    <a:lstStyle/>
                    <a:p>
                      <a:pPr algn="l" fontAlgn="ctr"/>
                      <a:r>
                        <a:rPr lang="en-US" altLang="zh-TW" sz="1100" b="0" i="0" u="none" strike="noStrike">
                          <a:effectLst/>
                          <a:latin typeface="微軟正黑體" panose="020B0604030504040204" pitchFamily="34" charset="-120"/>
                          <a:ea typeface="微軟正黑體" panose="020B0604030504040204" pitchFamily="34" charset="-120"/>
                        </a:rPr>
                        <a:t>011-</a:t>
                      </a:r>
                      <a:r>
                        <a:rPr lang="zh-TW" altLang="en-US" sz="1100" b="0" i="0" u="none" strike="noStrike">
                          <a:effectLst/>
                          <a:latin typeface="微軟正黑體" panose="020B0604030504040204" pitchFamily="34" charset="-120"/>
                          <a:ea typeface="微軟正黑體" panose="020B0604030504040204" pitchFamily="34" charset="-120"/>
                        </a:rPr>
                        <a:t>國立清華大學</a:t>
                      </a:r>
                      <a:endParaRPr lang="zh-TW" altLang="en-US" sz="1100" b="0" i="0" u="none" strike="noStrike">
                        <a:solidFill>
                          <a:srgbClr val="000000"/>
                        </a:solidFill>
                        <a:effectLst/>
                        <a:latin typeface="微軟正黑體" panose="020B0604030504040204" pitchFamily="34" charset="-120"/>
                        <a:ea typeface="微軟正黑體" panose="020B0604030504040204" pitchFamily="34" charset="-120"/>
                      </a:endParaRPr>
                    </a:p>
                  </a:txBody>
                  <a:tcPr marL="33090" marR="0" marT="33090" marB="330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zh-TW" altLang="en-US" sz="1100" b="0" i="0" u="none" strike="noStrike" dirty="0">
                          <a:effectLst/>
                          <a:latin typeface="微軟正黑體" panose="020B0604030504040204" pitchFamily="34" charset="-120"/>
                          <a:ea typeface="微軟正黑體" panose="020B0604030504040204" pitchFamily="34" charset="-120"/>
                        </a:rPr>
                        <a:t>資訊工程學系乙組 </a:t>
                      </a:r>
                      <a:endParaRPr lang="en-US" altLang="zh-TW" sz="1100" b="0" i="0" u="none" strike="noStrike" dirty="0">
                        <a:effectLst/>
                        <a:latin typeface="微軟正黑體" panose="020B0604030504040204" pitchFamily="34" charset="-120"/>
                        <a:ea typeface="微軟正黑體" panose="020B0604030504040204" pitchFamily="34" charset="-120"/>
                      </a:endParaRPr>
                    </a:p>
                    <a:p>
                      <a:pPr marL="0" marR="0" lvl="0" indent="0" algn="l" defTabSz="914400" rtl="0" eaLnBrk="1" fontAlgn="ctr" latinLnBrk="0" hangingPunct="1">
                        <a:lnSpc>
                          <a:spcPct val="100000"/>
                        </a:lnSpc>
                        <a:spcBef>
                          <a:spcPts val="0"/>
                        </a:spcBef>
                        <a:spcAft>
                          <a:spcPts val="0"/>
                        </a:spcAft>
                        <a:buClrTx/>
                        <a:buSzTx/>
                        <a:buFontTx/>
                        <a:buNone/>
                        <a:tabLst/>
                        <a:defRPr/>
                      </a:pPr>
                      <a:r>
                        <a:rPr lang="en-US" altLang="zh-TW" sz="1100" b="0" i="0" u="none" strike="noStrike" dirty="0">
                          <a:effectLst/>
                          <a:latin typeface="微軟正黑體" panose="020B0604030504040204" pitchFamily="34" charset="-120"/>
                          <a:ea typeface="微軟正黑體" panose="020B0604030504040204" pitchFamily="34" charset="-120"/>
                        </a:rPr>
                        <a:t>(</a:t>
                      </a:r>
                      <a:r>
                        <a:rPr lang="zh-TW" altLang="en-US" sz="1100" b="0" i="0" u="none" strike="noStrike" dirty="0">
                          <a:effectLst/>
                          <a:latin typeface="微軟正黑體" panose="020B0604030504040204" pitchFamily="34" charset="-120"/>
                          <a:ea typeface="微軟正黑體" panose="020B0604030504040204" pitchFamily="34" charset="-120"/>
                        </a:rPr>
                        <a:t>資訊工程組</a:t>
                      </a:r>
                      <a:r>
                        <a:rPr lang="en-US" altLang="zh-TW" sz="1100" b="0" i="0" u="none" strike="noStrike" dirty="0">
                          <a:effectLst/>
                          <a:latin typeface="微軟正黑體" panose="020B0604030504040204" pitchFamily="34" charset="-120"/>
                          <a:ea typeface="微軟正黑體" panose="020B0604030504040204" pitchFamily="34" charset="-120"/>
                        </a:rPr>
                        <a:t>)</a:t>
                      </a:r>
                      <a:endParaRPr lang="en-US" altLang="zh-TW" sz="11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72000" marR="0" marT="33090" marB="330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17671481"/>
                  </a:ext>
                </a:extLst>
              </a:tr>
              <a:tr h="412623">
                <a:tc>
                  <a:txBody>
                    <a:bodyPr/>
                    <a:lstStyle/>
                    <a:p>
                      <a:pPr algn="l" fontAlgn="ctr"/>
                      <a:r>
                        <a:rPr lang="en-US" altLang="zh-TW" sz="1100" b="0" i="0" u="none" strike="noStrike" dirty="0">
                          <a:effectLst/>
                          <a:latin typeface="微軟正黑體" panose="020B0604030504040204" pitchFamily="34" charset="-120"/>
                          <a:ea typeface="微軟正黑體" panose="020B0604030504040204" pitchFamily="34" charset="-120"/>
                        </a:rPr>
                        <a:t>011-</a:t>
                      </a:r>
                      <a:r>
                        <a:rPr lang="zh-TW" altLang="en-US" sz="1100" b="0" i="0" u="none" strike="noStrike" dirty="0">
                          <a:effectLst/>
                          <a:latin typeface="微軟正黑體" panose="020B0604030504040204" pitchFamily="34" charset="-120"/>
                          <a:ea typeface="微軟正黑體" panose="020B0604030504040204" pitchFamily="34" charset="-120"/>
                        </a:rPr>
                        <a:t>國立清華大學</a:t>
                      </a:r>
                      <a:endParaRPr lang="zh-TW" altLang="en-US" sz="11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3090" marR="0" marT="33090" marB="330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zh-TW" altLang="en-US" sz="1100" b="0" i="0" u="none" strike="noStrike" dirty="0">
                          <a:effectLst/>
                          <a:latin typeface="微軟正黑體" panose="020B0604030504040204" pitchFamily="34" charset="-120"/>
                          <a:ea typeface="微軟正黑體" panose="020B0604030504040204" pitchFamily="34" charset="-120"/>
                        </a:rPr>
                        <a:t>資訊工程學系丙組 </a:t>
                      </a:r>
                      <a:endParaRPr lang="en-US" altLang="zh-TW" sz="1100" b="0" i="0" u="none" strike="noStrike" dirty="0">
                        <a:effectLst/>
                        <a:latin typeface="微軟正黑體" panose="020B0604030504040204" pitchFamily="34" charset="-120"/>
                        <a:ea typeface="微軟正黑體" panose="020B0604030504040204" pitchFamily="34" charset="-120"/>
                      </a:endParaRPr>
                    </a:p>
                    <a:p>
                      <a:pPr algn="l" fontAlgn="ctr"/>
                      <a:r>
                        <a:rPr lang="en-US" altLang="zh-TW" sz="1100" b="0" i="0" u="none" strike="noStrike" dirty="0">
                          <a:effectLst/>
                          <a:latin typeface="微軟正黑體" panose="020B0604030504040204" pitchFamily="34" charset="-120"/>
                          <a:ea typeface="微軟正黑體" panose="020B0604030504040204" pitchFamily="34" charset="-120"/>
                        </a:rPr>
                        <a:t>(</a:t>
                      </a:r>
                      <a:r>
                        <a:rPr lang="zh-TW" altLang="en-US" sz="1100" b="0" i="0" u="none" strike="noStrike" dirty="0">
                          <a:effectLst/>
                          <a:latin typeface="微軟正黑體" panose="020B0604030504040204" pitchFamily="34" charset="-120"/>
                          <a:ea typeface="微軟正黑體" panose="020B0604030504040204" pitchFamily="34" charset="-120"/>
                        </a:rPr>
                        <a:t>人工智慧組</a:t>
                      </a:r>
                      <a:r>
                        <a:rPr lang="en-US" altLang="zh-TW" sz="1100" b="0" i="0" u="none" strike="noStrike" dirty="0">
                          <a:effectLst/>
                          <a:latin typeface="微軟正黑體" panose="020B0604030504040204" pitchFamily="34" charset="-120"/>
                          <a:ea typeface="微軟正黑體" panose="020B0604030504040204" pitchFamily="34" charset="-120"/>
                        </a:rPr>
                        <a:t>)</a:t>
                      </a:r>
                      <a:endParaRPr lang="en-US" altLang="zh-TW" sz="11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72000" marR="0" marT="33090" marB="330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effectLst/>
                          <a:latin typeface="微軟正黑體" panose="020B0604030504040204" pitchFamily="34" charset="-120"/>
                          <a:ea typeface="微軟正黑體" panose="020B0604030504040204" pitchFamily="34" charset="-120"/>
                        </a:rPr>
                        <a:t>O</a:t>
                      </a:r>
                      <a:endParaRPr lang="en-US"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86172970"/>
                  </a:ext>
                </a:extLst>
              </a:tr>
              <a:tr h="270720">
                <a:tc>
                  <a:txBody>
                    <a:bodyPr/>
                    <a:lstStyle/>
                    <a:p>
                      <a:pPr algn="l" fontAlgn="ctr"/>
                      <a:r>
                        <a:rPr lang="en-US" altLang="zh-TW" sz="1100" b="0" i="0" u="none" strike="noStrike" dirty="0">
                          <a:effectLst/>
                          <a:latin typeface="微軟正黑體" panose="020B0604030504040204" pitchFamily="34" charset="-120"/>
                          <a:ea typeface="微軟正黑體" panose="020B0604030504040204" pitchFamily="34" charset="-120"/>
                        </a:rPr>
                        <a:t>011-</a:t>
                      </a:r>
                      <a:r>
                        <a:rPr lang="zh-TW" altLang="en-US" sz="1100" b="0" i="0" u="none" strike="noStrike" dirty="0">
                          <a:effectLst/>
                          <a:latin typeface="微軟正黑體" panose="020B0604030504040204" pitchFamily="34" charset="-120"/>
                          <a:ea typeface="微軟正黑體" panose="020B0604030504040204" pitchFamily="34" charset="-120"/>
                        </a:rPr>
                        <a:t>國立清華大學</a:t>
                      </a:r>
                      <a:endParaRPr lang="zh-TW" altLang="en-US" sz="11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3090" marR="0" marT="33090" marB="330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zh-TW" altLang="en-US" sz="1100" b="0" i="0" u="none" strike="noStrike" dirty="0">
                          <a:effectLst/>
                          <a:latin typeface="微軟正黑體" panose="020B0604030504040204" pitchFamily="34" charset="-120"/>
                          <a:ea typeface="微軟正黑體" panose="020B0604030504040204" pitchFamily="34" charset="-120"/>
                        </a:rPr>
                        <a:t>資訊工程學系 </a:t>
                      </a:r>
                      <a:r>
                        <a:rPr lang="en-US" altLang="zh-TW" sz="1100" b="0" i="0" u="none" strike="noStrike" dirty="0">
                          <a:effectLst/>
                          <a:latin typeface="微軟正黑體" panose="020B0604030504040204" pitchFamily="34" charset="-120"/>
                          <a:ea typeface="微軟正黑體" panose="020B0604030504040204" pitchFamily="34" charset="-120"/>
                        </a:rPr>
                        <a:t>(APCS</a:t>
                      </a:r>
                      <a:r>
                        <a:rPr lang="zh-TW" altLang="en-US" sz="1100" b="0" i="0" u="none" strike="noStrike" dirty="0">
                          <a:effectLst/>
                          <a:latin typeface="微軟正黑體" panose="020B0604030504040204" pitchFamily="34" charset="-120"/>
                          <a:ea typeface="微軟正黑體" panose="020B0604030504040204" pitchFamily="34" charset="-120"/>
                        </a:rPr>
                        <a:t>組</a:t>
                      </a:r>
                      <a:r>
                        <a:rPr lang="en-US" altLang="zh-TW" sz="1100" b="0" i="0" u="none" strike="noStrike" dirty="0">
                          <a:effectLst/>
                          <a:latin typeface="微軟正黑體" panose="020B0604030504040204" pitchFamily="34" charset="-120"/>
                          <a:ea typeface="微軟正黑體" panose="020B0604030504040204" pitchFamily="34" charset="-120"/>
                        </a:rPr>
                        <a:t>)</a:t>
                      </a:r>
                      <a:endParaRPr lang="en-US" altLang="zh-TW" sz="11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72000" marR="0" marT="33090" marB="330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effectLst/>
                          <a:latin typeface="微軟正黑體" panose="020B0604030504040204" pitchFamily="34" charset="-120"/>
                          <a:ea typeface="微軟正黑體" panose="020B0604030504040204" pitchFamily="34" charset="-120"/>
                        </a:rPr>
                        <a:t>O</a:t>
                      </a:r>
                      <a:endParaRPr lang="en-US"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effectLst/>
                          <a:latin typeface="微軟正黑體" panose="020B0604030504040204" pitchFamily="34" charset="-120"/>
                          <a:ea typeface="微軟正黑體" panose="020B0604030504040204" pitchFamily="34" charset="-120"/>
                        </a:rPr>
                        <a:t>O</a:t>
                      </a:r>
                      <a:endParaRPr lang="en-US"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64109793"/>
                  </a:ext>
                </a:extLst>
              </a:tr>
              <a:tr h="270720">
                <a:tc>
                  <a:txBody>
                    <a:bodyPr/>
                    <a:lstStyle/>
                    <a:p>
                      <a:pPr algn="l" fontAlgn="ctr"/>
                      <a:r>
                        <a:rPr lang="en-US" altLang="zh-TW" sz="1100" b="0" i="0" u="none" strike="noStrike">
                          <a:effectLst/>
                          <a:latin typeface="微軟正黑體" panose="020B0604030504040204" pitchFamily="34" charset="-120"/>
                          <a:ea typeface="微軟正黑體" panose="020B0604030504040204" pitchFamily="34" charset="-120"/>
                        </a:rPr>
                        <a:t>013-</a:t>
                      </a:r>
                      <a:r>
                        <a:rPr lang="zh-TW" altLang="en-US" sz="1100" b="0" i="0" u="none" strike="noStrike">
                          <a:effectLst/>
                          <a:latin typeface="微軟正黑體" panose="020B0604030504040204" pitchFamily="34" charset="-120"/>
                          <a:ea typeface="微軟正黑體" panose="020B0604030504040204" pitchFamily="34" charset="-120"/>
                        </a:rPr>
                        <a:t>國立陽明交通大學</a:t>
                      </a:r>
                      <a:endParaRPr lang="zh-TW" altLang="en-US" sz="1100" b="0" i="0" u="none" strike="noStrike">
                        <a:solidFill>
                          <a:srgbClr val="000000"/>
                        </a:solidFill>
                        <a:effectLst/>
                        <a:latin typeface="微軟正黑體" panose="020B0604030504040204" pitchFamily="34" charset="-120"/>
                        <a:ea typeface="微軟正黑體" panose="020B0604030504040204" pitchFamily="34" charset="-120"/>
                      </a:endParaRPr>
                    </a:p>
                  </a:txBody>
                  <a:tcPr marL="33090" marR="0" marT="33090" marB="330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zh-TW" altLang="en-US" sz="1100" b="0" i="0" u="none" strike="noStrike" dirty="0">
                          <a:effectLst/>
                          <a:latin typeface="微軟正黑體" panose="020B0604030504040204" pitchFamily="34" charset="-120"/>
                          <a:ea typeface="微軟正黑體" panose="020B0604030504040204" pitchFamily="34" charset="-120"/>
                        </a:rPr>
                        <a:t>資訊工程學系 </a:t>
                      </a:r>
                      <a:r>
                        <a:rPr lang="en-US" altLang="zh-TW" sz="1100" b="0" i="0" u="none" strike="noStrike" dirty="0">
                          <a:effectLst/>
                          <a:latin typeface="微軟正黑體" panose="020B0604030504040204" pitchFamily="34" charset="-120"/>
                          <a:ea typeface="微軟正黑體" panose="020B0604030504040204" pitchFamily="34" charset="-120"/>
                        </a:rPr>
                        <a:t>(</a:t>
                      </a:r>
                      <a:r>
                        <a:rPr lang="zh-TW" altLang="en-US" sz="1100" b="0" i="0" u="none" strike="noStrike" dirty="0">
                          <a:effectLst/>
                          <a:latin typeface="微軟正黑體" panose="020B0604030504040204" pitchFamily="34" charset="-120"/>
                          <a:ea typeface="微軟正黑體" panose="020B0604030504040204" pitchFamily="34" charset="-120"/>
                        </a:rPr>
                        <a:t>甲組</a:t>
                      </a:r>
                      <a:r>
                        <a:rPr lang="en-US" altLang="zh-TW" sz="1100" b="0" i="0" u="none" strike="noStrike" dirty="0">
                          <a:effectLst/>
                          <a:latin typeface="微軟正黑體" panose="020B0604030504040204" pitchFamily="34" charset="-120"/>
                          <a:ea typeface="微軟正黑體" panose="020B0604030504040204" pitchFamily="34" charset="-120"/>
                        </a:rPr>
                        <a:t>)</a:t>
                      </a:r>
                      <a:endParaRPr lang="en-US" altLang="zh-TW" sz="11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72000" marR="0" marT="33090" marB="330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effectLst/>
                          <a:latin typeface="微軟正黑體" panose="020B0604030504040204" pitchFamily="34" charset="-120"/>
                          <a:ea typeface="微軟正黑體" panose="020B0604030504040204" pitchFamily="34" charset="-120"/>
                        </a:rPr>
                        <a:t>--</a:t>
                      </a:r>
                      <a:endParaRPr lang="en-US" altLang="zh-TW"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22644311"/>
                  </a:ext>
                </a:extLst>
              </a:tr>
              <a:tr h="270720">
                <a:tc>
                  <a:txBody>
                    <a:bodyPr/>
                    <a:lstStyle/>
                    <a:p>
                      <a:pPr algn="l" fontAlgn="ctr"/>
                      <a:r>
                        <a:rPr lang="en-US" altLang="zh-TW" sz="1100" b="0" i="0" u="none" strike="noStrike">
                          <a:effectLst/>
                          <a:latin typeface="微軟正黑體" panose="020B0604030504040204" pitchFamily="34" charset="-120"/>
                          <a:ea typeface="微軟正黑體" panose="020B0604030504040204" pitchFamily="34" charset="-120"/>
                        </a:rPr>
                        <a:t>013-</a:t>
                      </a:r>
                      <a:r>
                        <a:rPr lang="zh-TW" altLang="en-US" sz="1100" b="0" i="0" u="none" strike="noStrike">
                          <a:effectLst/>
                          <a:latin typeface="微軟正黑體" panose="020B0604030504040204" pitchFamily="34" charset="-120"/>
                          <a:ea typeface="微軟正黑體" panose="020B0604030504040204" pitchFamily="34" charset="-120"/>
                        </a:rPr>
                        <a:t>國立陽明交通大學</a:t>
                      </a:r>
                      <a:endParaRPr lang="zh-TW" altLang="en-US" sz="1100" b="0" i="0" u="none" strike="noStrike">
                        <a:solidFill>
                          <a:srgbClr val="000000"/>
                        </a:solidFill>
                        <a:effectLst/>
                        <a:latin typeface="微軟正黑體" panose="020B0604030504040204" pitchFamily="34" charset="-120"/>
                        <a:ea typeface="微軟正黑體" panose="020B0604030504040204" pitchFamily="34" charset="-120"/>
                      </a:endParaRPr>
                    </a:p>
                  </a:txBody>
                  <a:tcPr marL="33090" marR="0" marT="33090" marB="330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zh-TW" altLang="en-US" sz="1100" b="0" i="0" u="none" strike="noStrike" dirty="0">
                          <a:effectLst/>
                          <a:latin typeface="微軟正黑體" panose="020B0604030504040204" pitchFamily="34" charset="-120"/>
                          <a:ea typeface="微軟正黑體" panose="020B0604030504040204" pitchFamily="34" charset="-120"/>
                        </a:rPr>
                        <a:t>資訊工程學系 </a:t>
                      </a:r>
                      <a:r>
                        <a:rPr lang="en-US" altLang="zh-TW" sz="1100" b="0" i="0" u="none" strike="noStrike" dirty="0">
                          <a:effectLst/>
                          <a:latin typeface="微軟正黑體" panose="020B0604030504040204" pitchFamily="34" charset="-120"/>
                          <a:ea typeface="微軟正黑體" panose="020B0604030504040204" pitchFamily="34" charset="-120"/>
                        </a:rPr>
                        <a:t>(</a:t>
                      </a:r>
                      <a:r>
                        <a:rPr lang="zh-TW" altLang="en-US" sz="1100" b="0" i="0" u="none" strike="noStrike" dirty="0">
                          <a:effectLst/>
                          <a:latin typeface="微軟正黑體" panose="020B0604030504040204" pitchFamily="34" charset="-120"/>
                          <a:ea typeface="微軟正黑體" panose="020B0604030504040204" pitchFamily="34" charset="-120"/>
                        </a:rPr>
                        <a:t>乙組</a:t>
                      </a:r>
                      <a:r>
                        <a:rPr lang="en-US" altLang="zh-TW" sz="1100" b="0" i="0" u="none" strike="noStrike" dirty="0">
                          <a:effectLst/>
                          <a:latin typeface="微軟正黑體" panose="020B0604030504040204" pitchFamily="34" charset="-120"/>
                          <a:ea typeface="微軟正黑體" panose="020B0604030504040204" pitchFamily="34" charset="-120"/>
                        </a:rPr>
                        <a:t>)</a:t>
                      </a:r>
                      <a:endParaRPr lang="en-US" altLang="zh-TW" sz="11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72000" marR="0" marT="33090" marB="330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effectLst/>
                          <a:latin typeface="微軟正黑體" panose="020B0604030504040204" pitchFamily="34" charset="-120"/>
                          <a:ea typeface="微軟正黑體" panose="020B0604030504040204" pitchFamily="34" charset="-120"/>
                        </a:rPr>
                        <a:t>--</a:t>
                      </a:r>
                      <a:endParaRPr lang="en-US" altLang="zh-TW"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effectLst/>
                          <a:latin typeface="微軟正黑體" panose="020B0604030504040204" pitchFamily="34" charset="-120"/>
                          <a:ea typeface="微軟正黑體" panose="020B0604030504040204" pitchFamily="34" charset="-120"/>
                        </a:rPr>
                        <a:t>O</a:t>
                      </a:r>
                      <a:endParaRPr lang="en-US"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42724946"/>
                  </a:ext>
                </a:extLst>
              </a:tr>
              <a:tr h="270720">
                <a:tc>
                  <a:txBody>
                    <a:bodyPr/>
                    <a:lstStyle/>
                    <a:p>
                      <a:pPr algn="l" fontAlgn="ctr"/>
                      <a:r>
                        <a:rPr lang="en-US" altLang="zh-TW" sz="1100" b="0" i="0" u="none" strike="noStrike" dirty="0">
                          <a:effectLst/>
                          <a:latin typeface="微軟正黑體" panose="020B0604030504040204" pitchFamily="34" charset="-120"/>
                          <a:ea typeface="微軟正黑體" panose="020B0604030504040204" pitchFamily="34" charset="-120"/>
                        </a:rPr>
                        <a:t>013-</a:t>
                      </a:r>
                      <a:r>
                        <a:rPr lang="zh-TW" altLang="en-US" sz="1100" b="0" i="0" u="none" strike="noStrike" dirty="0">
                          <a:effectLst/>
                          <a:latin typeface="微軟正黑體" panose="020B0604030504040204" pitchFamily="34" charset="-120"/>
                          <a:ea typeface="微軟正黑體" panose="020B0604030504040204" pitchFamily="34" charset="-120"/>
                        </a:rPr>
                        <a:t>國立陽明交通大學</a:t>
                      </a:r>
                      <a:endParaRPr lang="zh-TW" altLang="en-US" sz="11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3090" marR="0" marT="33090" marB="330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zh-TW" altLang="en-US" sz="1100" b="0" i="0" u="none" strike="noStrike" dirty="0">
                          <a:effectLst/>
                          <a:latin typeface="微軟正黑體" panose="020B0604030504040204" pitchFamily="34" charset="-120"/>
                          <a:ea typeface="微軟正黑體" panose="020B0604030504040204" pitchFamily="34" charset="-120"/>
                        </a:rPr>
                        <a:t>資訊工程學系 </a:t>
                      </a:r>
                      <a:r>
                        <a:rPr lang="en-US" altLang="zh-TW" sz="1100" b="0" i="0" u="none" strike="noStrike" dirty="0">
                          <a:effectLst/>
                          <a:latin typeface="微軟正黑體" panose="020B0604030504040204" pitchFamily="34" charset="-120"/>
                          <a:ea typeface="微軟正黑體" panose="020B0604030504040204" pitchFamily="34" charset="-120"/>
                        </a:rPr>
                        <a:t>(APCS</a:t>
                      </a:r>
                      <a:r>
                        <a:rPr lang="zh-TW" altLang="en-US" sz="1100" b="0" i="0" u="none" strike="noStrike" dirty="0">
                          <a:effectLst/>
                          <a:latin typeface="微軟正黑體" panose="020B0604030504040204" pitchFamily="34" charset="-120"/>
                          <a:ea typeface="微軟正黑體" panose="020B0604030504040204" pitchFamily="34" charset="-120"/>
                        </a:rPr>
                        <a:t>組</a:t>
                      </a:r>
                      <a:r>
                        <a:rPr lang="en-US" altLang="zh-TW" sz="1100" b="0" i="0" u="none" strike="noStrike" dirty="0">
                          <a:effectLst/>
                          <a:latin typeface="微軟正黑體" panose="020B0604030504040204" pitchFamily="34" charset="-120"/>
                          <a:ea typeface="微軟正黑體" panose="020B0604030504040204" pitchFamily="34" charset="-120"/>
                        </a:rPr>
                        <a:t>)</a:t>
                      </a:r>
                      <a:endParaRPr lang="en-US" altLang="zh-TW" sz="11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72000" marR="0" marT="33090" marB="330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effectLst/>
                          <a:latin typeface="微軟正黑體" panose="020B0604030504040204" pitchFamily="34" charset="-120"/>
                          <a:ea typeface="微軟正黑體" panose="020B0604030504040204" pitchFamily="34" charset="-120"/>
                        </a:rPr>
                        <a:t>--</a:t>
                      </a:r>
                      <a:endParaRPr lang="en-US" altLang="zh-TW"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effectLst/>
                          <a:latin typeface="微軟正黑體" panose="020B0604030504040204" pitchFamily="34" charset="-120"/>
                          <a:ea typeface="微軟正黑體" panose="020B0604030504040204" pitchFamily="34" charset="-120"/>
                        </a:rPr>
                        <a:t>--</a:t>
                      </a:r>
                      <a:endParaRPr lang="en-US" altLang="zh-TW"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effectLst/>
                          <a:latin typeface="微軟正黑體" panose="020B0604030504040204" pitchFamily="34" charset="-120"/>
                          <a:ea typeface="微軟正黑體" panose="020B0604030504040204" pitchFamily="34" charset="-120"/>
                        </a:rPr>
                        <a:t>O</a:t>
                      </a:r>
                      <a:endParaRPr lang="en-US" altLang="zh-TW"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effectLst/>
                          <a:latin typeface="微軟正黑體" panose="020B0604030504040204" pitchFamily="34" charset="-120"/>
                          <a:ea typeface="微軟正黑體" panose="020B0604030504040204" pitchFamily="34" charset="-120"/>
                        </a:rPr>
                        <a:t>O</a:t>
                      </a:r>
                      <a:endParaRPr lang="en-US"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54190970"/>
                  </a:ext>
                </a:extLst>
              </a:tr>
              <a:tr h="270720">
                <a:tc>
                  <a:txBody>
                    <a:bodyPr/>
                    <a:lstStyle/>
                    <a:p>
                      <a:pPr algn="l" fontAlgn="ctr"/>
                      <a:r>
                        <a:rPr lang="en-US" altLang="zh-TW" sz="1100" b="0" i="0" u="none" strike="noStrike" dirty="0">
                          <a:effectLst/>
                          <a:latin typeface="微軟正黑體" panose="020B0604030504040204" pitchFamily="34" charset="-120"/>
                          <a:ea typeface="微軟正黑體" panose="020B0604030504040204" pitchFamily="34" charset="-120"/>
                        </a:rPr>
                        <a:t>013-</a:t>
                      </a:r>
                      <a:r>
                        <a:rPr lang="zh-TW" altLang="en-US" sz="1100" b="0" i="0" u="none" strike="noStrike" dirty="0">
                          <a:effectLst/>
                          <a:latin typeface="微軟正黑體" panose="020B0604030504040204" pitchFamily="34" charset="-120"/>
                          <a:ea typeface="微軟正黑體" panose="020B0604030504040204" pitchFamily="34" charset="-120"/>
                        </a:rPr>
                        <a:t>國立陽明交通大學</a:t>
                      </a:r>
                      <a:endParaRPr lang="zh-TW" altLang="en-US" sz="11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3090" marR="0" marT="33090" marB="330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zh-TW" altLang="en-US" sz="1100" b="0" i="0" u="none" strike="noStrike" dirty="0">
                          <a:effectLst/>
                          <a:latin typeface="微軟正黑體" panose="020B0604030504040204" pitchFamily="34" charset="-120"/>
                          <a:ea typeface="微軟正黑體" panose="020B0604030504040204" pitchFamily="34" charset="-120"/>
                        </a:rPr>
                        <a:t>資訊工程學系 </a:t>
                      </a:r>
                      <a:r>
                        <a:rPr lang="en-US" altLang="zh-TW" sz="1100" b="0" i="0" u="none" strike="noStrike" dirty="0">
                          <a:effectLst/>
                          <a:latin typeface="微軟正黑體" panose="020B0604030504040204" pitchFamily="34" charset="-120"/>
                          <a:ea typeface="微軟正黑體" panose="020B0604030504040204" pitchFamily="34" charset="-120"/>
                        </a:rPr>
                        <a:t>(</a:t>
                      </a:r>
                      <a:r>
                        <a:rPr lang="zh-TW" altLang="en-US" sz="1100" b="0" i="0" u="none" strike="noStrike" dirty="0">
                          <a:effectLst/>
                          <a:latin typeface="微軟正黑體" panose="020B0604030504040204" pitchFamily="34" charset="-120"/>
                          <a:ea typeface="微軟正黑體" panose="020B0604030504040204" pitchFamily="34" charset="-120"/>
                        </a:rPr>
                        <a:t>資訊安全組</a:t>
                      </a:r>
                      <a:r>
                        <a:rPr lang="en-US" altLang="zh-TW" sz="1100" b="0" i="0" u="none" strike="noStrike" dirty="0">
                          <a:effectLst/>
                          <a:latin typeface="微軟正黑體" panose="020B0604030504040204" pitchFamily="34" charset="-120"/>
                          <a:ea typeface="微軟正黑體" panose="020B0604030504040204" pitchFamily="34" charset="-120"/>
                        </a:rPr>
                        <a:t>)</a:t>
                      </a:r>
                      <a:endParaRPr lang="en-US" altLang="zh-TW" sz="11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72000" marR="0" marT="33090" marB="330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effectLst/>
                          <a:latin typeface="微軟正黑體" panose="020B0604030504040204" pitchFamily="34" charset="-120"/>
                          <a:ea typeface="微軟正黑體" panose="020B0604030504040204" pitchFamily="34" charset="-120"/>
                        </a:rPr>
                        <a:t>--</a:t>
                      </a:r>
                      <a:endParaRPr lang="en-US" altLang="zh-TW"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effectLst/>
                          <a:latin typeface="微軟正黑體" panose="020B0604030504040204" pitchFamily="34" charset="-120"/>
                          <a:ea typeface="微軟正黑體" panose="020B0604030504040204" pitchFamily="34" charset="-120"/>
                        </a:rPr>
                        <a:t>--</a:t>
                      </a:r>
                      <a:endParaRPr lang="en-US" altLang="zh-TW"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effectLst/>
                          <a:latin typeface="微軟正黑體" panose="020B0604030504040204" pitchFamily="34" charset="-120"/>
                          <a:ea typeface="微軟正黑體" panose="020B0604030504040204" pitchFamily="34" charset="-120"/>
                        </a:rPr>
                        <a:t>--</a:t>
                      </a:r>
                      <a:endParaRPr lang="en-US" altLang="zh-TW"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effectLst/>
                          <a:latin typeface="微軟正黑體" panose="020B0604030504040204" pitchFamily="34" charset="-120"/>
                          <a:ea typeface="微軟正黑體" panose="020B0604030504040204" pitchFamily="34" charset="-120"/>
                        </a:rPr>
                        <a:t>O</a:t>
                      </a:r>
                      <a:endParaRPr lang="en-US" altLang="zh-TW"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effectLst/>
                          <a:latin typeface="微軟正黑體" panose="020B0604030504040204" pitchFamily="34" charset="-120"/>
                          <a:ea typeface="微軟正黑體" panose="020B0604030504040204" pitchFamily="34" charset="-120"/>
                        </a:rPr>
                        <a:t>O</a:t>
                      </a:r>
                      <a:endParaRPr lang="en-US"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9581438"/>
                  </a:ext>
                </a:extLst>
              </a:tr>
            </a:tbl>
          </a:graphicData>
        </a:graphic>
      </p:graphicFrame>
    </p:spTree>
    <p:extLst>
      <p:ext uri="{BB962C8B-B14F-4D97-AF65-F5344CB8AC3E}">
        <p14:creationId xmlns:p14="http://schemas.microsoft.com/office/powerpoint/2010/main" val="3416628625"/>
      </p:ext>
    </p:extLst>
  </p:cSld>
  <p:clrMapOvr>
    <a:masterClrMapping/>
  </p:clrMapOvr>
  <p:transition/>
</p:sld>
</file>

<file path=ppt/slides/slide5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投影片編號版面配置區 5">
            <a:extLst>
              <a:ext uri="{FF2B5EF4-FFF2-40B4-BE49-F238E27FC236}">
                <a16:creationId xmlns:a16="http://schemas.microsoft.com/office/drawing/2014/main" id="{11A5E32F-747B-B873-E2D0-57515B6A2AE2}"/>
              </a:ext>
            </a:extLst>
          </p:cNvPr>
          <p:cNvSpPr>
            <a:spLocks noGrp="1"/>
          </p:cNvSpPr>
          <p:nvPr>
            <p:ph type="sldNum" sz="quarter" idx="12"/>
          </p:nvPr>
        </p:nvSpPr>
        <p:spPr>
          <a:xfrm>
            <a:off x="7924800" y="6356350"/>
            <a:ext cx="762000" cy="365125"/>
          </a:xfrm>
          <a:noFill/>
        </p:spPr>
        <p:txBody>
          <a:bodyPr/>
          <a:lstStyle/>
          <a:p>
            <a:fld id="{BA658583-FC9A-445C-AB03-44C0F41B7F77}" type="slidenum">
              <a:rPr lang="en-US" altLang="zh-TW" sz="1400" smtClean="0">
                <a:latin typeface="微軟正黑體" panose="020B0604030504040204" pitchFamily="34" charset="-120"/>
                <a:ea typeface="微軟正黑體" panose="020B0604030504040204" pitchFamily="34" charset="-120"/>
                <a:cs typeface="Times New Roman" panose="02020603050405020304" pitchFamily="18" charset="0"/>
              </a:rPr>
              <a:pPr/>
              <a:t>55</a:t>
            </a:fld>
            <a:endParaRPr lang="en-US" altLang="zh-TW" sz="1400" dirty="0">
              <a:latin typeface="微軟正黑體" panose="020B0604030504040204" pitchFamily="34" charset="-120"/>
              <a:ea typeface="微軟正黑體" panose="020B0604030504040204" pitchFamily="34" charset="-120"/>
              <a:cs typeface="Times New Roman" panose="02020603050405020304" pitchFamily="18" charset="0"/>
            </a:endParaRPr>
          </a:p>
        </p:txBody>
      </p:sp>
      <p:graphicFrame>
        <p:nvGraphicFramePr>
          <p:cNvPr id="3" name="表格 2">
            <a:extLst>
              <a:ext uri="{FF2B5EF4-FFF2-40B4-BE49-F238E27FC236}">
                <a16:creationId xmlns:a16="http://schemas.microsoft.com/office/drawing/2014/main" id="{D5C80557-5D2A-46D4-88E4-22156A39E062}"/>
              </a:ext>
            </a:extLst>
          </p:cNvPr>
          <p:cNvGraphicFramePr>
            <a:graphicFrameLocks noGrp="1"/>
          </p:cNvGraphicFramePr>
          <p:nvPr/>
        </p:nvGraphicFramePr>
        <p:xfrm>
          <a:off x="72000" y="1052736"/>
          <a:ext cx="9000000" cy="4606761"/>
        </p:xfrm>
        <a:graphic>
          <a:graphicData uri="http://schemas.openxmlformats.org/drawingml/2006/table">
            <a:tbl>
              <a:tblPr>
                <a:tableStyleId>{5C22544A-7EE6-4342-B048-85BDC9FD1C3A}</a:tableStyleId>
              </a:tblPr>
              <a:tblGrid>
                <a:gridCol w="1512000">
                  <a:extLst>
                    <a:ext uri="{9D8B030D-6E8A-4147-A177-3AD203B41FA5}">
                      <a16:colId xmlns:a16="http://schemas.microsoft.com/office/drawing/2014/main" val="1853425078"/>
                    </a:ext>
                  </a:extLst>
                </a:gridCol>
                <a:gridCol w="1800000">
                  <a:extLst>
                    <a:ext uri="{9D8B030D-6E8A-4147-A177-3AD203B41FA5}">
                      <a16:colId xmlns:a16="http://schemas.microsoft.com/office/drawing/2014/main" val="1549119643"/>
                    </a:ext>
                  </a:extLst>
                </a:gridCol>
                <a:gridCol w="792000">
                  <a:extLst>
                    <a:ext uri="{9D8B030D-6E8A-4147-A177-3AD203B41FA5}">
                      <a16:colId xmlns:a16="http://schemas.microsoft.com/office/drawing/2014/main" val="3889592909"/>
                    </a:ext>
                  </a:extLst>
                </a:gridCol>
                <a:gridCol w="648000">
                  <a:extLst>
                    <a:ext uri="{9D8B030D-6E8A-4147-A177-3AD203B41FA5}">
                      <a16:colId xmlns:a16="http://schemas.microsoft.com/office/drawing/2014/main" val="642466075"/>
                    </a:ext>
                  </a:extLst>
                </a:gridCol>
                <a:gridCol w="648000">
                  <a:extLst>
                    <a:ext uri="{9D8B030D-6E8A-4147-A177-3AD203B41FA5}">
                      <a16:colId xmlns:a16="http://schemas.microsoft.com/office/drawing/2014/main" val="347104138"/>
                    </a:ext>
                  </a:extLst>
                </a:gridCol>
                <a:gridCol w="648000">
                  <a:extLst>
                    <a:ext uri="{9D8B030D-6E8A-4147-A177-3AD203B41FA5}">
                      <a16:colId xmlns:a16="http://schemas.microsoft.com/office/drawing/2014/main" val="1591929204"/>
                    </a:ext>
                  </a:extLst>
                </a:gridCol>
                <a:gridCol w="432000">
                  <a:extLst>
                    <a:ext uri="{9D8B030D-6E8A-4147-A177-3AD203B41FA5}">
                      <a16:colId xmlns:a16="http://schemas.microsoft.com/office/drawing/2014/main" val="3858184988"/>
                    </a:ext>
                  </a:extLst>
                </a:gridCol>
                <a:gridCol w="648000">
                  <a:extLst>
                    <a:ext uri="{9D8B030D-6E8A-4147-A177-3AD203B41FA5}">
                      <a16:colId xmlns:a16="http://schemas.microsoft.com/office/drawing/2014/main" val="4081174835"/>
                    </a:ext>
                  </a:extLst>
                </a:gridCol>
                <a:gridCol w="432000">
                  <a:extLst>
                    <a:ext uri="{9D8B030D-6E8A-4147-A177-3AD203B41FA5}">
                      <a16:colId xmlns:a16="http://schemas.microsoft.com/office/drawing/2014/main" val="3788255802"/>
                    </a:ext>
                  </a:extLst>
                </a:gridCol>
                <a:gridCol w="720000">
                  <a:extLst>
                    <a:ext uri="{9D8B030D-6E8A-4147-A177-3AD203B41FA5}">
                      <a16:colId xmlns:a16="http://schemas.microsoft.com/office/drawing/2014/main" val="1178835696"/>
                    </a:ext>
                  </a:extLst>
                </a:gridCol>
                <a:gridCol w="720000">
                  <a:extLst>
                    <a:ext uri="{9D8B030D-6E8A-4147-A177-3AD203B41FA5}">
                      <a16:colId xmlns:a16="http://schemas.microsoft.com/office/drawing/2014/main" val="3989464713"/>
                    </a:ext>
                  </a:extLst>
                </a:gridCol>
              </a:tblGrid>
              <a:tr h="290874">
                <a:tc>
                  <a:txBody>
                    <a:bodyPr/>
                    <a:lstStyle/>
                    <a:p>
                      <a:pPr algn="l" fontAlgn="ctr"/>
                      <a:endParaRPr lang="zh-TW" altLang="en-US" sz="11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3090" marR="0" marT="33090" marB="330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endParaRPr lang="zh-TW" altLang="en-US" sz="11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3090" marR="0" marT="33090" marB="330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9">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TW" sz="1200" b="1" i="0" u="none" strike="noStrike" dirty="0">
                          <a:solidFill>
                            <a:srgbClr val="C00000"/>
                          </a:solidFill>
                          <a:effectLst/>
                          <a:latin typeface="微軟正黑體" panose="020B0604030504040204" pitchFamily="34" charset="-120"/>
                          <a:ea typeface="微軟正黑體" panose="020B0604030504040204" pitchFamily="34" charset="-120"/>
                        </a:rPr>
                        <a:t>114</a:t>
                      </a:r>
                      <a: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t>學年度</a:t>
                      </a:r>
                      <a:r>
                        <a:rPr lang="zh-TW" altLang="en-US" sz="1200" b="0" i="0" u="none" strike="noStrike" dirty="0">
                          <a:effectLst/>
                          <a:latin typeface="微軟正黑體" panose="020B0604030504040204" pitchFamily="34" charset="-120"/>
                          <a:ea typeface="微軟正黑體" panose="020B0604030504040204" pitchFamily="34" charset="-120"/>
                        </a:rPr>
                        <a:t>大學申請入學校系分則多元表現</a:t>
                      </a:r>
                      <a:endPar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fontAlgn="ctr"/>
                      <a:endPar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fontAlgn="ctr"/>
                      <a:endPar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fontAlgn="ctr"/>
                      <a:endPar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fontAlgn="ctr"/>
                      <a:endParaRPr 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fontAlgn="ctr"/>
                      <a:endPar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fontAlgn="ctr"/>
                      <a:endParaRPr 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fontAlgn="ctr"/>
                      <a:endPar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fontAlgn="ctr"/>
                      <a:endParaRPr 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26119978"/>
                  </a:ext>
                </a:extLst>
              </a:tr>
              <a:tr h="864759">
                <a:tc>
                  <a:txBody>
                    <a:bodyPr/>
                    <a:lstStyle/>
                    <a:p>
                      <a:pPr algn="ctr" fontAlgn="ctr"/>
                      <a:r>
                        <a:rPr lang="zh-TW" altLang="en-US" sz="1100" b="1" i="0" u="none" strike="noStrike" dirty="0">
                          <a:effectLst/>
                          <a:latin typeface="微軟正黑體" panose="020B0604030504040204" pitchFamily="34" charset="-120"/>
                          <a:ea typeface="微軟正黑體" panose="020B0604030504040204" pitchFamily="34" charset="-120"/>
                        </a:rPr>
                        <a:t>學校</a:t>
                      </a:r>
                      <a:endParaRPr lang="zh-TW" altLang="en-US" sz="11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3090" marR="0" marT="33090" marB="330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100" b="1" i="0" u="none" strike="noStrike" dirty="0">
                          <a:effectLst/>
                          <a:latin typeface="微軟正黑體" panose="020B0604030504040204" pitchFamily="34" charset="-120"/>
                          <a:ea typeface="微軟正黑體" panose="020B0604030504040204" pitchFamily="34" charset="-120"/>
                        </a:rPr>
                        <a:t>科系組</a:t>
                      </a:r>
                      <a:endParaRPr lang="zh-TW" altLang="en-US" sz="11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3090" marR="0" marT="33090" marB="330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t>高中</a:t>
                      </a:r>
                      <a:endParaRPr lang="en-US" altLang="zh-TW" sz="1200" b="1" i="0" u="none" strike="noStrike" dirty="0">
                        <a:solidFill>
                          <a:srgbClr val="C00000"/>
                        </a:solidFill>
                        <a:effectLst/>
                        <a:latin typeface="微軟正黑體" panose="020B0604030504040204" pitchFamily="34" charset="-120"/>
                        <a:ea typeface="微軟正黑體" panose="020B0604030504040204" pitchFamily="34" charset="-120"/>
                      </a:endParaRPr>
                    </a:p>
                    <a:p>
                      <a:pPr algn="ctr" fontAlgn="ctr"/>
                      <a: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t>自主學習</a:t>
                      </a:r>
                      <a:endParaRPr lang="en-US" altLang="zh-TW" sz="1200" b="1" i="0" u="none" strike="noStrike" dirty="0">
                        <a:solidFill>
                          <a:srgbClr val="C00000"/>
                        </a:solidFill>
                        <a:effectLst/>
                        <a:latin typeface="微軟正黑體" panose="020B0604030504040204" pitchFamily="34" charset="-120"/>
                        <a:ea typeface="微軟正黑體" panose="020B0604030504040204" pitchFamily="34" charset="-120"/>
                      </a:endParaRPr>
                    </a:p>
                    <a:p>
                      <a:pPr algn="ctr" fontAlgn="ctr"/>
                      <a: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t>計畫與成果</a:t>
                      </a:r>
                      <a:b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br>
                      <a:r>
                        <a:rPr lang="en-US" altLang="zh-TW" sz="1200" b="1" i="0" u="none" strike="noStrike" dirty="0">
                          <a:solidFill>
                            <a:srgbClr val="C00000"/>
                          </a:solidFill>
                          <a:effectLst/>
                          <a:latin typeface="微軟正黑體" panose="020B0604030504040204" pitchFamily="34" charset="-120"/>
                          <a:ea typeface="微軟正黑體" panose="020B0604030504040204" pitchFamily="34" charset="-120"/>
                        </a:rPr>
                        <a:t>F</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effectLst/>
                          <a:latin typeface="微軟正黑體" panose="020B0604030504040204" pitchFamily="34" charset="-120"/>
                          <a:ea typeface="微軟正黑體" panose="020B0604030504040204" pitchFamily="34" charset="-120"/>
                        </a:rPr>
                        <a:t>社團活動經驗</a:t>
                      </a:r>
                      <a:br>
                        <a:rPr lang="zh-TW" altLang="en-US" sz="1200" b="1" i="0" u="none" strike="noStrike" dirty="0">
                          <a:effectLst/>
                          <a:latin typeface="微軟正黑體" panose="020B0604030504040204" pitchFamily="34" charset="-120"/>
                          <a:ea typeface="微軟正黑體" panose="020B0604030504040204" pitchFamily="34" charset="-120"/>
                        </a:rPr>
                      </a:br>
                      <a:r>
                        <a:rPr lang="en-US" altLang="zh-TW" sz="1200" b="1" i="0" u="none" strike="noStrike" dirty="0">
                          <a:effectLst/>
                          <a:latin typeface="微軟正黑體" panose="020B0604030504040204" pitchFamily="34" charset="-120"/>
                          <a:ea typeface="微軟正黑體" panose="020B0604030504040204" pitchFamily="34" charset="-120"/>
                        </a:rPr>
                        <a:t>G</a:t>
                      </a:r>
                      <a:endParaRPr lang="en-US" altLang="zh-TW" sz="12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effectLst/>
                          <a:latin typeface="微軟正黑體" panose="020B0604030504040204" pitchFamily="34" charset="-120"/>
                          <a:ea typeface="微軟正黑體" panose="020B0604030504040204" pitchFamily="34" charset="-120"/>
                        </a:rPr>
                        <a:t>擔任幹部經驗</a:t>
                      </a:r>
                      <a:br>
                        <a:rPr lang="zh-TW" altLang="en-US" sz="1200" b="1" i="0" u="none" strike="noStrike" dirty="0">
                          <a:effectLst/>
                          <a:latin typeface="微軟正黑體" panose="020B0604030504040204" pitchFamily="34" charset="-120"/>
                          <a:ea typeface="微軟正黑體" panose="020B0604030504040204" pitchFamily="34" charset="-120"/>
                        </a:rPr>
                      </a:br>
                      <a:r>
                        <a:rPr lang="en-US" altLang="zh-TW" sz="1200" b="1" i="0" u="none" strike="noStrike" dirty="0">
                          <a:effectLst/>
                          <a:latin typeface="微軟正黑體" panose="020B0604030504040204" pitchFamily="34" charset="-120"/>
                          <a:ea typeface="微軟正黑體" panose="020B0604030504040204" pitchFamily="34" charset="-120"/>
                        </a:rPr>
                        <a:t>H</a:t>
                      </a:r>
                      <a:endParaRPr lang="en-US" altLang="zh-TW" sz="12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effectLst/>
                          <a:latin typeface="微軟正黑體" panose="020B0604030504040204" pitchFamily="34" charset="-120"/>
                          <a:ea typeface="微軟正黑體" panose="020B0604030504040204" pitchFamily="34" charset="-120"/>
                        </a:rPr>
                        <a:t>服務學習經驗</a:t>
                      </a:r>
                      <a:br>
                        <a:rPr lang="zh-TW" altLang="en-US" sz="1200" b="1" i="0" u="none" strike="noStrike" dirty="0">
                          <a:effectLst/>
                          <a:latin typeface="微軟正黑體" panose="020B0604030504040204" pitchFamily="34" charset="-120"/>
                          <a:ea typeface="微軟正黑體" panose="020B0604030504040204" pitchFamily="34" charset="-120"/>
                        </a:rPr>
                      </a:br>
                      <a:r>
                        <a:rPr lang="en-US" altLang="zh-TW" sz="1200" b="1" i="0" u="none" strike="noStrike" dirty="0">
                          <a:effectLst/>
                          <a:latin typeface="微軟正黑體" panose="020B0604030504040204" pitchFamily="34" charset="-120"/>
                          <a:ea typeface="微軟正黑體" panose="020B0604030504040204" pitchFamily="34" charset="-120"/>
                        </a:rPr>
                        <a:t>I</a:t>
                      </a:r>
                      <a:endParaRPr lang="en-US" altLang="zh-TW" sz="12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t>競賽</a:t>
                      </a:r>
                      <a:endParaRPr lang="en-US" altLang="zh-TW" sz="1200" b="1" i="0" u="none" strike="noStrike" dirty="0">
                        <a:solidFill>
                          <a:srgbClr val="C00000"/>
                        </a:solidFill>
                        <a:effectLst/>
                        <a:latin typeface="微軟正黑體" panose="020B0604030504040204" pitchFamily="34" charset="-120"/>
                        <a:ea typeface="微軟正黑體" panose="020B0604030504040204" pitchFamily="34" charset="-120"/>
                      </a:endParaRPr>
                    </a:p>
                    <a:p>
                      <a:pPr algn="ctr" fontAlgn="ctr"/>
                      <a: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t>表現</a:t>
                      </a:r>
                      <a:b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br>
                      <a:r>
                        <a:rPr lang="en-US" sz="1200" b="1" i="0" u="none" strike="noStrike" dirty="0">
                          <a:solidFill>
                            <a:srgbClr val="C00000"/>
                          </a:solidFill>
                          <a:effectLst/>
                          <a:latin typeface="微軟正黑體" panose="020B0604030504040204" pitchFamily="34" charset="-120"/>
                          <a:ea typeface="微軟正黑體" panose="020B0604030504040204" pitchFamily="34" charset="-120"/>
                        </a:rPr>
                        <a:t>J</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effectLst/>
                          <a:latin typeface="微軟正黑體" panose="020B0604030504040204" pitchFamily="34" charset="-120"/>
                          <a:ea typeface="微軟正黑體" panose="020B0604030504040204" pitchFamily="34" charset="-120"/>
                        </a:rPr>
                        <a:t>非修課紀錄之成果作品</a:t>
                      </a:r>
                      <a:br>
                        <a:rPr lang="zh-TW" altLang="en-US" sz="1200" b="1" i="0" u="none" strike="noStrike" dirty="0">
                          <a:effectLst/>
                          <a:latin typeface="微軟正黑體" panose="020B0604030504040204" pitchFamily="34" charset="-120"/>
                          <a:ea typeface="微軟正黑體" panose="020B0604030504040204" pitchFamily="34" charset="-120"/>
                        </a:rPr>
                      </a:br>
                      <a:r>
                        <a:rPr lang="en-US" altLang="zh-TW" sz="1200" b="1" i="0" u="none" strike="noStrike" dirty="0">
                          <a:effectLst/>
                          <a:latin typeface="微軟正黑體" panose="020B0604030504040204" pitchFamily="34" charset="-120"/>
                          <a:ea typeface="微軟正黑體" panose="020B0604030504040204" pitchFamily="34" charset="-120"/>
                        </a:rPr>
                        <a:t>K</a:t>
                      </a:r>
                      <a:endParaRPr lang="en-US" altLang="zh-TW" sz="12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effectLst/>
                          <a:latin typeface="微軟正黑體" panose="020B0604030504040204" pitchFamily="34" charset="-120"/>
                          <a:ea typeface="微軟正黑體" panose="020B0604030504040204" pitchFamily="34" charset="-120"/>
                        </a:rPr>
                        <a:t>檢定</a:t>
                      </a:r>
                      <a:endParaRPr lang="en-US" altLang="zh-TW" sz="1200" b="1" i="0" u="none" strike="noStrike" dirty="0">
                        <a:effectLst/>
                        <a:latin typeface="微軟正黑體" panose="020B0604030504040204" pitchFamily="34" charset="-120"/>
                        <a:ea typeface="微軟正黑體" panose="020B0604030504040204" pitchFamily="34" charset="-120"/>
                      </a:endParaRPr>
                    </a:p>
                    <a:p>
                      <a:pPr algn="ctr" fontAlgn="ctr"/>
                      <a:r>
                        <a:rPr lang="zh-TW" altLang="en-US" sz="1200" b="1" i="0" u="none" strike="noStrike" dirty="0">
                          <a:effectLst/>
                          <a:latin typeface="微軟正黑體" panose="020B0604030504040204" pitchFamily="34" charset="-120"/>
                          <a:ea typeface="微軟正黑體" panose="020B0604030504040204" pitchFamily="34" charset="-120"/>
                        </a:rPr>
                        <a:t>證照</a:t>
                      </a:r>
                      <a:br>
                        <a:rPr lang="zh-TW" altLang="en-US" sz="1200" b="1" i="0" u="none" strike="noStrike" dirty="0">
                          <a:effectLst/>
                          <a:latin typeface="微軟正黑體" panose="020B0604030504040204" pitchFamily="34" charset="-120"/>
                          <a:ea typeface="微軟正黑體" panose="020B0604030504040204" pitchFamily="34" charset="-120"/>
                        </a:rPr>
                      </a:br>
                      <a:r>
                        <a:rPr lang="en-US" sz="1200" b="1" i="0" u="none" strike="noStrike" dirty="0">
                          <a:effectLst/>
                          <a:latin typeface="微軟正黑體" panose="020B0604030504040204" pitchFamily="34" charset="-120"/>
                          <a:ea typeface="微軟正黑體" panose="020B0604030504040204" pitchFamily="34" charset="-120"/>
                        </a:rPr>
                        <a:t>L</a:t>
                      </a:r>
                      <a:endParaRPr lang="en-US" sz="12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t>特殊優良</a:t>
                      </a:r>
                      <a:endParaRPr lang="en-US" altLang="zh-TW" sz="1200" b="1" i="0" u="none" strike="noStrike" dirty="0">
                        <a:solidFill>
                          <a:srgbClr val="C00000"/>
                        </a:solidFill>
                        <a:effectLst/>
                        <a:latin typeface="微軟正黑體" panose="020B0604030504040204" pitchFamily="34" charset="-120"/>
                        <a:ea typeface="微軟正黑體" panose="020B0604030504040204" pitchFamily="34" charset="-120"/>
                      </a:endParaRPr>
                    </a:p>
                    <a:p>
                      <a:pPr algn="ctr" fontAlgn="ctr"/>
                      <a: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t>表現證明</a:t>
                      </a:r>
                      <a:b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br>
                      <a:r>
                        <a:rPr lang="en-US" altLang="zh-TW" sz="1200" b="1" i="0" u="none" strike="noStrike" dirty="0">
                          <a:solidFill>
                            <a:srgbClr val="C00000"/>
                          </a:solidFill>
                          <a:effectLst/>
                          <a:latin typeface="微軟正黑體" panose="020B0604030504040204" pitchFamily="34" charset="-120"/>
                          <a:ea typeface="微軟正黑體" panose="020B0604030504040204" pitchFamily="34" charset="-120"/>
                        </a:rPr>
                        <a:t>M</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t>多元表現</a:t>
                      </a:r>
                      <a:endParaRPr lang="en-US" altLang="zh-TW" sz="1200" b="1" i="0" u="none" strike="noStrike" dirty="0">
                        <a:solidFill>
                          <a:srgbClr val="C00000"/>
                        </a:solidFill>
                        <a:effectLst/>
                        <a:latin typeface="微軟正黑體" panose="020B0604030504040204" pitchFamily="34" charset="-120"/>
                        <a:ea typeface="微軟正黑體" panose="020B0604030504040204" pitchFamily="34" charset="-120"/>
                      </a:endParaRPr>
                    </a:p>
                    <a:p>
                      <a:pPr algn="ctr" fontAlgn="ctr"/>
                      <a: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t>綜整心得</a:t>
                      </a:r>
                      <a:b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br>
                      <a:r>
                        <a:rPr lang="en-US" sz="1200" b="1" i="0" u="none" strike="noStrike" dirty="0">
                          <a:solidFill>
                            <a:srgbClr val="C00000"/>
                          </a:solidFill>
                          <a:effectLst/>
                          <a:latin typeface="微軟正黑體" panose="020B0604030504040204" pitchFamily="34" charset="-120"/>
                          <a:ea typeface="微軟正黑體" panose="020B0604030504040204" pitchFamily="34" charset="-120"/>
                        </a:rPr>
                        <a:t>N</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13505631"/>
                  </a:ext>
                </a:extLst>
              </a:tr>
              <a:tr h="287594">
                <a:tc>
                  <a:txBody>
                    <a:bodyPr/>
                    <a:lstStyle/>
                    <a:p>
                      <a:pPr algn="l" fontAlgn="ctr"/>
                      <a:r>
                        <a:rPr lang="en-US" altLang="zh-TW" sz="1100" b="0" i="0" u="none" strike="noStrike" dirty="0">
                          <a:solidFill>
                            <a:srgbClr val="000000"/>
                          </a:solidFill>
                          <a:effectLst/>
                          <a:latin typeface="微軟正黑體" panose="020B0604030504040204" pitchFamily="34" charset="-120"/>
                          <a:ea typeface="微軟正黑體" panose="020B0604030504040204" pitchFamily="34" charset="-120"/>
                        </a:rPr>
                        <a:t>002-</a:t>
                      </a:r>
                      <a:r>
                        <a:rPr kumimoji="0" lang="zh-TW" altLang="en-US" sz="1100" b="0" i="0" kern="1200" dirty="0">
                          <a:solidFill>
                            <a:schemeClr val="dk1"/>
                          </a:solidFill>
                          <a:effectLst/>
                          <a:latin typeface="微軟正黑體" panose="020B0604030504040204" pitchFamily="34" charset="-120"/>
                          <a:ea typeface="微軟正黑體" panose="020B0604030504040204" pitchFamily="34" charset="-120"/>
                          <a:cs typeface="+mn-cs"/>
                        </a:rPr>
                        <a:t>國立臺灣師範大學</a:t>
                      </a:r>
                      <a:endParaRPr lang="zh-TW" altLang="en-US" sz="11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3090" marR="0" marT="33090" marB="330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zh-TW" altLang="en-US" sz="1100" b="0" i="0" u="none" strike="noStrike" dirty="0">
                          <a:effectLst/>
                          <a:latin typeface="微軟正黑體" panose="020B0604030504040204" pitchFamily="34" charset="-120"/>
                          <a:ea typeface="微軟正黑體" panose="020B0604030504040204" pitchFamily="34" charset="-120"/>
                        </a:rPr>
                        <a:t>資訊工程學系</a:t>
                      </a:r>
                      <a:endParaRPr lang="zh-TW" altLang="en-US" sz="11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72000" marR="0" marT="33090" marB="330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effectLst/>
                          <a:latin typeface="微軟正黑體" panose="020B0604030504040204" pitchFamily="34" charset="-120"/>
                          <a:ea typeface="微軟正黑體" panose="020B0604030504040204" pitchFamily="34" charset="-120"/>
                        </a:rPr>
                        <a:t>O</a:t>
                      </a:r>
                      <a:endParaRPr lang="en-US"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effectLst/>
                          <a:latin typeface="微軟正黑體" panose="020B0604030504040204" pitchFamily="34" charset="-120"/>
                          <a:ea typeface="微軟正黑體" panose="020B0604030504040204" pitchFamily="34" charset="-120"/>
                        </a:rPr>
                        <a:t>--</a:t>
                      </a:r>
                      <a:endParaRPr lang="en-US" altLang="zh-TW"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effectLst/>
                          <a:latin typeface="微軟正黑體" panose="020B0604030504040204" pitchFamily="34" charset="-120"/>
                          <a:ea typeface="微軟正黑體" panose="020B0604030504040204" pitchFamily="34" charset="-120"/>
                        </a:rPr>
                        <a:t>O</a:t>
                      </a:r>
                      <a:endParaRPr lang="en-US"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68569299"/>
                  </a:ext>
                </a:extLst>
              </a:tr>
              <a:tr h="287594">
                <a:tc>
                  <a:txBody>
                    <a:bodyPr/>
                    <a:lstStyle/>
                    <a:p>
                      <a:pPr algn="l" fontAlgn="ctr"/>
                      <a:r>
                        <a:rPr lang="en-US" altLang="zh-TW" sz="1100" b="0" i="0" u="none" strike="noStrike" dirty="0">
                          <a:solidFill>
                            <a:srgbClr val="000000"/>
                          </a:solidFill>
                          <a:effectLst/>
                          <a:latin typeface="微軟正黑體" panose="020B0604030504040204" pitchFamily="34" charset="-120"/>
                          <a:ea typeface="微軟正黑體" panose="020B0604030504040204" pitchFamily="34" charset="-120"/>
                        </a:rPr>
                        <a:t>002-</a:t>
                      </a:r>
                      <a:r>
                        <a:rPr kumimoji="0" lang="zh-TW" altLang="en-US" sz="1100" b="0" i="0" kern="1200" dirty="0">
                          <a:solidFill>
                            <a:schemeClr val="dk1"/>
                          </a:solidFill>
                          <a:effectLst/>
                          <a:latin typeface="微軟正黑體" panose="020B0604030504040204" pitchFamily="34" charset="-120"/>
                          <a:ea typeface="微軟正黑體" panose="020B0604030504040204" pitchFamily="34" charset="-120"/>
                          <a:cs typeface="+mn-cs"/>
                        </a:rPr>
                        <a:t>國立臺灣師範大學</a:t>
                      </a:r>
                      <a:endParaRPr lang="zh-TW" altLang="en-US" sz="11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3090" marR="0" marT="33090" marB="330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zh-TW" altLang="en-US" sz="1100" b="0" i="0" u="none" strike="noStrike" dirty="0">
                          <a:effectLst/>
                          <a:latin typeface="微軟正黑體" panose="020B0604030504040204" pitchFamily="34" charset="-120"/>
                          <a:ea typeface="微軟正黑體" panose="020B0604030504040204" pitchFamily="34" charset="-120"/>
                        </a:rPr>
                        <a:t>資訊工程學系 </a:t>
                      </a:r>
                      <a:r>
                        <a:rPr lang="en-US" altLang="zh-TW" sz="1100" b="0" i="0" u="none" strike="noStrike" dirty="0">
                          <a:effectLst/>
                          <a:latin typeface="微軟正黑體" panose="020B0604030504040204" pitchFamily="34" charset="-120"/>
                          <a:ea typeface="微軟正黑體" panose="020B0604030504040204" pitchFamily="34" charset="-120"/>
                        </a:rPr>
                        <a:t>(APCS</a:t>
                      </a:r>
                      <a:r>
                        <a:rPr lang="zh-TW" altLang="en-US" sz="1100" b="0" i="0" u="none" strike="noStrike" dirty="0">
                          <a:effectLst/>
                          <a:latin typeface="微軟正黑體" panose="020B0604030504040204" pitchFamily="34" charset="-120"/>
                          <a:ea typeface="微軟正黑體" panose="020B0604030504040204" pitchFamily="34" charset="-120"/>
                        </a:rPr>
                        <a:t>組</a:t>
                      </a:r>
                      <a:r>
                        <a:rPr lang="en-US" altLang="zh-TW" sz="1100" b="0" i="0" u="none" strike="noStrike" dirty="0">
                          <a:effectLst/>
                          <a:latin typeface="微軟正黑體" panose="020B0604030504040204" pitchFamily="34" charset="-120"/>
                          <a:ea typeface="微軟正黑體" panose="020B0604030504040204" pitchFamily="34" charset="-120"/>
                        </a:rPr>
                        <a:t>)</a:t>
                      </a:r>
                      <a:endParaRPr lang="zh-TW" altLang="en-US" sz="11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72000" marR="0" marT="33090" marB="330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effectLst/>
                          <a:latin typeface="微軟正黑體" panose="020B0604030504040204" pitchFamily="34" charset="-120"/>
                          <a:ea typeface="微軟正黑體" panose="020B0604030504040204" pitchFamily="34" charset="-120"/>
                        </a:rPr>
                        <a:t>O</a:t>
                      </a:r>
                      <a:endParaRPr lang="en-US"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effectLst/>
                          <a:latin typeface="微軟正黑體" panose="020B0604030504040204" pitchFamily="34" charset="-120"/>
                          <a:ea typeface="微軟正黑體" panose="020B0604030504040204" pitchFamily="34" charset="-120"/>
                        </a:rPr>
                        <a:t>--</a:t>
                      </a:r>
                      <a:endParaRPr lang="en-US" altLang="zh-TW"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effectLst/>
                          <a:latin typeface="微軟正黑體" panose="020B0604030504040204" pitchFamily="34" charset="-120"/>
                          <a:ea typeface="微軟正黑體" panose="020B0604030504040204" pitchFamily="34" charset="-120"/>
                        </a:rPr>
                        <a:t>O</a:t>
                      </a:r>
                      <a:endParaRPr lang="en-US"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04163269"/>
                  </a:ext>
                </a:extLst>
              </a:tr>
              <a:tr h="287594">
                <a:tc>
                  <a:txBody>
                    <a:bodyPr/>
                    <a:lstStyle/>
                    <a:p>
                      <a:pPr algn="l" fontAlgn="ctr"/>
                      <a:r>
                        <a:rPr lang="en-US" altLang="zh-TW" sz="1100" b="0" i="0" u="none" strike="noStrike" dirty="0">
                          <a:solidFill>
                            <a:srgbClr val="000000"/>
                          </a:solidFill>
                          <a:effectLst/>
                          <a:latin typeface="微軟正黑體" panose="020B0604030504040204" pitchFamily="34" charset="-120"/>
                          <a:ea typeface="微軟正黑體" panose="020B0604030504040204" pitchFamily="34" charset="-120"/>
                        </a:rPr>
                        <a:t>002-</a:t>
                      </a:r>
                      <a:r>
                        <a:rPr kumimoji="0" lang="zh-TW" altLang="en-US" sz="1100" b="0" i="0" kern="1200" dirty="0">
                          <a:solidFill>
                            <a:schemeClr val="dk1"/>
                          </a:solidFill>
                          <a:effectLst/>
                          <a:latin typeface="微軟正黑體" panose="020B0604030504040204" pitchFamily="34" charset="-120"/>
                          <a:ea typeface="微軟正黑體" panose="020B0604030504040204" pitchFamily="34" charset="-120"/>
                          <a:cs typeface="+mn-cs"/>
                        </a:rPr>
                        <a:t>國立臺灣師範大學</a:t>
                      </a:r>
                      <a:endParaRPr lang="zh-TW" altLang="en-US" sz="11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3090" marR="0" marT="33090" marB="330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zh-TW" altLang="en-US" sz="1100" b="0" i="0" u="none" strike="noStrike" dirty="0">
                          <a:effectLst/>
                          <a:latin typeface="微軟正黑體" panose="020B0604030504040204" pitchFamily="34" charset="-120"/>
                          <a:ea typeface="微軟正黑體" panose="020B0604030504040204" pitchFamily="34" charset="-120"/>
                        </a:rPr>
                        <a:t>資訊工程學系 </a:t>
                      </a:r>
                      <a:r>
                        <a:rPr lang="en-US" altLang="zh-TW" sz="1100" b="0" i="0" u="none" strike="noStrike" dirty="0">
                          <a:effectLst/>
                          <a:latin typeface="微軟正黑體" panose="020B0604030504040204" pitchFamily="34" charset="-120"/>
                          <a:ea typeface="微軟正黑體" panose="020B0604030504040204" pitchFamily="34" charset="-120"/>
                        </a:rPr>
                        <a:t>(</a:t>
                      </a:r>
                      <a:r>
                        <a:rPr lang="zh-TW" altLang="en-US" sz="1100" b="0" i="0" u="none" strike="noStrike" dirty="0">
                          <a:effectLst/>
                          <a:latin typeface="微軟正黑體" panose="020B0604030504040204" pitchFamily="34" charset="-120"/>
                          <a:ea typeface="微軟正黑體" panose="020B0604030504040204" pitchFamily="34" charset="-120"/>
                        </a:rPr>
                        <a:t>資安組</a:t>
                      </a:r>
                      <a:r>
                        <a:rPr lang="en-US" altLang="zh-TW" sz="1100" b="0" i="0" u="none" strike="noStrike" dirty="0">
                          <a:effectLst/>
                          <a:latin typeface="微軟正黑體" panose="020B0604030504040204" pitchFamily="34" charset="-120"/>
                          <a:ea typeface="微軟正黑體" panose="020B0604030504040204" pitchFamily="34" charset="-120"/>
                        </a:rPr>
                        <a:t>)</a:t>
                      </a:r>
                      <a:endParaRPr lang="zh-TW" altLang="en-US" sz="11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72000" marR="0" marT="33090" marB="330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effectLst/>
                          <a:latin typeface="微軟正黑體" panose="020B0604030504040204" pitchFamily="34" charset="-120"/>
                          <a:ea typeface="微軟正黑體" panose="020B0604030504040204" pitchFamily="34" charset="-120"/>
                        </a:rPr>
                        <a:t>O</a:t>
                      </a:r>
                      <a:endParaRPr lang="en-US"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effectLst/>
                          <a:latin typeface="微軟正黑體" panose="020B0604030504040204" pitchFamily="34" charset="-120"/>
                          <a:ea typeface="微軟正黑體" panose="020B0604030504040204" pitchFamily="34" charset="-120"/>
                        </a:rPr>
                        <a:t>--</a:t>
                      </a:r>
                      <a:endParaRPr lang="en-US" altLang="zh-TW"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effectLst/>
                          <a:latin typeface="微軟正黑體" panose="020B0604030504040204" pitchFamily="34" charset="-120"/>
                          <a:ea typeface="微軟正黑體" panose="020B0604030504040204" pitchFamily="34" charset="-120"/>
                        </a:rPr>
                        <a:t>O</a:t>
                      </a:r>
                      <a:endParaRPr lang="en-US"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4219742"/>
                  </a:ext>
                </a:extLst>
              </a:tr>
              <a:tr h="287594">
                <a:tc>
                  <a:txBody>
                    <a:bodyPr/>
                    <a:lstStyle/>
                    <a:p>
                      <a:pPr algn="l" fontAlgn="ctr"/>
                      <a:r>
                        <a:rPr lang="en-US" altLang="zh-TW" sz="1100" b="0" i="0" u="none" strike="noStrike" dirty="0">
                          <a:effectLst/>
                          <a:latin typeface="微軟正黑體" panose="020B0604030504040204" pitchFamily="34" charset="-120"/>
                          <a:ea typeface="微軟正黑體" panose="020B0604030504040204" pitchFamily="34" charset="-120"/>
                        </a:rPr>
                        <a:t>003-</a:t>
                      </a:r>
                      <a:r>
                        <a:rPr lang="zh-TW" altLang="en-US" sz="1100" b="0" i="0" u="none" strike="noStrike" dirty="0">
                          <a:effectLst/>
                          <a:latin typeface="微軟正黑體" panose="020B0604030504040204" pitchFamily="34" charset="-120"/>
                          <a:ea typeface="微軟正黑體" panose="020B0604030504040204" pitchFamily="34" charset="-120"/>
                        </a:rPr>
                        <a:t>國立中興大學</a:t>
                      </a:r>
                      <a:endParaRPr lang="zh-TW" altLang="en-US" sz="11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3090" marR="0" marT="33090" marB="330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zh-TW" altLang="en-US" sz="1100" b="0" i="0" u="none" strike="noStrike" dirty="0">
                          <a:effectLst/>
                          <a:latin typeface="微軟正黑體" panose="020B0604030504040204" pitchFamily="34" charset="-120"/>
                          <a:ea typeface="微軟正黑體" panose="020B0604030504040204" pitchFamily="34" charset="-120"/>
                        </a:rPr>
                        <a:t>資訊工程學系</a:t>
                      </a:r>
                      <a:endParaRPr lang="zh-TW" altLang="en-US" sz="11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72000" marR="0" marT="33090" marB="330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effectLst/>
                          <a:latin typeface="微軟正黑體" panose="020B0604030504040204" pitchFamily="34" charset="-120"/>
                          <a:ea typeface="微軟正黑體" panose="020B0604030504040204" pitchFamily="34" charset="-120"/>
                        </a:rPr>
                        <a:t>O</a:t>
                      </a:r>
                      <a:endParaRPr lang="en-US"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effectLst/>
                          <a:latin typeface="微軟正黑體" panose="020B0604030504040204" pitchFamily="34" charset="-120"/>
                          <a:ea typeface="微軟正黑體" panose="020B0604030504040204" pitchFamily="34" charset="-120"/>
                        </a:rPr>
                        <a:t>--</a:t>
                      </a:r>
                      <a:endParaRPr lang="en-US" altLang="zh-TW"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effectLst/>
                          <a:latin typeface="微軟正黑體" panose="020B0604030504040204" pitchFamily="34" charset="-120"/>
                          <a:ea typeface="微軟正黑體" panose="020B0604030504040204" pitchFamily="34" charset="-120"/>
                        </a:rPr>
                        <a:t>O</a:t>
                      </a:r>
                      <a:endParaRPr lang="en-US"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23512306"/>
                  </a:ext>
                </a:extLst>
              </a:tr>
              <a:tr h="287594">
                <a:tc>
                  <a:txBody>
                    <a:bodyPr/>
                    <a:lstStyle/>
                    <a:p>
                      <a:pPr algn="l" fontAlgn="ctr"/>
                      <a:r>
                        <a:rPr lang="en-US" altLang="zh-TW" sz="1100" b="0" i="0" u="none" strike="noStrike" dirty="0">
                          <a:effectLst/>
                          <a:latin typeface="微軟正黑體" panose="020B0604030504040204" pitchFamily="34" charset="-120"/>
                          <a:ea typeface="微軟正黑體" panose="020B0604030504040204" pitchFamily="34" charset="-120"/>
                        </a:rPr>
                        <a:t>003-</a:t>
                      </a:r>
                      <a:r>
                        <a:rPr lang="zh-TW" altLang="en-US" sz="1100" b="0" i="0" u="none" strike="noStrike" dirty="0">
                          <a:effectLst/>
                          <a:latin typeface="微軟正黑體" panose="020B0604030504040204" pitchFamily="34" charset="-120"/>
                          <a:ea typeface="微軟正黑體" panose="020B0604030504040204" pitchFamily="34" charset="-120"/>
                        </a:rPr>
                        <a:t>國立中興大學</a:t>
                      </a:r>
                      <a:endParaRPr lang="zh-TW" altLang="en-US" sz="11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3090" marR="0" marT="33090" marB="330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zh-TW" altLang="en-US" sz="1100" b="0" i="0" u="none" strike="noStrike" dirty="0">
                          <a:effectLst/>
                          <a:latin typeface="微軟正黑體" panose="020B0604030504040204" pitchFamily="34" charset="-120"/>
                          <a:ea typeface="微軟正黑體" panose="020B0604030504040204" pitchFamily="34" charset="-120"/>
                        </a:rPr>
                        <a:t>資訊工程學系 </a:t>
                      </a:r>
                      <a:r>
                        <a:rPr lang="en-US" altLang="zh-TW" sz="1100" b="0" i="0" u="none" strike="noStrike" dirty="0">
                          <a:effectLst/>
                          <a:latin typeface="微軟正黑體" panose="020B0604030504040204" pitchFamily="34" charset="-120"/>
                          <a:ea typeface="微軟正黑體" panose="020B0604030504040204" pitchFamily="34" charset="-120"/>
                        </a:rPr>
                        <a:t>(APCS</a:t>
                      </a:r>
                      <a:r>
                        <a:rPr lang="zh-TW" altLang="en-US" sz="1100" b="0" i="0" u="none" strike="noStrike" dirty="0">
                          <a:effectLst/>
                          <a:latin typeface="微軟正黑體" panose="020B0604030504040204" pitchFamily="34" charset="-120"/>
                          <a:ea typeface="微軟正黑體" panose="020B0604030504040204" pitchFamily="34" charset="-120"/>
                        </a:rPr>
                        <a:t>組</a:t>
                      </a:r>
                      <a:r>
                        <a:rPr lang="en-US" altLang="zh-TW" sz="1100" b="0" i="0" u="none" strike="noStrike" dirty="0">
                          <a:effectLst/>
                          <a:latin typeface="微軟正黑體" panose="020B0604030504040204" pitchFamily="34" charset="-120"/>
                          <a:ea typeface="微軟正黑體" panose="020B0604030504040204" pitchFamily="34" charset="-120"/>
                        </a:rPr>
                        <a:t>)</a:t>
                      </a:r>
                      <a:endParaRPr lang="en-US" altLang="zh-TW" sz="11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72000" marR="0" marT="33090" marB="330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effectLst/>
                          <a:latin typeface="微軟正黑體" panose="020B0604030504040204" pitchFamily="34" charset="-120"/>
                          <a:ea typeface="微軟正黑體" panose="020B0604030504040204" pitchFamily="34" charset="-120"/>
                        </a:rPr>
                        <a:t>O</a:t>
                      </a:r>
                      <a:endParaRPr lang="en-US"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effectLst/>
                          <a:latin typeface="微軟正黑體" panose="020B0604030504040204" pitchFamily="34" charset="-120"/>
                          <a:ea typeface="微軟正黑體" panose="020B0604030504040204" pitchFamily="34" charset="-120"/>
                        </a:rPr>
                        <a:t>O</a:t>
                      </a:r>
                      <a:endParaRPr lang="en-US"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96966298"/>
                  </a:ext>
                </a:extLst>
              </a:tr>
              <a:tr h="287594">
                <a:tc>
                  <a:txBody>
                    <a:bodyPr/>
                    <a:lstStyle/>
                    <a:p>
                      <a:pPr algn="l" fontAlgn="ctr"/>
                      <a:r>
                        <a:rPr lang="en-US" altLang="zh-TW" sz="1100" b="0" i="0" u="none" strike="noStrike" dirty="0">
                          <a:effectLst/>
                          <a:latin typeface="微軟正黑體" panose="020B0604030504040204" pitchFamily="34" charset="-120"/>
                          <a:ea typeface="微軟正黑體" panose="020B0604030504040204" pitchFamily="34" charset="-120"/>
                        </a:rPr>
                        <a:t>003-</a:t>
                      </a:r>
                      <a:r>
                        <a:rPr lang="zh-TW" altLang="en-US" sz="1100" b="0" i="0" u="none" strike="noStrike" dirty="0">
                          <a:effectLst/>
                          <a:latin typeface="微軟正黑體" panose="020B0604030504040204" pitchFamily="34" charset="-120"/>
                          <a:ea typeface="微軟正黑體" panose="020B0604030504040204" pitchFamily="34" charset="-120"/>
                        </a:rPr>
                        <a:t>國立中興大學</a:t>
                      </a:r>
                      <a:endParaRPr lang="zh-TW" altLang="en-US" sz="11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3090" marR="0" marT="33090" marB="330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zh-TW" altLang="en-US" sz="1100" b="0" i="0" u="none" strike="noStrike" dirty="0">
                          <a:effectLst/>
                          <a:latin typeface="微軟正黑體" panose="020B0604030504040204" pitchFamily="34" charset="-120"/>
                          <a:ea typeface="微軟正黑體" panose="020B0604030504040204" pitchFamily="34" charset="-120"/>
                        </a:rPr>
                        <a:t>資訊工程學系 </a:t>
                      </a:r>
                      <a:r>
                        <a:rPr lang="en-US" altLang="zh-TW" sz="1100" b="0" i="0" u="none" strike="noStrike" dirty="0">
                          <a:effectLst/>
                          <a:latin typeface="微軟正黑體" panose="020B0604030504040204" pitchFamily="34" charset="-120"/>
                          <a:ea typeface="微軟正黑體" panose="020B0604030504040204" pitchFamily="34" charset="-120"/>
                        </a:rPr>
                        <a:t>(</a:t>
                      </a:r>
                      <a:r>
                        <a:rPr lang="zh-TW" altLang="en-US" sz="1100" b="0" i="0" u="none" strike="noStrike" dirty="0">
                          <a:effectLst/>
                          <a:latin typeface="微軟正黑體" panose="020B0604030504040204" pitchFamily="34" charset="-120"/>
                          <a:ea typeface="微軟正黑體" panose="020B0604030504040204" pitchFamily="34" charset="-120"/>
                        </a:rPr>
                        <a:t>資安組</a:t>
                      </a:r>
                      <a:r>
                        <a:rPr lang="en-US" altLang="zh-TW" sz="1100" b="0" i="0" u="none" strike="noStrike" dirty="0">
                          <a:effectLst/>
                          <a:latin typeface="微軟正黑體" panose="020B0604030504040204" pitchFamily="34" charset="-120"/>
                          <a:ea typeface="微軟正黑體" panose="020B0604030504040204" pitchFamily="34" charset="-120"/>
                        </a:rPr>
                        <a:t>)</a:t>
                      </a:r>
                      <a:endParaRPr lang="en-US" altLang="zh-TW" sz="11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72000" marR="0" marT="33090" marB="330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effectLst/>
                          <a:latin typeface="微軟正黑體" panose="020B0604030504040204" pitchFamily="34" charset="-120"/>
                          <a:ea typeface="微軟正黑體" panose="020B0604030504040204" pitchFamily="34" charset="-120"/>
                        </a:rPr>
                        <a:t>O</a:t>
                      </a:r>
                      <a:endParaRPr lang="en-US"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effectLst/>
                          <a:latin typeface="微軟正黑體" panose="020B0604030504040204" pitchFamily="34" charset="-120"/>
                          <a:ea typeface="微軟正黑體" panose="020B0604030504040204" pitchFamily="34" charset="-120"/>
                        </a:rPr>
                        <a:t>O</a:t>
                      </a:r>
                      <a:endParaRPr lang="en-US"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96295527"/>
                  </a:ext>
                </a:extLst>
              </a:tr>
              <a:tr h="287594">
                <a:tc>
                  <a:txBody>
                    <a:bodyPr/>
                    <a:lstStyle/>
                    <a:p>
                      <a:pPr algn="l" fontAlgn="ctr"/>
                      <a:r>
                        <a:rPr lang="en-US" altLang="zh-TW" sz="1100" b="0" i="0" u="none" strike="noStrike">
                          <a:effectLst/>
                          <a:latin typeface="微軟正黑體" panose="020B0604030504040204" pitchFamily="34" charset="-120"/>
                          <a:ea typeface="微軟正黑體" panose="020B0604030504040204" pitchFamily="34" charset="-120"/>
                        </a:rPr>
                        <a:t>016-</a:t>
                      </a:r>
                      <a:r>
                        <a:rPr lang="zh-TW" altLang="en-US" sz="1100" b="0" i="0" u="none" strike="noStrike">
                          <a:effectLst/>
                          <a:latin typeface="微軟正黑體" panose="020B0604030504040204" pitchFamily="34" charset="-120"/>
                          <a:ea typeface="微軟正黑體" panose="020B0604030504040204" pitchFamily="34" charset="-120"/>
                        </a:rPr>
                        <a:t>國立中央大學</a:t>
                      </a:r>
                      <a:endParaRPr lang="zh-TW" altLang="en-US" sz="1100" b="0" i="0" u="none" strike="noStrike">
                        <a:solidFill>
                          <a:srgbClr val="000000"/>
                        </a:solidFill>
                        <a:effectLst/>
                        <a:latin typeface="微軟正黑體" panose="020B0604030504040204" pitchFamily="34" charset="-120"/>
                        <a:ea typeface="微軟正黑體" panose="020B0604030504040204" pitchFamily="34" charset="-120"/>
                      </a:endParaRPr>
                    </a:p>
                  </a:txBody>
                  <a:tcPr marL="33090" marR="0" marT="33090" marB="330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zh-TW" altLang="en-US" sz="1100" b="0" i="0" u="none" strike="noStrike" dirty="0">
                          <a:effectLst/>
                          <a:latin typeface="微軟正黑體" panose="020B0604030504040204" pitchFamily="34" charset="-120"/>
                          <a:ea typeface="微軟正黑體" panose="020B0604030504040204" pitchFamily="34" charset="-120"/>
                        </a:rPr>
                        <a:t>資訊工程學系</a:t>
                      </a:r>
                      <a:endParaRPr lang="zh-TW" altLang="en-US" sz="11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72000" marR="0" marT="33090" marB="330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effectLst/>
                          <a:latin typeface="微軟正黑體" panose="020B0604030504040204" pitchFamily="34" charset="-120"/>
                          <a:ea typeface="微軟正黑體" panose="020B0604030504040204" pitchFamily="34" charset="-120"/>
                        </a:rPr>
                        <a:t>O</a:t>
                      </a:r>
                      <a:endParaRPr lang="en-US"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9054435"/>
                  </a:ext>
                </a:extLst>
              </a:tr>
              <a:tr h="287594">
                <a:tc>
                  <a:txBody>
                    <a:bodyPr/>
                    <a:lstStyle/>
                    <a:p>
                      <a:pPr algn="l" fontAlgn="ctr"/>
                      <a:r>
                        <a:rPr lang="en-US" altLang="zh-TW" sz="1100" b="0" i="0" u="none" strike="noStrike" dirty="0">
                          <a:effectLst/>
                          <a:latin typeface="微軟正黑體" panose="020B0604030504040204" pitchFamily="34" charset="-120"/>
                          <a:ea typeface="微軟正黑體" panose="020B0604030504040204" pitchFamily="34" charset="-120"/>
                        </a:rPr>
                        <a:t>016-</a:t>
                      </a:r>
                      <a:r>
                        <a:rPr lang="zh-TW" altLang="en-US" sz="1100" b="0" i="0" u="none" strike="noStrike" dirty="0">
                          <a:effectLst/>
                          <a:latin typeface="微軟正黑體" panose="020B0604030504040204" pitchFamily="34" charset="-120"/>
                          <a:ea typeface="微軟正黑體" panose="020B0604030504040204" pitchFamily="34" charset="-120"/>
                        </a:rPr>
                        <a:t>國立中央大學</a:t>
                      </a:r>
                      <a:endParaRPr lang="zh-TW" altLang="en-US" sz="11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3090" marR="0" marT="33090" marB="330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zh-TW" altLang="en-US" sz="1100" b="0" i="0" u="none" strike="noStrike" dirty="0">
                          <a:effectLst/>
                          <a:latin typeface="微軟正黑體" panose="020B0604030504040204" pitchFamily="34" charset="-120"/>
                          <a:ea typeface="微軟正黑體" panose="020B0604030504040204" pitchFamily="34" charset="-120"/>
                        </a:rPr>
                        <a:t>資訊工程學系 </a:t>
                      </a:r>
                      <a:r>
                        <a:rPr lang="en-US" altLang="zh-TW" sz="1100" b="0" i="0" u="none" strike="noStrike" dirty="0">
                          <a:effectLst/>
                          <a:latin typeface="微軟正黑體" panose="020B0604030504040204" pitchFamily="34" charset="-120"/>
                          <a:ea typeface="微軟正黑體" panose="020B0604030504040204" pitchFamily="34" charset="-120"/>
                        </a:rPr>
                        <a:t>(APCS</a:t>
                      </a:r>
                      <a:r>
                        <a:rPr lang="zh-TW" altLang="en-US" sz="1100" b="0" i="0" u="none" strike="noStrike" dirty="0">
                          <a:effectLst/>
                          <a:latin typeface="微軟正黑體" panose="020B0604030504040204" pitchFamily="34" charset="-120"/>
                          <a:ea typeface="微軟正黑體" panose="020B0604030504040204" pitchFamily="34" charset="-120"/>
                        </a:rPr>
                        <a:t>組</a:t>
                      </a:r>
                      <a:r>
                        <a:rPr lang="en-US" altLang="zh-TW" sz="1100" b="0" i="0" u="none" strike="noStrike" dirty="0">
                          <a:effectLst/>
                          <a:latin typeface="微軟正黑體" panose="020B0604030504040204" pitchFamily="34" charset="-120"/>
                          <a:ea typeface="微軟正黑體" panose="020B0604030504040204" pitchFamily="34" charset="-120"/>
                        </a:rPr>
                        <a:t>)</a:t>
                      </a:r>
                      <a:endParaRPr lang="zh-TW" altLang="en-US" sz="11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72000" marR="0" marT="33090" marB="330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effectLst/>
                          <a:latin typeface="微軟正黑體" panose="020B0604030504040204" pitchFamily="34" charset="-120"/>
                          <a:ea typeface="微軟正黑體" panose="020B0604030504040204" pitchFamily="34" charset="-120"/>
                        </a:rPr>
                        <a:t>O</a:t>
                      </a:r>
                      <a:endParaRPr lang="en-US"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effectLst/>
                          <a:latin typeface="微軟正黑體" panose="020B0604030504040204" pitchFamily="34" charset="-120"/>
                          <a:ea typeface="微軟正黑體" panose="020B0604030504040204" pitchFamily="34" charset="-120"/>
                        </a:rPr>
                        <a:t>O</a:t>
                      </a:r>
                      <a:endParaRPr lang="en-US"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46777423"/>
                  </a:ext>
                </a:extLst>
              </a:tr>
              <a:tr h="287594">
                <a:tc>
                  <a:txBody>
                    <a:bodyPr/>
                    <a:lstStyle/>
                    <a:p>
                      <a:pPr algn="l" fontAlgn="ctr"/>
                      <a:r>
                        <a:rPr lang="en-US" altLang="zh-TW" sz="1100" b="0" i="0" u="none" strike="noStrike" dirty="0">
                          <a:effectLst/>
                          <a:latin typeface="微軟正黑體" panose="020B0604030504040204" pitchFamily="34" charset="-120"/>
                          <a:ea typeface="微軟正黑體" panose="020B0604030504040204" pitchFamily="34" charset="-120"/>
                        </a:rPr>
                        <a:t>016-</a:t>
                      </a:r>
                      <a:r>
                        <a:rPr lang="zh-TW" altLang="en-US" sz="1100" b="0" i="0" u="none" strike="noStrike" dirty="0">
                          <a:effectLst/>
                          <a:latin typeface="微軟正黑體" panose="020B0604030504040204" pitchFamily="34" charset="-120"/>
                          <a:ea typeface="微軟正黑體" panose="020B0604030504040204" pitchFamily="34" charset="-120"/>
                        </a:rPr>
                        <a:t>國立中央大學</a:t>
                      </a:r>
                      <a:endParaRPr lang="zh-TW" altLang="en-US" sz="11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3090" marR="0" marT="33090" marB="330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zh-TW" altLang="en-US" sz="1100" b="0" i="0" u="none" strike="noStrike" dirty="0">
                          <a:effectLst/>
                          <a:latin typeface="微軟正黑體" panose="020B0604030504040204" pitchFamily="34" charset="-120"/>
                          <a:ea typeface="微軟正黑體" panose="020B0604030504040204" pitchFamily="34" charset="-120"/>
                        </a:rPr>
                        <a:t>資訊工程學系 </a:t>
                      </a:r>
                      <a:r>
                        <a:rPr lang="en-US" altLang="zh-TW" sz="1100" b="0" i="0" u="none" strike="noStrike" dirty="0">
                          <a:effectLst/>
                          <a:latin typeface="微軟正黑體" panose="020B0604030504040204" pitchFamily="34" charset="-120"/>
                          <a:ea typeface="微軟正黑體" panose="020B0604030504040204" pitchFamily="34" charset="-120"/>
                        </a:rPr>
                        <a:t>(</a:t>
                      </a:r>
                      <a:r>
                        <a:rPr lang="zh-TW" altLang="en-US" sz="1100" b="0" i="0" u="none" strike="noStrike" dirty="0">
                          <a:effectLst/>
                          <a:latin typeface="微軟正黑體" panose="020B0604030504040204" pitchFamily="34" charset="-120"/>
                          <a:ea typeface="微軟正黑體" panose="020B0604030504040204" pitchFamily="34" charset="-120"/>
                        </a:rPr>
                        <a:t>資安組</a:t>
                      </a:r>
                      <a:r>
                        <a:rPr lang="en-US" altLang="zh-TW" sz="1100" b="0" i="0" u="none" strike="noStrike" dirty="0">
                          <a:effectLst/>
                          <a:latin typeface="微軟正黑體" panose="020B0604030504040204" pitchFamily="34" charset="-120"/>
                          <a:ea typeface="微軟正黑體" panose="020B0604030504040204" pitchFamily="34" charset="-120"/>
                        </a:rPr>
                        <a:t>)</a:t>
                      </a:r>
                      <a:endParaRPr lang="zh-TW" altLang="en-US" sz="11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72000" marR="0" marT="33090" marB="330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effectLst/>
                          <a:latin typeface="微軟正黑體" panose="020B0604030504040204" pitchFamily="34" charset="-120"/>
                          <a:ea typeface="微軟正黑體" panose="020B0604030504040204" pitchFamily="34" charset="-120"/>
                        </a:rPr>
                        <a:t>O</a:t>
                      </a:r>
                      <a:endParaRPr lang="en-US"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effectLst/>
                          <a:latin typeface="微軟正黑體" panose="020B0604030504040204" pitchFamily="34" charset="-120"/>
                          <a:ea typeface="微軟正黑體" panose="020B0604030504040204" pitchFamily="34" charset="-120"/>
                        </a:rPr>
                        <a:t>O</a:t>
                      </a:r>
                      <a:endParaRPr lang="en-US"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67971707"/>
                  </a:ext>
                </a:extLst>
              </a:tr>
              <a:tr h="287594">
                <a:tc>
                  <a:txBody>
                    <a:bodyPr/>
                    <a:lstStyle/>
                    <a:p>
                      <a:pPr algn="l" fontAlgn="ctr"/>
                      <a:r>
                        <a:rPr lang="en-US" altLang="zh-TW" sz="1100" b="0" i="0" u="none" strike="noStrike" dirty="0">
                          <a:effectLst/>
                          <a:latin typeface="微軟正黑體" panose="020B0604030504040204" pitchFamily="34" charset="-120"/>
                          <a:ea typeface="微軟正黑體" panose="020B0604030504040204" pitchFamily="34" charset="-120"/>
                        </a:rPr>
                        <a:t>027-</a:t>
                      </a:r>
                      <a:r>
                        <a:rPr lang="zh-TW" altLang="en-US" sz="1100" b="0" i="0" u="none" strike="noStrike" dirty="0">
                          <a:effectLst/>
                          <a:latin typeface="微軟正黑體" panose="020B0604030504040204" pitchFamily="34" charset="-120"/>
                          <a:ea typeface="微軟正黑體" panose="020B0604030504040204" pitchFamily="34" charset="-120"/>
                        </a:rPr>
                        <a:t>國立中山大學</a:t>
                      </a:r>
                      <a:endParaRPr lang="zh-TW" altLang="en-US" sz="11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3090" marR="0" marT="33090" marB="330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zh-TW" altLang="en-US" sz="1100" b="0" i="0" u="none" strike="noStrike" dirty="0">
                          <a:effectLst/>
                          <a:latin typeface="微軟正黑體" panose="020B0604030504040204" pitchFamily="34" charset="-120"/>
                          <a:ea typeface="微軟正黑體" panose="020B0604030504040204" pitchFamily="34" charset="-120"/>
                        </a:rPr>
                        <a:t>資訊工程學系</a:t>
                      </a:r>
                      <a:endParaRPr lang="zh-TW" altLang="en-US" sz="11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72000" marR="0" marT="33090" marB="330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effectLst/>
                          <a:latin typeface="微軟正黑體" panose="020B0604030504040204" pitchFamily="34" charset="-120"/>
                          <a:ea typeface="微軟正黑體" panose="020B0604030504040204" pitchFamily="34" charset="-120"/>
                        </a:rPr>
                        <a:t>O</a:t>
                      </a:r>
                      <a:endParaRPr lang="en-US"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40485959"/>
                  </a:ext>
                </a:extLst>
              </a:tr>
              <a:tr h="287594">
                <a:tc>
                  <a:txBody>
                    <a:bodyPr/>
                    <a:lstStyle/>
                    <a:p>
                      <a:pPr algn="l" fontAlgn="ctr"/>
                      <a:r>
                        <a:rPr lang="en-US" altLang="zh-TW" sz="1100" b="0" i="0" u="none" strike="noStrike" dirty="0">
                          <a:effectLst/>
                          <a:latin typeface="微軟正黑體" panose="020B0604030504040204" pitchFamily="34" charset="-120"/>
                          <a:ea typeface="微軟正黑體" panose="020B0604030504040204" pitchFamily="34" charset="-120"/>
                        </a:rPr>
                        <a:t>027-</a:t>
                      </a:r>
                      <a:r>
                        <a:rPr lang="zh-TW" altLang="en-US" sz="1100" b="0" i="0" u="none" strike="noStrike" dirty="0">
                          <a:effectLst/>
                          <a:latin typeface="微軟正黑體" panose="020B0604030504040204" pitchFamily="34" charset="-120"/>
                          <a:ea typeface="微軟正黑體" panose="020B0604030504040204" pitchFamily="34" charset="-120"/>
                        </a:rPr>
                        <a:t>國立中山大學</a:t>
                      </a:r>
                      <a:endParaRPr lang="zh-TW" altLang="en-US" sz="11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3090" marR="0" marT="33090" marB="330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zh-TW" altLang="en-US" sz="1100" b="0" i="0" u="none" strike="noStrike" dirty="0">
                          <a:effectLst/>
                          <a:latin typeface="微軟正黑體" panose="020B0604030504040204" pitchFamily="34" charset="-120"/>
                          <a:ea typeface="微軟正黑體" panose="020B0604030504040204" pitchFamily="34" charset="-120"/>
                        </a:rPr>
                        <a:t>資訊工程學系</a:t>
                      </a:r>
                      <a:r>
                        <a:rPr kumimoji="0" lang="zh-TW" altLang="en-US" sz="1100" b="0" i="0" kern="1200" dirty="0">
                          <a:solidFill>
                            <a:schemeClr val="dk1"/>
                          </a:solidFill>
                          <a:effectLst/>
                          <a:latin typeface="微軟正黑體" panose="020B0604030504040204" pitchFamily="34" charset="-120"/>
                          <a:ea typeface="微軟正黑體" panose="020B0604030504040204" pitchFamily="34" charset="-120"/>
                          <a:cs typeface="+mn-cs"/>
                        </a:rPr>
                        <a:t>全英語學士班</a:t>
                      </a:r>
                      <a:endParaRPr lang="zh-TW" altLang="en-US" sz="11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72000" marR="0" marT="33090" marB="330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effectLst/>
                          <a:latin typeface="微軟正黑體" panose="020B0604030504040204" pitchFamily="34" charset="-120"/>
                          <a:ea typeface="微軟正黑體" panose="020B0604030504040204" pitchFamily="34" charset="-120"/>
                        </a:rPr>
                        <a:t>O</a:t>
                      </a:r>
                      <a:endParaRPr lang="en-US"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62890593"/>
                  </a:ext>
                </a:extLst>
              </a:tr>
              <a:tr h="287594">
                <a:tc>
                  <a:txBody>
                    <a:bodyPr/>
                    <a:lstStyle/>
                    <a:p>
                      <a:pPr algn="l" fontAlgn="ctr"/>
                      <a:r>
                        <a:rPr lang="en-US" altLang="zh-TW" sz="1100" b="0" i="0" u="none" strike="noStrike">
                          <a:effectLst/>
                          <a:latin typeface="微軟正黑體" panose="020B0604030504040204" pitchFamily="34" charset="-120"/>
                          <a:ea typeface="微軟正黑體" panose="020B0604030504040204" pitchFamily="34" charset="-120"/>
                        </a:rPr>
                        <a:t>041-</a:t>
                      </a:r>
                      <a:r>
                        <a:rPr lang="zh-TW" altLang="en-US" sz="1100" b="0" i="0" u="none" strike="noStrike">
                          <a:effectLst/>
                          <a:latin typeface="微軟正黑體" panose="020B0604030504040204" pitchFamily="34" charset="-120"/>
                          <a:ea typeface="微軟正黑體" panose="020B0604030504040204" pitchFamily="34" charset="-120"/>
                        </a:rPr>
                        <a:t>國立中正大學</a:t>
                      </a:r>
                      <a:endParaRPr lang="zh-TW" altLang="en-US" sz="1100" b="0" i="0" u="none" strike="noStrike">
                        <a:solidFill>
                          <a:srgbClr val="000000"/>
                        </a:solidFill>
                        <a:effectLst/>
                        <a:latin typeface="微軟正黑體" panose="020B0604030504040204" pitchFamily="34" charset="-120"/>
                        <a:ea typeface="微軟正黑體" panose="020B0604030504040204" pitchFamily="34" charset="-120"/>
                      </a:endParaRPr>
                    </a:p>
                  </a:txBody>
                  <a:tcPr marL="33090" marR="0" marT="33090" marB="330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zh-TW" altLang="en-US" sz="1100" b="0" i="0" u="none" strike="noStrike" dirty="0">
                          <a:effectLst/>
                          <a:latin typeface="微軟正黑體" panose="020B0604030504040204" pitchFamily="34" charset="-120"/>
                          <a:ea typeface="微軟正黑體" panose="020B0604030504040204" pitchFamily="34" charset="-120"/>
                        </a:rPr>
                        <a:t>資訊工程學系</a:t>
                      </a:r>
                      <a:endParaRPr lang="zh-TW" altLang="en-US" sz="11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72000" marR="0" marT="33090" marB="330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effectLst/>
                          <a:latin typeface="微軟正黑體" panose="020B0604030504040204" pitchFamily="34" charset="-120"/>
                          <a:ea typeface="微軟正黑體" panose="020B0604030504040204" pitchFamily="34" charset="-120"/>
                        </a:rPr>
                        <a:t>--</a:t>
                      </a:r>
                      <a:endParaRPr lang="en-US" altLang="zh-TW"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effectLst/>
                          <a:latin typeface="微軟正黑體" panose="020B0604030504040204" pitchFamily="34" charset="-120"/>
                          <a:ea typeface="微軟正黑體" panose="020B0604030504040204" pitchFamily="34" charset="-120"/>
                        </a:rPr>
                        <a:t>O</a:t>
                      </a:r>
                      <a:endParaRPr lang="en-US"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007205812"/>
                  </a:ext>
                </a:extLst>
              </a:tr>
            </a:tbl>
          </a:graphicData>
        </a:graphic>
      </p:graphicFrame>
    </p:spTree>
    <p:extLst>
      <p:ext uri="{BB962C8B-B14F-4D97-AF65-F5344CB8AC3E}">
        <p14:creationId xmlns:p14="http://schemas.microsoft.com/office/powerpoint/2010/main" val="2409185954"/>
      </p:ext>
    </p:extLst>
  </p:cSld>
  <p:clrMapOvr>
    <a:masterClrMapping/>
  </p:clrMapOvr>
  <p:transition/>
</p:sld>
</file>

<file path=ppt/slides/slide5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投影片編號版面配置區 5">
            <a:extLst>
              <a:ext uri="{FF2B5EF4-FFF2-40B4-BE49-F238E27FC236}">
                <a16:creationId xmlns:a16="http://schemas.microsoft.com/office/drawing/2014/main" id="{8658CF8F-46A0-4B7A-A743-BBF34C32BB74}"/>
              </a:ext>
            </a:extLst>
          </p:cNvPr>
          <p:cNvSpPr>
            <a:spLocks noGrp="1"/>
          </p:cNvSpPr>
          <p:nvPr>
            <p:ph type="sldNum" sz="quarter" idx="12"/>
          </p:nvPr>
        </p:nvSpPr>
        <p:spPr>
          <a:xfrm>
            <a:off x="7924800" y="6356350"/>
            <a:ext cx="762000" cy="365125"/>
          </a:xfrm>
          <a:noFill/>
        </p:spPr>
        <p:txBody>
          <a:bodyPr/>
          <a:lstStyle/>
          <a:p>
            <a:fld id="{BA658583-FC9A-445C-AB03-44C0F41B7F77}" type="slidenum">
              <a:rPr lang="en-US" altLang="zh-TW" sz="1400" smtClean="0">
                <a:latin typeface="微軟正黑體" panose="020B0604030504040204" pitchFamily="34" charset="-120"/>
                <a:ea typeface="微軟正黑體" panose="020B0604030504040204" pitchFamily="34" charset="-120"/>
                <a:cs typeface="Times New Roman" panose="02020603050405020304" pitchFamily="18" charset="0"/>
              </a:rPr>
              <a:pPr/>
              <a:t>56</a:t>
            </a:fld>
            <a:endParaRPr lang="en-US" altLang="zh-TW" sz="1400" dirty="0">
              <a:latin typeface="微軟正黑體" panose="020B0604030504040204" pitchFamily="34" charset="-120"/>
              <a:ea typeface="微軟正黑體" panose="020B0604030504040204" pitchFamily="34" charset="-120"/>
              <a:cs typeface="Times New Roman" panose="02020603050405020304" pitchFamily="18" charset="0"/>
            </a:endParaRPr>
          </a:p>
        </p:txBody>
      </p:sp>
      <p:graphicFrame>
        <p:nvGraphicFramePr>
          <p:cNvPr id="3" name="表格 2">
            <a:extLst>
              <a:ext uri="{FF2B5EF4-FFF2-40B4-BE49-F238E27FC236}">
                <a16:creationId xmlns:a16="http://schemas.microsoft.com/office/drawing/2014/main" id="{FBA11945-1906-53AF-DBCC-4356633088A8}"/>
              </a:ext>
            </a:extLst>
          </p:cNvPr>
          <p:cNvGraphicFramePr>
            <a:graphicFrameLocks noGrp="1"/>
          </p:cNvGraphicFramePr>
          <p:nvPr/>
        </p:nvGraphicFramePr>
        <p:xfrm>
          <a:off x="107504" y="615143"/>
          <a:ext cx="8964000" cy="5744160"/>
        </p:xfrm>
        <a:graphic>
          <a:graphicData uri="http://schemas.openxmlformats.org/drawingml/2006/table">
            <a:tbl>
              <a:tblPr>
                <a:tableStyleId>{5C22544A-7EE6-4342-B048-85BDC9FD1C3A}</a:tableStyleId>
              </a:tblPr>
              <a:tblGrid>
                <a:gridCol w="1656000">
                  <a:extLst>
                    <a:ext uri="{9D8B030D-6E8A-4147-A177-3AD203B41FA5}">
                      <a16:colId xmlns:a16="http://schemas.microsoft.com/office/drawing/2014/main" val="3457541290"/>
                    </a:ext>
                  </a:extLst>
                </a:gridCol>
                <a:gridCol w="1620000">
                  <a:extLst>
                    <a:ext uri="{9D8B030D-6E8A-4147-A177-3AD203B41FA5}">
                      <a16:colId xmlns:a16="http://schemas.microsoft.com/office/drawing/2014/main" val="3534224527"/>
                    </a:ext>
                  </a:extLst>
                </a:gridCol>
                <a:gridCol w="792000">
                  <a:extLst>
                    <a:ext uri="{9D8B030D-6E8A-4147-A177-3AD203B41FA5}">
                      <a16:colId xmlns:a16="http://schemas.microsoft.com/office/drawing/2014/main" val="2839182384"/>
                    </a:ext>
                  </a:extLst>
                </a:gridCol>
                <a:gridCol w="648000">
                  <a:extLst>
                    <a:ext uri="{9D8B030D-6E8A-4147-A177-3AD203B41FA5}">
                      <a16:colId xmlns:a16="http://schemas.microsoft.com/office/drawing/2014/main" val="1875124745"/>
                    </a:ext>
                  </a:extLst>
                </a:gridCol>
                <a:gridCol w="648000">
                  <a:extLst>
                    <a:ext uri="{9D8B030D-6E8A-4147-A177-3AD203B41FA5}">
                      <a16:colId xmlns:a16="http://schemas.microsoft.com/office/drawing/2014/main" val="1572698464"/>
                    </a:ext>
                  </a:extLst>
                </a:gridCol>
                <a:gridCol w="648000">
                  <a:extLst>
                    <a:ext uri="{9D8B030D-6E8A-4147-A177-3AD203B41FA5}">
                      <a16:colId xmlns:a16="http://schemas.microsoft.com/office/drawing/2014/main" val="688095910"/>
                    </a:ext>
                  </a:extLst>
                </a:gridCol>
                <a:gridCol w="432000">
                  <a:extLst>
                    <a:ext uri="{9D8B030D-6E8A-4147-A177-3AD203B41FA5}">
                      <a16:colId xmlns:a16="http://schemas.microsoft.com/office/drawing/2014/main" val="2667984900"/>
                    </a:ext>
                  </a:extLst>
                </a:gridCol>
                <a:gridCol w="648000">
                  <a:extLst>
                    <a:ext uri="{9D8B030D-6E8A-4147-A177-3AD203B41FA5}">
                      <a16:colId xmlns:a16="http://schemas.microsoft.com/office/drawing/2014/main" val="2864625004"/>
                    </a:ext>
                  </a:extLst>
                </a:gridCol>
                <a:gridCol w="432000">
                  <a:extLst>
                    <a:ext uri="{9D8B030D-6E8A-4147-A177-3AD203B41FA5}">
                      <a16:colId xmlns:a16="http://schemas.microsoft.com/office/drawing/2014/main" val="92816591"/>
                    </a:ext>
                  </a:extLst>
                </a:gridCol>
                <a:gridCol w="720000">
                  <a:extLst>
                    <a:ext uri="{9D8B030D-6E8A-4147-A177-3AD203B41FA5}">
                      <a16:colId xmlns:a16="http://schemas.microsoft.com/office/drawing/2014/main" val="328956137"/>
                    </a:ext>
                  </a:extLst>
                </a:gridCol>
                <a:gridCol w="720000">
                  <a:extLst>
                    <a:ext uri="{9D8B030D-6E8A-4147-A177-3AD203B41FA5}">
                      <a16:colId xmlns:a16="http://schemas.microsoft.com/office/drawing/2014/main" val="667622342"/>
                    </a:ext>
                  </a:extLst>
                </a:gridCol>
              </a:tblGrid>
              <a:tr h="266400">
                <a:tc>
                  <a:txBody>
                    <a:bodyPr/>
                    <a:lstStyle/>
                    <a:p>
                      <a:pPr algn="l" fontAlgn="ct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6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108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9">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TW" sz="1200" b="1" i="0" u="none" strike="noStrike" dirty="0">
                          <a:solidFill>
                            <a:srgbClr val="C00000"/>
                          </a:solidFill>
                          <a:effectLst/>
                          <a:latin typeface="微軟正黑體" panose="020B0604030504040204" pitchFamily="34" charset="-120"/>
                          <a:ea typeface="微軟正黑體" panose="020B0604030504040204" pitchFamily="34" charset="-120"/>
                        </a:rPr>
                        <a:t>114</a:t>
                      </a:r>
                      <a: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t>學年度</a:t>
                      </a:r>
                      <a:r>
                        <a:rPr lang="zh-TW" altLang="en-US" sz="1200" b="0" i="0" u="none" strike="noStrike" dirty="0">
                          <a:effectLst/>
                          <a:latin typeface="微軟正黑體" panose="020B0604030504040204" pitchFamily="34" charset="-120"/>
                          <a:ea typeface="微軟正黑體" panose="020B0604030504040204" pitchFamily="34" charset="-120"/>
                        </a:rPr>
                        <a:t>大學申請入學校系分則多元表現</a:t>
                      </a:r>
                      <a:endPar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fontAlgn="ctr"/>
                      <a:endPar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fontAlgn="ctr"/>
                      <a:endPar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fontAlgn="ctr"/>
                      <a:endPar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fontAlgn="ctr"/>
                      <a:endParaRPr 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fontAlgn="ctr"/>
                      <a:endPar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fontAlgn="ctr"/>
                      <a:endParaRPr 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fontAlgn="ctr"/>
                      <a:endParaRPr lang="en-US" altLang="zh-TW" sz="1200" b="0" i="0" u="none" strike="noStrike">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fontAlgn="ctr"/>
                      <a:endParaRPr 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09594493"/>
                  </a:ext>
                </a:extLst>
              </a:tr>
              <a:tr h="792000">
                <a:tc>
                  <a:txBody>
                    <a:bodyPr/>
                    <a:lstStyle/>
                    <a:p>
                      <a:pPr algn="ctr" fontAlgn="ctr"/>
                      <a:r>
                        <a:rPr lang="zh-TW" altLang="en-US" sz="1200" b="1" i="0" u="none" strike="noStrike" dirty="0">
                          <a:effectLst/>
                          <a:latin typeface="微軟正黑體" panose="020B0604030504040204" pitchFamily="34" charset="-120"/>
                          <a:ea typeface="微軟正黑體" panose="020B0604030504040204" pitchFamily="34" charset="-120"/>
                        </a:rPr>
                        <a:t>學校</a:t>
                      </a:r>
                      <a:endPar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6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effectLst/>
                          <a:latin typeface="微軟正黑體" panose="020B0604030504040204" pitchFamily="34" charset="-120"/>
                          <a:ea typeface="微軟正黑體" panose="020B0604030504040204" pitchFamily="34" charset="-120"/>
                        </a:rPr>
                        <a:t>科系組</a:t>
                      </a:r>
                      <a:endPar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108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t>高中</a:t>
                      </a:r>
                      <a:endParaRPr lang="en-US" altLang="zh-TW" sz="1200" b="1" i="0" u="none" strike="noStrike" dirty="0">
                        <a:solidFill>
                          <a:srgbClr val="C00000"/>
                        </a:solidFill>
                        <a:effectLst/>
                        <a:latin typeface="微軟正黑體" panose="020B0604030504040204" pitchFamily="34" charset="-120"/>
                        <a:ea typeface="微軟正黑體" panose="020B0604030504040204" pitchFamily="34" charset="-120"/>
                      </a:endParaRPr>
                    </a:p>
                    <a:p>
                      <a:pPr algn="ctr" fontAlgn="ctr"/>
                      <a: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t>自主學習</a:t>
                      </a:r>
                      <a:endParaRPr lang="en-US" altLang="zh-TW" sz="1200" b="1" i="0" u="none" strike="noStrike" dirty="0">
                        <a:solidFill>
                          <a:srgbClr val="C00000"/>
                        </a:solidFill>
                        <a:effectLst/>
                        <a:latin typeface="微軟正黑體" panose="020B0604030504040204" pitchFamily="34" charset="-120"/>
                        <a:ea typeface="微軟正黑體" panose="020B0604030504040204" pitchFamily="34" charset="-120"/>
                      </a:endParaRPr>
                    </a:p>
                    <a:p>
                      <a:pPr algn="ctr" fontAlgn="ctr"/>
                      <a: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t>計畫與成果</a:t>
                      </a:r>
                      <a:b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br>
                      <a:r>
                        <a:rPr lang="en-US" altLang="zh-TW" sz="1200" b="1" i="0" u="none" strike="noStrike" dirty="0">
                          <a:solidFill>
                            <a:srgbClr val="C00000"/>
                          </a:solidFill>
                          <a:effectLst/>
                          <a:latin typeface="微軟正黑體" panose="020B0604030504040204" pitchFamily="34" charset="-120"/>
                          <a:ea typeface="微軟正黑體" panose="020B0604030504040204" pitchFamily="34" charset="-120"/>
                        </a:rPr>
                        <a:t>F</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effectLst/>
                          <a:latin typeface="微軟正黑體" panose="020B0604030504040204" pitchFamily="34" charset="-120"/>
                          <a:ea typeface="微軟正黑體" panose="020B0604030504040204" pitchFamily="34" charset="-120"/>
                        </a:rPr>
                        <a:t>社團活動經驗</a:t>
                      </a:r>
                      <a:br>
                        <a:rPr lang="zh-TW" altLang="en-US" sz="1200" b="1" i="0" u="none" strike="noStrike" dirty="0">
                          <a:effectLst/>
                          <a:latin typeface="微軟正黑體" panose="020B0604030504040204" pitchFamily="34" charset="-120"/>
                          <a:ea typeface="微軟正黑體" panose="020B0604030504040204" pitchFamily="34" charset="-120"/>
                        </a:rPr>
                      </a:br>
                      <a:r>
                        <a:rPr lang="en-US" altLang="zh-TW" sz="1200" b="1" i="0" u="none" strike="noStrike" dirty="0">
                          <a:effectLst/>
                          <a:latin typeface="微軟正黑體" panose="020B0604030504040204" pitchFamily="34" charset="-120"/>
                          <a:ea typeface="微軟正黑體" panose="020B0604030504040204" pitchFamily="34" charset="-120"/>
                        </a:rPr>
                        <a:t>G</a:t>
                      </a:r>
                      <a:endParaRPr lang="en-US" altLang="zh-TW" sz="12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effectLst/>
                          <a:latin typeface="微軟正黑體" panose="020B0604030504040204" pitchFamily="34" charset="-120"/>
                          <a:ea typeface="微軟正黑體" panose="020B0604030504040204" pitchFamily="34" charset="-120"/>
                        </a:rPr>
                        <a:t>擔任幹部經驗</a:t>
                      </a:r>
                      <a:br>
                        <a:rPr lang="zh-TW" altLang="en-US" sz="1200" b="1" i="0" u="none" strike="noStrike" dirty="0">
                          <a:effectLst/>
                          <a:latin typeface="微軟正黑體" panose="020B0604030504040204" pitchFamily="34" charset="-120"/>
                          <a:ea typeface="微軟正黑體" panose="020B0604030504040204" pitchFamily="34" charset="-120"/>
                        </a:rPr>
                      </a:br>
                      <a:r>
                        <a:rPr lang="en-US" altLang="zh-TW" sz="1200" b="1" i="0" u="none" strike="noStrike" dirty="0">
                          <a:effectLst/>
                          <a:latin typeface="微軟正黑體" panose="020B0604030504040204" pitchFamily="34" charset="-120"/>
                          <a:ea typeface="微軟正黑體" panose="020B0604030504040204" pitchFamily="34" charset="-120"/>
                        </a:rPr>
                        <a:t>H</a:t>
                      </a:r>
                      <a:endParaRPr lang="en-US" altLang="zh-TW" sz="12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effectLst/>
                          <a:latin typeface="微軟正黑體" panose="020B0604030504040204" pitchFamily="34" charset="-120"/>
                          <a:ea typeface="微軟正黑體" panose="020B0604030504040204" pitchFamily="34" charset="-120"/>
                        </a:rPr>
                        <a:t>服務學習經驗</a:t>
                      </a:r>
                      <a:br>
                        <a:rPr lang="zh-TW" altLang="en-US" sz="1200" b="1" i="0" u="none" strike="noStrike" dirty="0">
                          <a:effectLst/>
                          <a:latin typeface="微軟正黑體" panose="020B0604030504040204" pitchFamily="34" charset="-120"/>
                          <a:ea typeface="微軟正黑體" panose="020B0604030504040204" pitchFamily="34" charset="-120"/>
                        </a:rPr>
                      </a:br>
                      <a:r>
                        <a:rPr lang="en-US" altLang="zh-TW" sz="1200" b="1" i="0" u="none" strike="noStrike" dirty="0">
                          <a:effectLst/>
                          <a:latin typeface="微軟正黑體" panose="020B0604030504040204" pitchFamily="34" charset="-120"/>
                          <a:ea typeface="微軟正黑體" panose="020B0604030504040204" pitchFamily="34" charset="-120"/>
                        </a:rPr>
                        <a:t>I</a:t>
                      </a:r>
                      <a:endParaRPr lang="en-US" altLang="zh-TW" sz="12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effectLst/>
                          <a:latin typeface="微軟正黑體" panose="020B0604030504040204" pitchFamily="34" charset="-120"/>
                          <a:ea typeface="微軟正黑體" panose="020B0604030504040204" pitchFamily="34" charset="-120"/>
                        </a:rPr>
                        <a:t>競賽</a:t>
                      </a:r>
                      <a:endParaRPr lang="en-US" altLang="zh-TW" sz="1200" b="1" i="0" u="none" strike="noStrike" dirty="0">
                        <a:effectLst/>
                        <a:latin typeface="微軟正黑體" panose="020B0604030504040204" pitchFamily="34" charset="-120"/>
                        <a:ea typeface="微軟正黑體" panose="020B0604030504040204" pitchFamily="34" charset="-120"/>
                      </a:endParaRPr>
                    </a:p>
                    <a:p>
                      <a:pPr algn="ctr" fontAlgn="ctr"/>
                      <a:r>
                        <a:rPr lang="zh-TW" altLang="en-US" sz="1200" b="1" i="0" u="none" strike="noStrike" dirty="0">
                          <a:effectLst/>
                          <a:latin typeface="微軟正黑體" panose="020B0604030504040204" pitchFamily="34" charset="-120"/>
                          <a:ea typeface="微軟正黑體" panose="020B0604030504040204" pitchFamily="34" charset="-120"/>
                        </a:rPr>
                        <a:t>表現</a:t>
                      </a:r>
                      <a:br>
                        <a:rPr lang="zh-TW" altLang="en-US" sz="1200" b="1" i="0" u="none" strike="noStrike" dirty="0">
                          <a:effectLst/>
                          <a:latin typeface="微軟正黑體" panose="020B0604030504040204" pitchFamily="34" charset="-120"/>
                          <a:ea typeface="微軟正黑體" panose="020B0604030504040204" pitchFamily="34" charset="-120"/>
                        </a:rPr>
                      </a:br>
                      <a:r>
                        <a:rPr lang="en-US" sz="1200" b="1" i="0" u="none" strike="noStrike" dirty="0">
                          <a:effectLst/>
                          <a:latin typeface="微軟正黑體" panose="020B0604030504040204" pitchFamily="34" charset="-120"/>
                          <a:ea typeface="微軟正黑體" panose="020B0604030504040204" pitchFamily="34" charset="-120"/>
                        </a:rPr>
                        <a:t>J</a:t>
                      </a:r>
                      <a:endParaRPr lang="en-US" sz="12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effectLst/>
                          <a:latin typeface="微軟正黑體" panose="020B0604030504040204" pitchFamily="34" charset="-120"/>
                          <a:ea typeface="微軟正黑體" panose="020B0604030504040204" pitchFamily="34" charset="-120"/>
                        </a:rPr>
                        <a:t>非修課紀錄之成果作品</a:t>
                      </a:r>
                      <a:br>
                        <a:rPr lang="zh-TW" altLang="en-US" sz="1200" b="1" i="0" u="none" strike="noStrike" dirty="0">
                          <a:effectLst/>
                          <a:latin typeface="微軟正黑體" panose="020B0604030504040204" pitchFamily="34" charset="-120"/>
                          <a:ea typeface="微軟正黑體" panose="020B0604030504040204" pitchFamily="34" charset="-120"/>
                        </a:rPr>
                      </a:br>
                      <a:r>
                        <a:rPr lang="en-US" altLang="zh-TW" sz="1200" b="1" i="0" u="none" strike="noStrike" dirty="0">
                          <a:effectLst/>
                          <a:latin typeface="微軟正黑體" panose="020B0604030504040204" pitchFamily="34" charset="-120"/>
                          <a:ea typeface="微軟正黑體" panose="020B0604030504040204" pitchFamily="34" charset="-120"/>
                        </a:rPr>
                        <a:t>K</a:t>
                      </a:r>
                      <a:endParaRPr lang="en-US" altLang="zh-TW" sz="12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effectLst/>
                          <a:latin typeface="微軟正黑體" panose="020B0604030504040204" pitchFamily="34" charset="-120"/>
                          <a:ea typeface="微軟正黑體" panose="020B0604030504040204" pitchFamily="34" charset="-120"/>
                        </a:rPr>
                        <a:t>檢定</a:t>
                      </a:r>
                      <a:endParaRPr lang="en-US" altLang="zh-TW" sz="1200" b="1" i="0" u="none" strike="noStrike" dirty="0">
                        <a:effectLst/>
                        <a:latin typeface="微軟正黑體" panose="020B0604030504040204" pitchFamily="34" charset="-120"/>
                        <a:ea typeface="微軟正黑體" panose="020B0604030504040204" pitchFamily="34" charset="-120"/>
                      </a:endParaRPr>
                    </a:p>
                    <a:p>
                      <a:pPr algn="ctr" fontAlgn="ctr"/>
                      <a:r>
                        <a:rPr lang="zh-TW" altLang="en-US" sz="1200" b="1" i="0" u="none" strike="noStrike" dirty="0">
                          <a:effectLst/>
                          <a:latin typeface="微軟正黑體" panose="020B0604030504040204" pitchFamily="34" charset="-120"/>
                          <a:ea typeface="微軟正黑體" panose="020B0604030504040204" pitchFamily="34" charset="-120"/>
                        </a:rPr>
                        <a:t>證照</a:t>
                      </a:r>
                      <a:br>
                        <a:rPr lang="zh-TW" altLang="en-US" sz="1200" b="1" i="0" u="none" strike="noStrike" dirty="0">
                          <a:effectLst/>
                          <a:latin typeface="微軟正黑體" panose="020B0604030504040204" pitchFamily="34" charset="-120"/>
                          <a:ea typeface="微軟正黑體" panose="020B0604030504040204" pitchFamily="34" charset="-120"/>
                        </a:rPr>
                      </a:br>
                      <a:r>
                        <a:rPr lang="en-US" sz="1200" b="1" i="0" u="none" strike="noStrike" dirty="0">
                          <a:effectLst/>
                          <a:latin typeface="微軟正黑體" panose="020B0604030504040204" pitchFamily="34" charset="-120"/>
                          <a:ea typeface="微軟正黑體" panose="020B0604030504040204" pitchFamily="34" charset="-120"/>
                        </a:rPr>
                        <a:t>L</a:t>
                      </a:r>
                      <a:endParaRPr lang="en-US" sz="12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t>特殊優良</a:t>
                      </a:r>
                      <a:endParaRPr lang="en-US" altLang="zh-TW" sz="1200" b="1" i="0" u="none" strike="noStrike" dirty="0">
                        <a:solidFill>
                          <a:srgbClr val="C00000"/>
                        </a:solidFill>
                        <a:effectLst/>
                        <a:latin typeface="微軟正黑體" panose="020B0604030504040204" pitchFamily="34" charset="-120"/>
                        <a:ea typeface="微軟正黑體" panose="020B0604030504040204" pitchFamily="34" charset="-120"/>
                      </a:endParaRPr>
                    </a:p>
                    <a:p>
                      <a:pPr algn="ctr" fontAlgn="ctr"/>
                      <a: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t>表現證明</a:t>
                      </a:r>
                      <a:b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br>
                      <a:r>
                        <a:rPr lang="en-US" altLang="zh-TW" sz="1200" b="1" i="0" u="none" strike="noStrike" dirty="0">
                          <a:solidFill>
                            <a:srgbClr val="C00000"/>
                          </a:solidFill>
                          <a:effectLst/>
                          <a:latin typeface="微軟正黑體" panose="020B0604030504040204" pitchFamily="34" charset="-120"/>
                          <a:ea typeface="微軟正黑體" panose="020B0604030504040204" pitchFamily="34" charset="-120"/>
                        </a:rPr>
                        <a:t>M</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t>多元表現</a:t>
                      </a:r>
                      <a:endParaRPr lang="en-US" altLang="zh-TW" sz="1200" b="1" i="0" u="none" strike="noStrike" dirty="0">
                        <a:solidFill>
                          <a:srgbClr val="C00000"/>
                        </a:solidFill>
                        <a:effectLst/>
                        <a:latin typeface="微軟正黑體" panose="020B0604030504040204" pitchFamily="34" charset="-120"/>
                        <a:ea typeface="微軟正黑體" panose="020B0604030504040204" pitchFamily="34" charset="-120"/>
                      </a:endParaRPr>
                    </a:p>
                    <a:p>
                      <a:pPr algn="ctr" fontAlgn="ctr"/>
                      <a: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t>綜整心得</a:t>
                      </a:r>
                      <a:b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br>
                      <a:r>
                        <a:rPr lang="en-US" sz="1200" b="1" i="0" u="none" strike="noStrike" dirty="0">
                          <a:solidFill>
                            <a:srgbClr val="C00000"/>
                          </a:solidFill>
                          <a:effectLst/>
                          <a:latin typeface="微軟正黑體" panose="020B0604030504040204" pitchFamily="34" charset="-120"/>
                          <a:ea typeface="微軟正黑體" panose="020B0604030504040204" pitchFamily="34" charset="-120"/>
                        </a:rPr>
                        <a:t>N</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23015607"/>
                  </a:ext>
                </a:extLst>
              </a:tr>
              <a:tr h="270000">
                <a:tc>
                  <a:txBody>
                    <a:bodyPr/>
                    <a:lstStyle/>
                    <a:p>
                      <a:pPr algn="l" fontAlgn="ctr"/>
                      <a:r>
                        <a:rPr lang="en-US" altLang="zh-TW" sz="1200" b="0" i="0" u="none" strike="noStrike" dirty="0">
                          <a:effectLst/>
                          <a:latin typeface="微軟正黑體" panose="020B0604030504040204" pitchFamily="34" charset="-120"/>
                          <a:ea typeface="微軟正黑體" panose="020B0604030504040204" pitchFamily="34" charset="-120"/>
                        </a:rPr>
                        <a:t>001-</a:t>
                      </a:r>
                      <a:r>
                        <a:rPr lang="zh-TW" altLang="en-US" sz="1200" b="0" i="0" u="none" strike="noStrike" dirty="0">
                          <a:effectLst/>
                          <a:latin typeface="微軟正黑體" panose="020B0604030504040204" pitchFamily="34" charset="-120"/>
                          <a:ea typeface="微軟正黑體" panose="020B0604030504040204" pitchFamily="34" charset="-120"/>
                        </a:rPr>
                        <a:t>國立臺灣大學</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6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zh-TW" altLang="en-US" sz="1200" b="0" i="0" u="none" strike="noStrike" dirty="0">
                          <a:effectLst/>
                          <a:latin typeface="微軟正黑體" panose="020B0604030504040204" pitchFamily="34" charset="-120"/>
                          <a:ea typeface="微軟正黑體" panose="020B0604030504040204" pitchFamily="34" charset="-120"/>
                        </a:rPr>
                        <a:t>財務金融學系</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108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71795301"/>
                  </a:ext>
                </a:extLst>
              </a:tr>
              <a:tr h="270000">
                <a:tc>
                  <a:txBody>
                    <a:bodyPr/>
                    <a:lstStyle/>
                    <a:p>
                      <a:pPr algn="l" fontAlgn="ctr"/>
                      <a:r>
                        <a:rPr lang="en-US" altLang="zh-TW" sz="1200" b="0" i="0" u="none" strike="noStrike" dirty="0">
                          <a:effectLst/>
                          <a:latin typeface="微軟正黑體" panose="020B0604030504040204" pitchFamily="34" charset="-120"/>
                          <a:ea typeface="微軟正黑體" panose="020B0604030504040204" pitchFamily="34" charset="-120"/>
                        </a:rPr>
                        <a:t>001-</a:t>
                      </a:r>
                      <a:r>
                        <a:rPr lang="zh-TW" altLang="en-US" sz="1200" b="0" i="0" u="none" strike="noStrike" dirty="0">
                          <a:effectLst/>
                          <a:latin typeface="微軟正黑體" panose="020B0604030504040204" pitchFamily="34" charset="-120"/>
                          <a:ea typeface="微軟正黑體" panose="020B0604030504040204" pitchFamily="34" charset="-120"/>
                        </a:rPr>
                        <a:t>國立臺灣大學</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6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zh-TW" altLang="en-US" sz="1200" b="0" i="0" u="none" strike="noStrike" dirty="0">
                          <a:effectLst/>
                          <a:latin typeface="微軟正黑體" panose="020B0604030504040204" pitchFamily="34" charset="-120"/>
                          <a:ea typeface="微軟正黑體" panose="020B0604030504040204" pitchFamily="34" charset="-120"/>
                        </a:rPr>
                        <a:t>會計學系</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108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19498581"/>
                  </a:ext>
                </a:extLst>
              </a:tr>
              <a:tr h="270000">
                <a:tc>
                  <a:txBody>
                    <a:bodyPr/>
                    <a:lstStyle/>
                    <a:p>
                      <a:pPr algn="l" fontAlgn="ctr"/>
                      <a:r>
                        <a:rPr lang="en-US" altLang="zh-TW" sz="1200" b="0" i="0" u="none" strike="noStrike" dirty="0">
                          <a:effectLst/>
                          <a:latin typeface="微軟正黑體" panose="020B0604030504040204" pitchFamily="34" charset="-120"/>
                          <a:ea typeface="微軟正黑體" panose="020B0604030504040204" pitchFamily="34" charset="-120"/>
                        </a:rPr>
                        <a:t>003-</a:t>
                      </a:r>
                      <a:r>
                        <a:rPr lang="zh-TW" altLang="en-US" sz="1200" b="0" i="0" u="none" strike="noStrike" dirty="0">
                          <a:effectLst/>
                          <a:latin typeface="微軟正黑體" panose="020B0604030504040204" pitchFamily="34" charset="-120"/>
                          <a:ea typeface="微軟正黑體" panose="020B0604030504040204" pitchFamily="34" charset="-120"/>
                        </a:rPr>
                        <a:t>國立中興大學</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6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zh-TW" altLang="en-US" sz="1200" b="0" i="0" u="none" strike="noStrike" dirty="0">
                          <a:effectLst/>
                          <a:latin typeface="微軟正黑體" panose="020B0604030504040204" pitchFamily="34" charset="-120"/>
                          <a:ea typeface="微軟正黑體" panose="020B0604030504040204" pitchFamily="34" charset="-120"/>
                        </a:rPr>
                        <a:t>財務金融學系</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108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25840975"/>
                  </a:ext>
                </a:extLst>
              </a:tr>
              <a:tr h="270000">
                <a:tc>
                  <a:txBody>
                    <a:bodyPr/>
                    <a:lstStyle/>
                    <a:p>
                      <a:pPr algn="l" fontAlgn="ctr"/>
                      <a:r>
                        <a:rPr lang="en-US" altLang="zh-TW" sz="1200" b="0" i="0" u="none" strike="noStrike" dirty="0">
                          <a:effectLst/>
                          <a:latin typeface="微軟正黑體" panose="020B0604030504040204" pitchFamily="34" charset="-120"/>
                          <a:ea typeface="微軟正黑體" panose="020B0604030504040204" pitchFamily="34" charset="-120"/>
                        </a:rPr>
                        <a:t>003-</a:t>
                      </a:r>
                      <a:r>
                        <a:rPr lang="zh-TW" altLang="en-US" sz="1200" b="0" i="0" u="none" strike="noStrike" dirty="0">
                          <a:effectLst/>
                          <a:latin typeface="微軟正黑體" panose="020B0604030504040204" pitchFamily="34" charset="-120"/>
                          <a:ea typeface="微軟正黑體" panose="020B0604030504040204" pitchFamily="34" charset="-120"/>
                        </a:rPr>
                        <a:t>國立中興大學</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6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zh-TW" altLang="en-US" sz="1200" b="0" i="0" u="none" strike="noStrike" dirty="0">
                          <a:effectLst/>
                          <a:latin typeface="微軟正黑體" panose="020B0604030504040204" pitchFamily="34" charset="-120"/>
                          <a:ea typeface="微軟正黑體" panose="020B0604030504040204" pitchFamily="34" charset="-120"/>
                        </a:rPr>
                        <a:t>會計學系</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108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94163904"/>
                  </a:ext>
                </a:extLst>
              </a:tr>
              <a:tr h="270000">
                <a:tc>
                  <a:txBody>
                    <a:bodyPr/>
                    <a:lstStyle/>
                    <a:p>
                      <a:pPr algn="l" fontAlgn="ctr"/>
                      <a:r>
                        <a:rPr lang="en-US" altLang="zh-TW" sz="1200" b="0" i="0" u="none" strike="noStrike">
                          <a:effectLst/>
                          <a:latin typeface="微軟正黑體" panose="020B0604030504040204" pitchFamily="34" charset="-120"/>
                          <a:ea typeface="微軟正黑體" panose="020B0604030504040204" pitchFamily="34" charset="-120"/>
                        </a:rPr>
                        <a:t>004-</a:t>
                      </a:r>
                      <a:r>
                        <a:rPr lang="zh-TW" altLang="en-US" sz="1200" b="0" i="0" u="none" strike="noStrike">
                          <a:effectLst/>
                          <a:latin typeface="微軟正黑體" panose="020B0604030504040204" pitchFamily="34" charset="-120"/>
                          <a:ea typeface="微軟正黑體" panose="020B0604030504040204" pitchFamily="34" charset="-120"/>
                        </a:rPr>
                        <a:t>國立成功大學</a:t>
                      </a:r>
                      <a:endParaRPr lang="zh-TW" altLang="en-US" sz="1200" b="0" i="0" u="none" strike="noStrike">
                        <a:solidFill>
                          <a:srgbClr val="000000"/>
                        </a:solidFill>
                        <a:effectLst/>
                        <a:latin typeface="微軟正黑體" panose="020B0604030504040204" pitchFamily="34" charset="-120"/>
                        <a:ea typeface="微軟正黑體" panose="020B0604030504040204" pitchFamily="34" charset="-120"/>
                      </a:endParaRPr>
                    </a:p>
                  </a:txBody>
                  <a:tcPr marL="36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zh-TW" altLang="en-US" sz="1200" b="0" i="0" u="none" strike="noStrike" dirty="0">
                          <a:effectLst/>
                          <a:latin typeface="微軟正黑體" panose="020B0604030504040204" pitchFamily="34" charset="-120"/>
                          <a:ea typeface="微軟正黑體" panose="020B0604030504040204" pitchFamily="34" charset="-120"/>
                        </a:rPr>
                        <a:t>會計學系</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108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80860269"/>
                  </a:ext>
                </a:extLst>
              </a:tr>
              <a:tr h="270000">
                <a:tc>
                  <a:txBody>
                    <a:bodyPr/>
                    <a:lstStyle/>
                    <a:p>
                      <a:pPr algn="l" fontAlgn="ctr"/>
                      <a:r>
                        <a:rPr lang="en-US" altLang="zh-TW" sz="1200" b="0" i="0" u="none" strike="noStrike" dirty="0">
                          <a:effectLst/>
                          <a:latin typeface="微軟正黑體" panose="020B0604030504040204" pitchFamily="34" charset="-120"/>
                          <a:ea typeface="微軟正黑體" panose="020B0604030504040204" pitchFamily="34" charset="-120"/>
                        </a:rPr>
                        <a:t>006-</a:t>
                      </a:r>
                      <a:r>
                        <a:rPr lang="zh-TW" altLang="en-US" sz="1200" b="0" i="0" u="none" strike="noStrike" dirty="0">
                          <a:effectLst/>
                          <a:latin typeface="微軟正黑體" panose="020B0604030504040204" pitchFamily="34" charset="-120"/>
                          <a:ea typeface="微軟正黑體" panose="020B0604030504040204" pitchFamily="34" charset="-120"/>
                        </a:rPr>
                        <a:t>國立政治大學</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6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zh-TW" altLang="en-US" sz="1200" b="0" i="0" u="none" strike="noStrike" dirty="0">
                          <a:effectLst/>
                          <a:latin typeface="微軟正黑體" panose="020B0604030504040204" pitchFamily="34" charset="-120"/>
                          <a:ea typeface="微軟正黑體" panose="020B0604030504040204" pitchFamily="34" charset="-120"/>
                        </a:rPr>
                        <a:t>金融學系</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108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12184015"/>
                  </a:ext>
                </a:extLst>
              </a:tr>
              <a:tr h="270000">
                <a:tc>
                  <a:txBody>
                    <a:bodyPr/>
                    <a:lstStyle/>
                    <a:p>
                      <a:pPr algn="l" fontAlgn="ctr"/>
                      <a:r>
                        <a:rPr lang="en-US" altLang="zh-TW" sz="1200" b="0" i="0" u="none" strike="noStrike">
                          <a:effectLst/>
                          <a:latin typeface="微軟正黑體" panose="020B0604030504040204" pitchFamily="34" charset="-120"/>
                          <a:ea typeface="微軟正黑體" panose="020B0604030504040204" pitchFamily="34" charset="-120"/>
                        </a:rPr>
                        <a:t>006-</a:t>
                      </a:r>
                      <a:r>
                        <a:rPr lang="zh-TW" altLang="en-US" sz="1200" b="0" i="0" u="none" strike="noStrike">
                          <a:effectLst/>
                          <a:latin typeface="微軟正黑體" panose="020B0604030504040204" pitchFamily="34" charset="-120"/>
                          <a:ea typeface="微軟正黑體" panose="020B0604030504040204" pitchFamily="34" charset="-120"/>
                        </a:rPr>
                        <a:t>國立政治大學</a:t>
                      </a:r>
                      <a:endParaRPr lang="zh-TW" altLang="en-US" sz="1200" b="0" i="0" u="none" strike="noStrike">
                        <a:solidFill>
                          <a:srgbClr val="000000"/>
                        </a:solidFill>
                        <a:effectLst/>
                        <a:latin typeface="微軟正黑體" panose="020B0604030504040204" pitchFamily="34" charset="-120"/>
                        <a:ea typeface="微軟正黑體" panose="020B0604030504040204" pitchFamily="34" charset="-120"/>
                      </a:endParaRPr>
                    </a:p>
                  </a:txBody>
                  <a:tcPr marL="36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zh-TW" altLang="en-US" sz="1200" b="0" i="0" u="none" strike="noStrike" dirty="0">
                          <a:effectLst/>
                          <a:latin typeface="微軟正黑體" panose="020B0604030504040204" pitchFamily="34" charset="-120"/>
                          <a:ea typeface="微軟正黑體" panose="020B0604030504040204" pitchFamily="34" charset="-120"/>
                        </a:rPr>
                        <a:t>財務管理學系</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108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7468276"/>
                  </a:ext>
                </a:extLst>
              </a:tr>
              <a:tr h="270000">
                <a:tc>
                  <a:txBody>
                    <a:bodyPr/>
                    <a:lstStyle/>
                    <a:p>
                      <a:pPr algn="l" fontAlgn="ctr"/>
                      <a:r>
                        <a:rPr lang="en-US" altLang="zh-TW" sz="1200" b="0" i="0" u="none" strike="noStrike">
                          <a:effectLst/>
                          <a:latin typeface="微軟正黑體" panose="020B0604030504040204" pitchFamily="34" charset="-120"/>
                          <a:ea typeface="微軟正黑體" panose="020B0604030504040204" pitchFamily="34" charset="-120"/>
                        </a:rPr>
                        <a:t>006-</a:t>
                      </a:r>
                      <a:r>
                        <a:rPr lang="zh-TW" altLang="en-US" sz="1200" b="0" i="0" u="none" strike="noStrike">
                          <a:effectLst/>
                          <a:latin typeface="微軟正黑體" panose="020B0604030504040204" pitchFamily="34" charset="-120"/>
                          <a:ea typeface="微軟正黑體" panose="020B0604030504040204" pitchFamily="34" charset="-120"/>
                        </a:rPr>
                        <a:t>國立政治大學</a:t>
                      </a:r>
                      <a:endParaRPr lang="zh-TW" altLang="en-US" sz="1200" b="0" i="0" u="none" strike="noStrike">
                        <a:solidFill>
                          <a:srgbClr val="000000"/>
                        </a:solidFill>
                        <a:effectLst/>
                        <a:latin typeface="微軟正黑體" panose="020B0604030504040204" pitchFamily="34" charset="-120"/>
                        <a:ea typeface="微軟正黑體" panose="020B0604030504040204" pitchFamily="34" charset="-120"/>
                      </a:endParaRPr>
                    </a:p>
                  </a:txBody>
                  <a:tcPr marL="36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zh-TW" altLang="en-US" sz="1200" b="0" i="0" u="none" strike="noStrike" dirty="0">
                          <a:effectLst/>
                          <a:latin typeface="微軟正黑體" panose="020B0604030504040204" pitchFamily="34" charset="-120"/>
                          <a:ea typeface="微軟正黑體" panose="020B0604030504040204" pitchFamily="34" charset="-120"/>
                        </a:rPr>
                        <a:t>會計學系</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108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13364620"/>
                  </a:ext>
                </a:extLst>
              </a:tr>
              <a:tr h="270000">
                <a:tc>
                  <a:txBody>
                    <a:bodyPr/>
                    <a:lstStyle/>
                    <a:p>
                      <a:pPr algn="l" fontAlgn="ctr"/>
                      <a:r>
                        <a:rPr lang="en-US" altLang="zh-TW" sz="1200" b="0" i="0" u="none" strike="noStrike">
                          <a:effectLst/>
                          <a:latin typeface="微軟正黑體" panose="020B0604030504040204" pitchFamily="34" charset="-120"/>
                          <a:ea typeface="微軟正黑體" panose="020B0604030504040204" pitchFamily="34" charset="-120"/>
                        </a:rPr>
                        <a:t>006-</a:t>
                      </a:r>
                      <a:r>
                        <a:rPr lang="zh-TW" altLang="en-US" sz="1200" b="0" i="0" u="none" strike="noStrike">
                          <a:effectLst/>
                          <a:latin typeface="微軟正黑體" panose="020B0604030504040204" pitchFamily="34" charset="-120"/>
                          <a:ea typeface="微軟正黑體" panose="020B0604030504040204" pitchFamily="34" charset="-120"/>
                        </a:rPr>
                        <a:t>國立政治大學</a:t>
                      </a:r>
                      <a:endParaRPr lang="zh-TW" altLang="en-US" sz="1200" b="0" i="0" u="none" strike="noStrike">
                        <a:solidFill>
                          <a:srgbClr val="000000"/>
                        </a:solidFill>
                        <a:effectLst/>
                        <a:latin typeface="微軟正黑體" panose="020B0604030504040204" pitchFamily="34" charset="-120"/>
                        <a:ea typeface="微軟正黑體" panose="020B0604030504040204" pitchFamily="34" charset="-120"/>
                      </a:endParaRPr>
                    </a:p>
                  </a:txBody>
                  <a:tcPr marL="36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zh-TW" altLang="en-US" sz="1200" b="0" i="0" u="none" strike="noStrike" dirty="0">
                          <a:effectLst/>
                          <a:latin typeface="微軟正黑體" panose="020B0604030504040204" pitchFamily="34" charset="-120"/>
                          <a:ea typeface="微軟正黑體" panose="020B0604030504040204" pitchFamily="34" charset="-120"/>
                        </a:rPr>
                        <a:t>風險管理與保險學系</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108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76697706"/>
                  </a:ext>
                </a:extLst>
              </a:tr>
              <a:tr h="270000">
                <a:tc>
                  <a:txBody>
                    <a:bodyPr/>
                    <a:lstStyle/>
                    <a:p>
                      <a:pPr algn="l" fontAlgn="ctr"/>
                      <a:r>
                        <a:rPr lang="en-US" altLang="zh-TW" sz="1200" b="0" i="0" u="none" strike="noStrike" dirty="0">
                          <a:effectLst/>
                          <a:latin typeface="微軟正黑體" panose="020B0604030504040204" pitchFamily="34" charset="-120"/>
                          <a:ea typeface="微軟正黑體" panose="020B0604030504040204" pitchFamily="34" charset="-120"/>
                        </a:rPr>
                        <a:t>011-</a:t>
                      </a:r>
                      <a:r>
                        <a:rPr lang="zh-TW" altLang="en-US" sz="1200" b="0" i="0" u="none" strike="noStrike" dirty="0">
                          <a:effectLst/>
                          <a:latin typeface="微軟正黑體" panose="020B0604030504040204" pitchFamily="34" charset="-120"/>
                          <a:ea typeface="微軟正黑體" panose="020B0604030504040204" pitchFamily="34" charset="-120"/>
                        </a:rPr>
                        <a:t>國立清華大學</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6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zh-TW" altLang="en-US" sz="1200" b="0" i="0" u="none" strike="noStrike" dirty="0">
                          <a:effectLst/>
                          <a:latin typeface="微軟正黑體" panose="020B0604030504040204" pitchFamily="34" charset="-120"/>
                          <a:ea typeface="微軟正黑體" panose="020B0604030504040204" pitchFamily="34" charset="-120"/>
                        </a:rPr>
                        <a:t>計量財務金融學系</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108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61526020"/>
                  </a:ext>
                </a:extLst>
              </a:tr>
              <a:tr h="270000">
                <a:tc>
                  <a:txBody>
                    <a:bodyPr/>
                    <a:lstStyle/>
                    <a:p>
                      <a:pPr algn="l" fontAlgn="ctr"/>
                      <a:r>
                        <a:rPr lang="en-US" altLang="zh-TW" sz="1200" b="0" i="0" u="none" strike="noStrike">
                          <a:effectLst/>
                          <a:latin typeface="微軟正黑體" panose="020B0604030504040204" pitchFamily="34" charset="-120"/>
                          <a:ea typeface="微軟正黑體" panose="020B0604030504040204" pitchFamily="34" charset="-120"/>
                        </a:rPr>
                        <a:t>013-</a:t>
                      </a:r>
                      <a:r>
                        <a:rPr lang="zh-TW" altLang="en-US" sz="1200" b="0" i="0" u="none" strike="noStrike">
                          <a:effectLst/>
                          <a:latin typeface="微軟正黑體" panose="020B0604030504040204" pitchFamily="34" charset="-120"/>
                          <a:ea typeface="微軟正黑體" panose="020B0604030504040204" pitchFamily="34" charset="-120"/>
                        </a:rPr>
                        <a:t>國立陽明交通大學</a:t>
                      </a:r>
                      <a:endParaRPr lang="zh-TW" altLang="en-US" sz="1200" b="0" i="0" u="none" strike="noStrike">
                        <a:solidFill>
                          <a:srgbClr val="000000"/>
                        </a:solidFill>
                        <a:effectLst/>
                        <a:latin typeface="微軟正黑體" panose="020B0604030504040204" pitchFamily="34" charset="-120"/>
                        <a:ea typeface="微軟正黑體" panose="020B0604030504040204" pitchFamily="34" charset="-120"/>
                      </a:endParaRPr>
                    </a:p>
                  </a:txBody>
                  <a:tcPr marL="36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zh-TW" altLang="en-US" sz="1200" b="0" i="0" u="none" strike="noStrike" dirty="0">
                          <a:effectLst/>
                          <a:latin typeface="微軟正黑體" panose="020B0604030504040204" pitchFamily="34" charset="-120"/>
                          <a:ea typeface="微軟正黑體" panose="020B0604030504040204" pitchFamily="34" charset="-120"/>
                        </a:rPr>
                        <a:t>資訊管理與財務金融學系財務金融組</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108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44726719"/>
                  </a:ext>
                </a:extLst>
              </a:tr>
              <a:tr h="270000">
                <a:tc>
                  <a:txBody>
                    <a:bodyPr/>
                    <a:lstStyle/>
                    <a:p>
                      <a:pPr algn="l" fontAlgn="ctr"/>
                      <a:r>
                        <a:rPr lang="en-US" altLang="zh-TW" sz="1200" b="0" i="0" u="none" strike="noStrike">
                          <a:effectLst/>
                          <a:latin typeface="微軟正黑體" panose="020B0604030504040204" pitchFamily="34" charset="-120"/>
                          <a:ea typeface="微軟正黑體" panose="020B0604030504040204" pitchFamily="34" charset="-120"/>
                        </a:rPr>
                        <a:t>016-</a:t>
                      </a:r>
                      <a:r>
                        <a:rPr lang="zh-TW" altLang="en-US" sz="1200" b="0" i="0" u="none" strike="noStrike">
                          <a:effectLst/>
                          <a:latin typeface="微軟正黑體" panose="020B0604030504040204" pitchFamily="34" charset="-120"/>
                          <a:ea typeface="微軟正黑體" panose="020B0604030504040204" pitchFamily="34" charset="-120"/>
                        </a:rPr>
                        <a:t>國立中央大學</a:t>
                      </a:r>
                      <a:endParaRPr lang="zh-TW" altLang="en-US" sz="1200" b="0" i="0" u="none" strike="noStrike">
                        <a:solidFill>
                          <a:srgbClr val="000000"/>
                        </a:solidFill>
                        <a:effectLst/>
                        <a:latin typeface="微軟正黑體" panose="020B0604030504040204" pitchFamily="34" charset="-120"/>
                        <a:ea typeface="微軟正黑體" panose="020B0604030504040204" pitchFamily="34" charset="-120"/>
                      </a:endParaRPr>
                    </a:p>
                  </a:txBody>
                  <a:tcPr marL="36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zh-TW" altLang="en-US" sz="1200" b="0" i="0" u="none" strike="noStrike" dirty="0">
                          <a:effectLst/>
                          <a:latin typeface="微軟正黑體" panose="020B0604030504040204" pitchFamily="34" charset="-120"/>
                          <a:ea typeface="微軟正黑體" panose="020B0604030504040204" pitchFamily="34" charset="-120"/>
                        </a:rPr>
                        <a:t>財務金融學系</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108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4385155"/>
                  </a:ext>
                </a:extLst>
              </a:tr>
              <a:tr h="270000">
                <a:tc>
                  <a:txBody>
                    <a:bodyPr/>
                    <a:lstStyle/>
                    <a:p>
                      <a:pPr algn="l" fontAlgn="ctr"/>
                      <a:r>
                        <a:rPr lang="en-US" altLang="zh-TW" sz="1200" b="0" i="0" u="none" strike="noStrike" dirty="0">
                          <a:effectLst/>
                          <a:latin typeface="微軟正黑體" panose="020B0604030504040204" pitchFamily="34" charset="-120"/>
                          <a:ea typeface="微軟正黑體" panose="020B0604030504040204" pitchFamily="34" charset="-120"/>
                        </a:rPr>
                        <a:t>027-</a:t>
                      </a:r>
                      <a:r>
                        <a:rPr lang="zh-TW" altLang="en-US" sz="1200" b="0" i="0" u="none" strike="noStrike" dirty="0">
                          <a:effectLst/>
                          <a:latin typeface="微軟正黑體" panose="020B0604030504040204" pitchFamily="34" charset="-120"/>
                          <a:ea typeface="微軟正黑體" panose="020B0604030504040204" pitchFamily="34" charset="-120"/>
                        </a:rPr>
                        <a:t>國立中山大學</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6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zh-TW" altLang="en-US" sz="1200" b="0" i="0" u="none" strike="noStrike" dirty="0">
                          <a:effectLst/>
                          <a:latin typeface="微軟正黑體" panose="020B0604030504040204" pitchFamily="34" charset="-120"/>
                          <a:ea typeface="微軟正黑體" panose="020B0604030504040204" pitchFamily="34" charset="-120"/>
                        </a:rPr>
                        <a:t>財務管理學系</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108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13952141"/>
                  </a:ext>
                </a:extLst>
              </a:tr>
              <a:tr h="270000">
                <a:tc>
                  <a:txBody>
                    <a:bodyPr/>
                    <a:lstStyle/>
                    <a:p>
                      <a:pPr algn="l" fontAlgn="ctr"/>
                      <a:r>
                        <a:rPr lang="en-US" altLang="zh-TW" sz="1200" b="0" i="0" u="none" strike="noStrike">
                          <a:effectLst/>
                          <a:latin typeface="微軟正黑體" panose="020B0604030504040204" pitchFamily="34" charset="-120"/>
                          <a:ea typeface="微軟正黑體" panose="020B0604030504040204" pitchFamily="34" charset="-120"/>
                        </a:rPr>
                        <a:t>041-</a:t>
                      </a:r>
                      <a:r>
                        <a:rPr lang="zh-TW" altLang="en-US" sz="1200" b="0" i="0" u="none" strike="noStrike">
                          <a:effectLst/>
                          <a:latin typeface="微軟正黑體" panose="020B0604030504040204" pitchFamily="34" charset="-120"/>
                          <a:ea typeface="微軟正黑體" panose="020B0604030504040204" pitchFamily="34" charset="-120"/>
                        </a:rPr>
                        <a:t>國立中正大學</a:t>
                      </a:r>
                      <a:endParaRPr lang="zh-TW" altLang="en-US" sz="1200" b="0" i="0" u="none" strike="noStrike">
                        <a:solidFill>
                          <a:srgbClr val="000000"/>
                        </a:solidFill>
                        <a:effectLst/>
                        <a:latin typeface="微軟正黑體" panose="020B0604030504040204" pitchFamily="34" charset="-120"/>
                        <a:ea typeface="微軟正黑體" panose="020B0604030504040204" pitchFamily="34" charset="-120"/>
                      </a:endParaRPr>
                    </a:p>
                  </a:txBody>
                  <a:tcPr marL="36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zh-TW" altLang="en-US" sz="1200" b="0" i="0" u="none" strike="noStrike" dirty="0">
                          <a:effectLst/>
                          <a:latin typeface="微軟正黑體" panose="020B0604030504040204" pitchFamily="34" charset="-120"/>
                          <a:ea typeface="微軟正黑體" panose="020B0604030504040204" pitchFamily="34" charset="-120"/>
                        </a:rPr>
                        <a:t>財務金融學系</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108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27634667"/>
                  </a:ext>
                </a:extLst>
              </a:tr>
              <a:tr h="270000">
                <a:tc>
                  <a:txBody>
                    <a:bodyPr/>
                    <a:lstStyle/>
                    <a:p>
                      <a:pPr algn="l" fontAlgn="ctr"/>
                      <a:r>
                        <a:rPr lang="en-US" altLang="zh-TW" sz="1200" b="0" i="0" u="none" strike="noStrike" dirty="0">
                          <a:effectLst/>
                          <a:latin typeface="微軟正黑體" panose="020B0604030504040204" pitchFamily="34" charset="-120"/>
                          <a:ea typeface="微軟正黑體" panose="020B0604030504040204" pitchFamily="34" charset="-120"/>
                        </a:rPr>
                        <a:t>041-</a:t>
                      </a:r>
                      <a:r>
                        <a:rPr lang="zh-TW" altLang="en-US" sz="1200" b="0" i="0" u="none" strike="noStrike" dirty="0">
                          <a:effectLst/>
                          <a:latin typeface="微軟正黑體" panose="020B0604030504040204" pitchFamily="34" charset="-120"/>
                          <a:ea typeface="微軟正黑體" panose="020B0604030504040204" pitchFamily="34" charset="-120"/>
                        </a:rPr>
                        <a:t>國立中正大學</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6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zh-TW" altLang="en-US" sz="1200" b="0" i="0" u="none" strike="noStrike" dirty="0">
                          <a:effectLst/>
                          <a:latin typeface="微軟正黑體" panose="020B0604030504040204" pitchFamily="34" charset="-120"/>
                          <a:ea typeface="微軟正黑體" panose="020B0604030504040204" pitchFamily="34" charset="-120"/>
                        </a:rPr>
                        <a:t>會計與資訊科技學系</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108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10568801"/>
                  </a:ext>
                </a:extLst>
              </a:tr>
              <a:tr h="270000">
                <a:tc>
                  <a:txBody>
                    <a:bodyPr/>
                    <a:lstStyle/>
                    <a:p>
                      <a:pPr algn="l" fontAlgn="ctr"/>
                      <a:r>
                        <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rPr>
                        <a:t>099-</a:t>
                      </a:r>
                      <a:r>
                        <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rPr>
                        <a:t>國立</a:t>
                      </a:r>
                      <a:r>
                        <a:rPr lang="zh-TW" altLang="en-US" sz="1200" b="0" i="0" u="none" strike="noStrike" dirty="0">
                          <a:effectLst/>
                          <a:latin typeface="微軟正黑體" panose="020B0604030504040204" pitchFamily="34" charset="-120"/>
                          <a:ea typeface="微軟正黑體" panose="020B0604030504040204" pitchFamily="34" charset="-120"/>
                        </a:rPr>
                        <a:t>臺</a:t>
                      </a:r>
                      <a:r>
                        <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rPr>
                        <a:t>北大學</a:t>
                      </a:r>
                    </a:p>
                  </a:txBody>
                  <a:tcPr marL="36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rPr>
                        <a:t>金融與合作經營學系</a:t>
                      </a:r>
                    </a:p>
                  </a:txBody>
                  <a:tcPr marL="108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5163286"/>
                  </a:ext>
                </a:extLst>
              </a:tr>
              <a:tr h="270000">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rPr>
                        <a:t>099-</a:t>
                      </a:r>
                      <a:r>
                        <a:rPr lang="zh-TW" altLang="en-US" sz="1200" b="0" i="0" u="none" strike="noStrike">
                          <a:solidFill>
                            <a:srgbClr val="000000"/>
                          </a:solidFill>
                          <a:effectLst/>
                          <a:latin typeface="微軟正黑體" panose="020B0604030504040204" pitchFamily="34" charset="-120"/>
                          <a:ea typeface="微軟正黑體" panose="020B0604030504040204" pitchFamily="34" charset="-120"/>
                        </a:rPr>
                        <a:t>國立</a:t>
                      </a:r>
                      <a:r>
                        <a:rPr lang="zh-TW" altLang="en-US" sz="1200" b="0" i="0" u="none" strike="noStrike">
                          <a:effectLst/>
                          <a:latin typeface="微軟正黑體" panose="020B0604030504040204" pitchFamily="34" charset="-120"/>
                          <a:ea typeface="微軟正黑體" panose="020B0604030504040204" pitchFamily="34" charset="-120"/>
                        </a:rPr>
                        <a:t>臺</a:t>
                      </a:r>
                      <a:r>
                        <a:rPr lang="zh-TW" altLang="en-US" sz="1200" b="0" i="0" u="none" strike="noStrike">
                          <a:solidFill>
                            <a:srgbClr val="000000"/>
                          </a:solidFill>
                          <a:effectLst/>
                          <a:latin typeface="微軟正黑體" panose="020B0604030504040204" pitchFamily="34" charset="-120"/>
                          <a:ea typeface="微軟正黑體" panose="020B0604030504040204" pitchFamily="34" charset="-120"/>
                        </a:rPr>
                        <a:t>北</a:t>
                      </a:r>
                      <a:r>
                        <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rPr>
                        <a:t>大學</a:t>
                      </a:r>
                    </a:p>
                  </a:txBody>
                  <a:tcPr marL="36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zh-TW" altLang="en-US" sz="1200" b="0" i="0" u="none" strike="noStrike" dirty="0">
                          <a:effectLst/>
                          <a:latin typeface="微軟正黑體" panose="020B0604030504040204" pitchFamily="34" charset="-120"/>
                          <a:ea typeface="微軟正黑體" panose="020B0604030504040204" pitchFamily="34" charset="-120"/>
                        </a:rPr>
                        <a:t>會計學系</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108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38400861"/>
                  </a:ext>
                </a:extLst>
              </a:tr>
            </a:tbl>
          </a:graphicData>
        </a:graphic>
      </p:graphicFrame>
    </p:spTree>
    <p:extLst>
      <p:ext uri="{BB962C8B-B14F-4D97-AF65-F5344CB8AC3E}">
        <p14:creationId xmlns:p14="http://schemas.microsoft.com/office/powerpoint/2010/main" val="3311759614"/>
      </p:ext>
    </p:extLst>
  </p:cSld>
  <p:clrMapOvr>
    <a:masterClrMapping/>
  </p:clrMapOvr>
  <p:transition/>
</p:sld>
</file>

<file path=ppt/slides/slide5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投影片編號版面配置區 5">
            <a:extLst>
              <a:ext uri="{FF2B5EF4-FFF2-40B4-BE49-F238E27FC236}">
                <a16:creationId xmlns:a16="http://schemas.microsoft.com/office/drawing/2014/main" id="{8658CF8F-46A0-4B7A-A743-BBF34C32BB74}"/>
              </a:ext>
            </a:extLst>
          </p:cNvPr>
          <p:cNvSpPr>
            <a:spLocks noGrp="1"/>
          </p:cNvSpPr>
          <p:nvPr>
            <p:ph type="sldNum" sz="quarter" idx="12"/>
          </p:nvPr>
        </p:nvSpPr>
        <p:spPr>
          <a:xfrm>
            <a:off x="7924800" y="6356350"/>
            <a:ext cx="762000" cy="365125"/>
          </a:xfrm>
          <a:noFill/>
        </p:spPr>
        <p:txBody>
          <a:bodyPr/>
          <a:lstStyle/>
          <a:p>
            <a:fld id="{BA658583-FC9A-445C-AB03-44C0F41B7F77}" type="slidenum">
              <a:rPr lang="en-US" altLang="zh-TW" sz="1400" smtClean="0">
                <a:latin typeface="微軟正黑體" panose="020B0604030504040204" pitchFamily="34" charset="-120"/>
                <a:ea typeface="微軟正黑體" panose="020B0604030504040204" pitchFamily="34" charset="-120"/>
                <a:cs typeface="Times New Roman" panose="02020603050405020304" pitchFamily="18" charset="0"/>
              </a:rPr>
              <a:pPr/>
              <a:t>57</a:t>
            </a:fld>
            <a:endParaRPr lang="en-US" altLang="zh-TW" sz="1400" dirty="0">
              <a:latin typeface="微軟正黑體" panose="020B0604030504040204" pitchFamily="34" charset="-120"/>
              <a:ea typeface="微軟正黑體" panose="020B0604030504040204" pitchFamily="34" charset="-120"/>
              <a:cs typeface="Times New Roman" panose="02020603050405020304" pitchFamily="18" charset="0"/>
            </a:endParaRPr>
          </a:p>
        </p:txBody>
      </p:sp>
      <p:graphicFrame>
        <p:nvGraphicFramePr>
          <p:cNvPr id="3" name="表格 2">
            <a:extLst>
              <a:ext uri="{FF2B5EF4-FFF2-40B4-BE49-F238E27FC236}">
                <a16:creationId xmlns:a16="http://schemas.microsoft.com/office/drawing/2014/main" id="{FBA11945-1906-53AF-DBCC-4356633088A8}"/>
              </a:ext>
            </a:extLst>
          </p:cNvPr>
          <p:cNvGraphicFramePr>
            <a:graphicFrameLocks noGrp="1"/>
          </p:cNvGraphicFramePr>
          <p:nvPr/>
        </p:nvGraphicFramePr>
        <p:xfrm>
          <a:off x="107504" y="620688"/>
          <a:ext cx="8964000" cy="5839920"/>
        </p:xfrm>
        <a:graphic>
          <a:graphicData uri="http://schemas.openxmlformats.org/drawingml/2006/table">
            <a:tbl>
              <a:tblPr>
                <a:tableStyleId>{5C22544A-7EE6-4342-B048-85BDC9FD1C3A}</a:tableStyleId>
              </a:tblPr>
              <a:tblGrid>
                <a:gridCol w="1656000">
                  <a:extLst>
                    <a:ext uri="{9D8B030D-6E8A-4147-A177-3AD203B41FA5}">
                      <a16:colId xmlns:a16="http://schemas.microsoft.com/office/drawing/2014/main" val="3457541290"/>
                    </a:ext>
                  </a:extLst>
                </a:gridCol>
                <a:gridCol w="1620000">
                  <a:extLst>
                    <a:ext uri="{9D8B030D-6E8A-4147-A177-3AD203B41FA5}">
                      <a16:colId xmlns:a16="http://schemas.microsoft.com/office/drawing/2014/main" val="3534224527"/>
                    </a:ext>
                  </a:extLst>
                </a:gridCol>
                <a:gridCol w="792000">
                  <a:extLst>
                    <a:ext uri="{9D8B030D-6E8A-4147-A177-3AD203B41FA5}">
                      <a16:colId xmlns:a16="http://schemas.microsoft.com/office/drawing/2014/main" val="2839182384"/>
                    </a:ext>
                  </a:extLst>
                </a:gridCol>
                <a:gridCol w="648000">
                  <a:extLst>
                    <a:ext uri="{9D8B030D-6E8A-4147-A177-3AD203B41FA5}">
                      <a16:colId xmlns:a16="http://schemas.microsoft.com/office/drawing/2014/main" val="1875124745"/>
                    </a:ext>
                  </a:extLst>
                </a:gridCol>
                <a:gridCol w="648000">
                  <a:extLst>
                    <a:ext uri="{9D8B030D-6E8A-4147-A177-3AD203B41FA5}">
                      <a16:colId xmlns:a16="http://schemas.microsoft.com/office/drawing/2014/main" val="1572698464"/>
                    </a:ext>
                  </a:extLst>
                </a:gridCol>
                <a:gridCol w="648000">
                  <a:extLst>
                    <a:ext uri="{9D8B030D-6E8A-4147-A177-3AD203B41FA5}">
                      <a16:colId xmlns:a16="http://schemas.microsoft.com/office/drawing/2014/main" val="688095910"/>
                    </a:ext>
                  </a:extLst>
                </a:gridCol>
                <a:gridCol w="432000">
                  <a:extLst>
                    <a:ext uri="{9D8B030D-6E8A-4147-A177-3AD203B41FA5}">
                      <a16:colId xmlns:a16="http://schemas.microsoft.com/office/drawing/2014/main" val="2667984900"/>
                    </a:ext>
                  </a:extLst>
                </a:gridCol>
                <a:gridCol w="648000">
                  <a:extLst>
                    <a:ext uri="{9D8B030D-6E8A-4147-A177-3AD203B41FA5}">
                      <a16:colId xmlns:a16="http://schemas.microsoft.com/office/drawing/2014/main" val="2864625004"/>
                    </a:ext>
                  </a:extLst>
                </a:gridCol>
                <a:gridCol w="432000">
                  <a:extLst>
                    <a:ext uri="{9D8B030D-6E8A-4147-A177-3AD203B41FA5}">
                      <a16:colId xmlns:a16="http://schemas.microsoft.com/office/drawing/2014/main" val="92816591"/>
                    </a:ext>
                  </a:extLst>
                </a:gridCol>
                <a:gridCol w="720000">
                  <a:extLst>
                    <a:ext uri="{9D8B030D-6E8A-4147-A177-3AD203B41FA5}">
                      <a16:colId xmlns:a16="http://schemas.microsoft.com/office/drawing/2014/main" val="328956137"/>
                    </a:ext>
                  </a:extLst>
                </a:gridCol>
                <a:gridCol w="720000">
                  <a:extLst>
                    <a:ext uri="{9D8B030D-6E8A-4147-A177-3AD203B41FA5}">
                      <a16:colId xmlns:a16="http://schemas.microsoft.com/office/drawing/2014/main" val="667622342"/>
                    </a:ext>
                  </a:extLst>
                </a:gridCol>
              </a:tblGrid>
              <a:tr h="266400">
                <a:tc>
                  <a:txBody>
                    <a:bodyPr/>
                    <a:lstStyle/>
                    <a:p>
                      <a:pPr algn="l" fontAlgn="ct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6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108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9">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TW" sz="1200" b="1" i="0" u="none" strike="noStrike" dirty="0">
                          <a:solidFill>
                            <a:srgbClr val="C00000"/>
                          </a:solidFill>
                          <a:effectLst/>
                          <a:latin typeface="微軟正黑體" panose="020B0604030504040204" pitchFamily="34" charset="-120"/>
                          <a:ea typeface="微軟正黑體" panose="020B0604030504040204" pitchFamily="34" charset="-120"/>
                        </a:rPr>
                        <a:t>114</a:t>
                      </a:r>
                      <a: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t>學年度</a:t>
                      </a:r>
                      <a:r>
                        <a:rPr lang="zh-TW" altLang="en-US" sz="1200" b="0" i="0" u="none" strike="noStrike" dirty="0">
                          <a:effectLst/>
                          <a:latin typeface="微軟正黑體" panose="020B0604030504040204" pitchFamily="34" charset="-120"/>
                          <a:ea typeface="微軟正黑體" panose="020B0604030504040204" pitchFamily="34" charset="-120"/>
                        </a:rPr>
                        <a:t>大學申請入學校系分則多元表現</a:t>
                      </a:r>
                      <a:endPar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fontAlgn="ctr"/>
                      <a:endPar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fontAlgn="ctr"/>
                      <a:endPar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fontAlgn="ctr"/>
                      <a:endPar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fontAlgn="ctr"/>
                      <a:endParaRPr 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fontAlgn="ctr"/>
                      <a:endPar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fontAlgn="ctr"/>
                      <a:endParaRPr 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fontAlgn="ctr"/>
                      <a:endParaRPr lang="en-US" altLang="zh-TW" sz="1200" b="0" i="0" u="none" strike="noStrike">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fontAlgn="ctr"/>
                      <a:endParaRPr 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09594493"/>
                  </a:ext>
                </a:extLst>
              </a:tr>
              <a:tr h="792000">
                <a:tc>
                  <a:txBody>
                    <a:bodyPr/>
                    <a:lstStyle/>
                    <a:p>
                      <a:pPr algn="ctr" fontAlgn="ctr"/>
                      <a:r>
                        <a:rPr lang="zh-TW" altLang="en-US" sz="1200" b="1" i="0" u="none" strike="noStrike" dirty="0">
                          <a:effectLst/>
                          <a:latin typeface="微軟正黑體" panose="020B0604030504040204" pitchFamily="34" charset="-120"/>
                          <a:ea typeface="微軟正黑體" panose="020B0604030504040204" pitchFamily="34" charset="-120"/>
                        </a:rPr>
                        <a:t>學校</a:t>
                      </a:r>
                      <a:endPar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6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effectLst/>
                          <a:latin typeface="微軟正黑體" panose="020B0604030504040204" pitchFamily="34" charset="-120"/>
                          <a:ea typeface="微軟正黑體" panose="020B0604030504040204" pitchFamily="34" charset="-120"/>
                        </a:rPr>
                        <a:t>科系組</a:t>
                      </a:r>
                      <a:endPar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108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t>高中</a:t>
                      </a:r>
                      <a:endParaRPr lang="en-US" altLang="zh-TW" sz="1200" b="1" i="0" u="none" strike="noStrike" dirty="0">
                        <a:solidFill>
                          <a:srgbClr val="C00000"/>
                        </a:solidFill>
                        <a:effectLst/>
                        <a:latin typeface="微軟正黑體" panose="020B0604030504040204" pitchFamily="34" charset="-120"/>
                        <a:ea typeface="微軟正黑體" panose="020B0604030504040204" pitchFamily="34" charset="-120"/>
                      </a:endParaRPr>
                    </a:p>
                    <a:p>
                      <a:pPr algn="ctr" fontAlgn="ctr"/>
                      <a: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t>自主學習</a:t>
                      </a:r>
                      <a:endParaRPr lang="en-US" altLang="zh-TW" sz="1200" b="1" i="0" u="none" strike="noStrike" dirty="0">
                        <a:solidFill>
                          <a:srgbClr val="C00000"/>
                        </a:solidFill>
                        <a:effectLst/>
                        <a:latin typeface="微軟正黑體" panose="020B0604030504040204" pitchFamily="34" charset="-120"/>
                        <a:ea typeface="微軟正黑體" panose="020B0604030504040204" pitchFamily="34" charset="-120"/>
                      </a:endParaRPr>
                    </a:p>
                    <a:p>
                      <a:pPr algn="ctr" fontAlgn="ctr"/>
                      <a: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t>計畫與成果</a:t>
                      </a:r>
                      <a:b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br>
                      <a:r>
                        <a:rPr lang="en-US" altLang="zh-TW" sz="1200" b="1" i="0" u="none" strike="noStrike" dirty="0">
                          <a:solidFill>
                            <a:srgbClr val="C00000"/>
                          </a:solidFill>
                          <a:effectLst/>
                          <a:latin typeface="微軟正黑體" panose="020B0604030504040204" pitchFamily="34" charset="-120"/>
                          <a:ea typeface="微軟正黑體" panose="020B0604030504040204" pitchFamily="34" charset="-120"/>
                        </a:rPr>
                        <a:t>F</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effectLst/>
                          <a:latin typeface="微軟正黑體" panose="020B0604030504040204" pitchFamily="34" charset="-120"/>
                          <a:ea typeface="微軟正黑體" panose="020B0604030504040204" pitchFamily="34" charset="-120"/>
                        </a:rPr>
                        <a:t>社團活動經驗</a:t>
                      </a:r>
                      <a:br>
                        <a:rPr lang="zh-TW" altLang="en-US" sz="1200" b="1" i="0" u="none" strike="noStrike" dirty="0">
                          <a:effectLst/>
                          <a:latin typeface="微軟正黑體" panose="020B0604030504040204" pitchFamily="34" charset="-120"/>
                          <a:ea typeface="微軟正黑體" panose="020B0604030504040204" pitchFamily="34" charset="-120"/>
                        </a:rPr>
                      </a:br>
                      <a:r>
                        <a:rPr lang="en-US" altLang="zh-TW" sz="1200" b="1" i="0" u="none" strike="noStrike" dirty="0">
                          <a:effectLst/>
                          <a:latin typeface="微軟正黑體" panose="020B0604030504040204" pitchFamily="34" charset="-120"/>
                          <a:ea typeface="微軟正黑體" panose="020B0604030504040204" pitchFamily="34" charset="-120"/>
                        </a:rPr>
                        <a:t>G</a:t>
                      </a:r>
                      <a:endParaRPr lang="en-US" altLang="zh-TW" sz="12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effectLst/>
                          <a:latin typeface="微軟正黑體" panose="020B0604030504040204" pitchFamily="34" charset="-120"/>
                          <a:ea typeface="微軟正黑體" panose="020B0604030504040204" pitchFamily="34" charset="-120"/>
                        </a:rPr>
                        <a:t>擔任幹部經驗</a:t>
                      </a:r>
                      <a:br>
                        <a:rPr lang="zh-TW" altLang="en-US" sz="1200" b="1" i="0" u="none" strike="noStrike" dirty="0">
                          <a:effectLst/>
                          <a:latin typeface="微軟正黑體" panose="020B0604030504040204" pitchFamily="34" charset="-120"/>
                          <a:ea typeface="微軟正黑體" panose="020B0604030504040204" pitchFamily="34" charset="-120"/>
                        </a:rPr>
                      </a:br>
                      <a:r>
                        <a:rPr lang="en-US" altLang="zh-TW" sz="1200" b="1" i="0" u="none" strike="noStrike" dirty="0">
                          <a:effectLst/>
                          <a:latin typeface="微軟正黑體" panose="020B0604030504040204" pitchFamily="34" charset="-120"/>
                          <a:ea typeface="微軟正黑體" panose="020B0604030504040204" pitchFamily="34" charset="-120"/>
                        </a:rPr>
                        <a:t>H</a:t>
                      </a:r>
                      <a:endParaRPr lang="en-US" altLang="zh-TW" sz="12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effectLst/>
                          <a:latin typeface="微軟正黑體" panose="020B0604030504040204" pitchFamily="34" charset="-120"/>
                          <a:ea typeface="微軟正黑體" panose="020B0604030504040204" pitchFamily="34" charset="-120"/>
                        </a:rPr>
                        <a:t>服務學習經驗</a:t>
                      </a:r>
                      <a:br>
                        <a:rPr lang="zh-TW" altLang="en-US" sz="1200" b="1" i="0" u="none" strike="noStrike" dirty="0">
                          <a:effectLst/>
                          <a:latin typeface="微軟正黑體" panose="020B0604030504040204" pitchFamily="34" charset="-120"/>
                          <a:ea typeface="微軟正黑體" panose="020B0604030504040204" pitchFamily="34" charset="-120"/>
                        </a:rPr>
                      </a:br>
                      <a:r>
                        <a:rPr lang="en-US" altLang="zh-TW" sz="1200" b="1" i="0" u="none" strike="noStrike" dirty="0">
                          <a:effectLst/>
                          <a:latin typeface="微軟正黑體" panose="020B0604030504040204" pitchFamily="34" charset="-120"/>
                          <a:ea typeface="微軟正黑體" panose="020B0604030504040204" pitchFamily="34" charset="-120"/>
                        </a:rPr>
                        <a:t>I</a:t>
                      </a:r>
                      <a:endParaRPr lang="en-US" altLang="zh-TW" sz="12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effectLst/>
                          <a:latin typeface="微軟正黑體" panose="020B0604030504040204" pitchFamily="34" charset="-120"/>
                          <a:ea typeface="微軟正黑體" panose="020B0604030504040204" pitchFamily="34" charset="-120"/>
                        </a:rPr>
                        <a:t>競賽</a:t>
                      </a:r>
                      <a:endParaRPr lang="en-US" altLang="zh-TW" sz="1200" b="1" i="0" u="none" strike="noStrike" dirty="0">
                        <a:effectLst/>
                        <a:latin typeface="微軟正黑體" panose="020B0604030504040204" pitchFamily="34" charset="-120"/>
                        <a:ea typeface="微軟正黑體" panose="020B0604030504040204" pitchFamily="34" charset="-120"/>
                      </a:endParaRPr>
                    </a:p>
                    <a:p>
                      <a:pPr algn="ctr" fontAlgn="ctr"/>
                      <a:r>
                        <a:rPr lang="zh-TW" altLang="en-US" sz="1200" b="1" i="0" u="none" strike="noStrike" dirty="0">
                          <a:effectLst/>
                          <a:latin typeface="微軟正黑體" panose="020B0604030504040204" pitchFamily="34" charset="-120"/>
                          <a:ea typeface="微軟正黑體" panose="020B0604030504040204" pitchFamily="34" charset="-120"/>
                        </a:rPr>
                        <a:t>表現</a:t>
                      </a:r>
                      <a:br>
                        <a:rPr lang="zh-TW" altLang="en-US" sz="1200" b="1" i="0" u="none" strike="noStrike" dirty="0">
                          <a:effectLst/>
                          <a:latin typeface="微軟正黑體" panose="020B0604030504040204" pitchFamily="34" charset="-120"/>
                          <a:ea typeface="微軟正黑體" panose="020B0604030504040204" pitchFamily="34" charset="-120"/>
                        </a:rPr>
                      </a:br>
                      <a:r>
                        <a:rPr lang="en-US" sz="1200" b="1" i="0" u="none" strike="noStrike" dirty="0">
                          <a:effectLst/>
                          <a:latin typeface="微軟正黑體" panose="020B0604030504040204" pitchFamily="34" charset="-120"/>
                          <a:ea typeface="微軟正黑體" panose="020B0604030504040204" pitchFamily="34" charset="-120"/>
                        </a:rPr>
                        <a:t>J</a:t>
                      </a:r>
                      <a:endParaRPr lang="en-US" sz="12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effectLst/>
                          <a:latin typeface="微軟正黑體" panose="020B0604030504040204" pitchFamily="34" charset="-120"/>
                          <a:ea typeface="微軟正黑體" panose="020B0604030504040204" pitchFamily="34" charset="-120"/>
                        </a:rPr>
                        <a:t>非修課紀錄之成果作品</a:t>
                      </a:r>
                      <a:br>
                        <a:rPr lang="zh-TW" altLang="en-US" sz="1200" b="1" i="0" u="none" strike="noStrike" dirty="0">
                          <a:effectLst/>
                          <a:latin typeface="微軟正黑體" panose="020B0604030504040204" pitchFamily="34" charset="-120"/>
                          <a:ea typeface="微軟正黑體" panose="020B0604030504040204" pitchFamily="34" charset="-120"/>
                        </a:rPr>
                      </a:br>
                      <a:r>
                        <a:rPr lang="en-US" altLang="zh-TW" sz="1200" b="1" i="0" u="none" strike="noStrike" dirty="0">
                          <a:effectLst/>
                          <a:latin typeface="微軟正黑體" panose="020B0604030504040204" pitchFamily="34" charset="-120"/>
                          <a:ea typeface="微軟正黑體" panose="020B0604030504040204" pitchFamily="34" charset="-120"/>
                        </a:rPr>
                        <a:t>K</a:t>
                      </a:r>
                      <a:endParaRPr lang="en-US" altLang="zh-TW" sz="12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effectLst/>
                          <a:latin typeface="微軟正黑體" panose="020B0604030504040204" pitchFamily="34" charset="-120"/>
                          <a:ea typeface="微軟正黑體" panose="020B0604030504040204" pitchFamily="34" charset="-120"/>
                        </a:rPr>
                        <a:t>檢定</a:t>
                      </a:r>
                      <a:endParaRPr lang="en-US" altLang="zh-TW" sz="1200" b="1" i="0" u="none" strike="noStrike" dirty="0">
                        <a:effectLst/>
                        <a:latin typeface="微軟正黑體" panose="020B0604030504040204" pitchFamily="34" charset="-120"/>
                        <a:ea typeface="微軟正黑體" panose="020B0604030504040204" pitchFamily="34" charset="-120"/>
                      </a:endParaRPr>
                    </a:p>
                    <a:p>
                      <a:pPr algn="ctr" fontAlgn="ctr"/>
                      <a:r>
                        <a:rPr lang="zh-TW" altLang="en-US" sz="1200" b="1" i="0" u="none" strike="noStrike" dirty="0">
                          <a:effectLst/>
                          <a:latin typeface="微軟正黑體" panose="020B0604030504040204" pitchFamily="34" charset="-120"/>
                          <a:ea typeface="微軟正黑體" panose="020B0604030504040204" pitchFamily="34" charset="-120"/>
                        </a:rPr>
                        <a:t>證照</a:t>
                      </a:r>
                      <a:br>
                        <a:rPr lang="zh-TW" altLang="en-US" sz="1200" b="1" i="0" u="none" strike="noStrike" dirty="0">
                          <a:effectLst/>
                          <a:latin typeface="微軟正黑體" panose="020B0604030504040204" pitchFamily="34" charset="-120"/>
                          <a:ea typeface="微軟正黑體" panose="020B0604030504040204" pitchFamily="34" charset="-120"/>
                        </a:rPr>
                      </a:br>
                      <a:r>
                        <a:rPr lang="en-US" sz="1200" b="1" i="0" u="none" strike="noStrike" dirty="0">
                          <a:effectLst/>
                          <a:latin typeface="微軟正黑體" panose="020B0604030504040204" pitchFamily="34" charset="-120"/>
                          <a:ea typeface="微軟正黑體" panose="020B0604030504040204" pitchFamily="34" charset="-120"/>
                        </a:rPr>
                        <a:t>L</a:t>
                      </a:r>
                      <a:endParaRPr lang="en-US" sz="12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solidFill>
                            <a:schemeClr val="tx1"/>
                          </a:solidFill>
                          <a:effectLst/>
                          <a:latin typeface="微軟正黑體" panose="020B0604030504040204" pitchFamily="34" charset="-120"/>
                          <a:ea typeface="微軟正黑體" panose="020B0604030504040204" pitchFamily="34" charset="-120"/>
                        </a:rPr>
                        <a:t>特殊優良</a:t>
                      </a:r>
                      <a:endParaRPr lang="en-US" altLang="zh-TW" sz="1200" b="1" i="0" u="none" strike="noStrike" dirty="0">
                        <a:solidFill>
                          <a:schemeClr val="tx1"/>
                        </a:solidFill>
                        <a:effectLst/>
                        <a:latin typeface="微軟正黑體" panose="020B0604030504040204" pitchFamily="34" charset="-120"/>
                        <a:ea typeface="微軟正黑體" panose="020B0604030504040204" pitchFamily="34" charset="-120"/>
                      </a:endParaRPr>
                    </a:p>
                    <a:p>
                      <a:pPr algn="ctr" fontAlgn="ctr"/>
                      <a:r>
                        <a:rPr lang="zh-TW" altLang="en-US" sz="1200" b="1" i="0" u="none" strike="noStrike" dirty="0">
                          <a:solidFill>
                            <a:schemeClr val="tx1"/>
                          </a:solidFill>
                          <a:effectLst/>
                          <a:latin typeface="微軟正黑體" panose="020B0604030504040204" pitchFamily="34" charset="-120"/>
                          <a:ea typeface="微軟正黑體" panose="020B0604030504040204" pitchFamily="34" charset="-120"/>
                        </a:rPr>
                        <a:t>表現證明</a:t>
                      </a:r>
                      <a:br>
                        <a:rPr lang="zh-TW" altLang="en-US" sz="1200" b="1" i="0" u="none" strike="noStrike" dirty="0">
                          <a:solidFill>
                            <a:schemeClr val="tx1"/>
                          </a:solidFill>
                          <a:effectLst/>
                          <a:latin typeface="微軟正黑體" panose="020B0604030504040204" pitchFamily="34" charset="-120"/>
                          <a:ea typeface="微軟正黑體" panose="020B0604030504040204" pitchFamily="34" charset="-120"/>
                        </a:rPr>
                      </a:br>
                      <a:r>
                        <a:rPr lang="en-US" altLang="zh-TW" sz="1200" b="1" i="0" u="none" strike="noStrike" dirty="0">
                          <a:solidFill>
                            <a:schemeClr val="tx1"/>
                          </a:solidFill>
                          <a:effectLst/>
                          <a:latin typeface="微軟正黑體" panose="020B0604030504040204" pitchFamily="34" charset="-120"/>
                          <a:ea typeface="微軟正黑體" panose="020B0604030504040204" pitchFamily="34" charset="-120"/>
                        </a:rPr>
                        <a:t>M</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t>多元表現</a:t>
                      </a:r>
                      <a:endParaRPr lang="en-US" altLang="zh-TW" sz="1200" b="1" i="0" u="none" strike="noStrike" dirty="0">
                        <a:solidFill>
                          <a:srgbClr val="C00000"/>
                        </a:solidFill>
                        <a:effectLst/>
                        <a:latin typeface="微軟正黑體" panose="020B0604030504040204" pitchFamily="34" charset="-120"/>
                        <a:ea typeface="微軟正黑體" panose="020B0604030504040204" pitchFamily="34" charset="-120"/>
                      </a:endParaRPr>
                    </a:p>
                    <a:p>
                      <a:pPr algn="ctr" fontAlgn="ctr"/>
                      <a: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t>綜整心得</a:t>
                      </a:r>
                      <a:b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br>
                      <a:r>
                        <a:rPr lang="en-US" sz="1200" b="1" i="0" u="none" strike="noStrike" dirty="0">
                          <a:solidFill>
                            <a:srgbClr val="C00000"/>
                          </a:solidFill>
                          <a:effectLst/>
                          <a:latin typeface="微軟正黑體" panose="020B0604030504040204" pitchFamily="34" charset="-120"/>
                          <a:ea typeface="微軟正黑體" panose="020B0604030504040204" pitchFamily="34" charset="-120"/>
                        </a:rPr>
                        <a:t>N</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23015607"/>
                  </a:ext>
                </a:extLst>
              </a:tr>
              <a:tr h="270000">
                <a:tc>
                  <a:txBody>
                    <a:bodyPr/>
                    <a:lstStyle/>
                    <a:p>
                      <a:pPr algn="l" fontAlgn="ctr"/>
                      <a:r>
                        <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rPr>
                        <a:t>005-</a:t>
                      </a:r>
                      <a:r>
                        <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rPr>
                        <a:t>東吳大學</a:t>
                      </a: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rPr>
                        <a:t>會計學系</a:t>
                      </a: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80074915"/>
                  </a:ext>
                </a:extLst>
              </a:tr>
              <a:tr h="270000">
                <a:tc>
                  <a:txBody>
                    <a:bodyPr/>
                    <a:lstStyle/>
                    <a:p>
                      <a:pPr algn="l" fontAlgn="ctr"/>
                      <a:r>
                        <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rPr>
                        <a:t>008-</a:t>
                      </a:r>
                      <a:r>
                        <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rPr>
                        <a:t>中原大學</a:t>
                      </a: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rPr>
                        <a:t>財務金融學系</a:t>
                      </a: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71795301"/>
                  </a:ext>
                </a:extLst>
              </a:tr>
              <a:tr h="270000">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rPr>
                        <a:t>008-</a:t>
                      </a:r>
                      <a:r>
                        <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rPr>
                        <a:t>中原大學</a:t>
                      </a: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rPr>
                        <a:t>會計學系</a:t>
                      </a: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19498581"/>
                  </a:ext>
                </a:extLst>
              </a:tr>
              <a:tr h="270000">
                <a:tc>
                  <a:txBody>
                    <a:bodyPr/>
                    <a:lstStyle/>
                    <a:p>
                      <a:pPr algn="l" fontAlgn="ctr"/>
                      <a:r>
                        <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rPr>
                        <a:t>009-</a:t>
                      </a:r>
                      <a:r>
                        <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rPr>
                        <a:t>東海大學</a:t>
                      </a: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rPr>
                        <a:t>財務金融學系</a:t>
                      </a: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25840975"/>
                  </a:ext>
                </a:extLst>
              </a:tr>
              <a:tr h="270000">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rPr>
                        <a:t>009-</a:t>
                      </a:r>
                      <a:r>
                        <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rPr>
                        <a:t>東海大學</a:t>
                      </a: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rPr>
                        <a:t>會計學系</a:t>
                      </a: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94163904"/>
                  </a:ext>
                </a:extLst>
              </a:tr>
              <a:tr h="270000">
                <a:tc>
                  <a:txBody>
                    <a:bodyPr/>
                    <a:lstStyle/>
                    <a:p>
                      <a:pPr algn="l" fontAlgn="ctr"/>
                      <a:r>
                        <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rPr>
                        <a:t>014-</a:t>
                      </a:r>
                      <a:r>
                        <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rPr>
                        <a:t>淡江大學</a:t>
                      </a: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rPr>
                        <a:t>財務金融學系</a:t>
                      </a: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80860269"/>
                  </a:ext>
                </a:extLst>
              </a:tr>
              <a:tr h="270000">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rPr>
                        <a:t>014-</a:t>
                      </a:r>
                      <a:r>
                        <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rPr>
                        <a:t>淡江大學</a:t>
                      </a: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rPr>
                        <a:t>會計學系</a:t>
                      </a: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12184015"/>
                  </a:ext>
                </a:extLst>
              </a:tr>
              <a:tr h="270000">
                <a:tc>
                  <a:txBody>
                    <a:bodyPr/>
                    <a:lstStyle/>
                    <a:p>
                      <a:pPr algn="l" fontAlgn="ctr"/>
                      <a:r>
                        <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rPr>
                        <a:t>015-</a:t>
                      </a:r>
                      <a:r>
                        <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rPr>
                        <a:t>逢甲大學</a:t>
                      </a: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rPr>
                        <a:t>財務金融學系</a:t>
                      </a: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rPr>
                        <a:t>--</a:t>
                      </a:r>
                      <a:endParaRPr lang="en-US" sz="1400" b="0" i="0" u="none" strike="noStrike" dirty="0">
                        <a:solidFill>
                          <a:schemeClr val="tx1"/>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7468276"/>
                  </a:ext>
                </a:extLst>
              </a:tr>
              <a:tr h="270000">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rPr>
                        <a:t>015-</a:t>
                      </a:r>
                      <a:r>
                        <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rPr>
                        <a:t>逢甲大學</a:t>
                      </a: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rPr>
                        <a:t>會計學系</a:t>
                      </a: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13364620"/>
                  </a:ext>
                </a:extLst>
              </a:tr>
              <a:tr h="270000">
                <a:tc>
                  <a:txBody>
                    <a:bodyPr/>
                    <a:lstStyle/>
                    <a:p>
                      <a:pPr algn="l" fontAlgn="ctr"/>
                      <a:r>
                        <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rPr>
                        <a:t>017-</a:t>
                      </a:r>
                      <a:r>
                        <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rPr>
                        <a:t>中國文化大學</a:t>
                      </a: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rPr>
                        <a:t>財務金融學系</a:t>
                      </a: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rPr>
                        <a:t>--</a:t>
                      </a:r>
                      <a:endParaRPr lang="en-US" sz="1400" b="0" i="0" u="none" strike="noStrike" dirty="0">
                        <a:solidFill>
                          <a:schemeClr val="tx1"/>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76697706"/>
                  </a:ext>
                </a:extLst>
              </a:tr>
              <a:tr h="270000">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rPr>
                        <a:t>017-</a:t>
                      </a:r>
                      <a:r>
                        <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rPr>
                        <a:t>中國文化大學</a:t>
                      </a: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rPr>
                        <a:t>會計學系</a:t>
                      </a: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44726719"/>
                  </a:ext>
                </a:extLst>
              </a:tr>
              <a:tr h="270000">
                <a:tc>
                  <a:txBody>
                    <a:bodyPr/>
                    <a:lstStyle/>
                    <a:p>
                      <a:pPr algn="l" fontAlgn="ctr"/>
                      <a:r>
                        <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rPr>
                        <a:t>018-</a:t>
                      </a:r>
                      <a:r>
                        <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rPr>
                        <a:t>靜宜大學</a:t>
                      </a: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rPr>
                        <a:t>財務金融學系</a:t>
                      </a: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4385155"/>
                  </a:ext>
                </a:extLst>
              </a:tr>
              <a:tr h="270000">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rPr>
                        <a:t>018-</a:t>
                      </a:r>
                      <a:r>
                        <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rPr>
                        <a:t>靜宜大學</a:t>
                      </a: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rPr>
                        <a:t>會計學系</a:t>
                      </a: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13952141"/>
                  </a:ext>
                </a:extLst>
              </a:tr>
              <a:tr h="270000">
                <a:tc>
                  <a:txBody>
                    <a:bodyPr/>
                    <a:lstStyle/>
                    <a:p>
                      <a:pPr algn="l" fontAlgn="ctr"/>
                      <a:r>
                        <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rPr>
                        <a:t>020-</a:t>
                      </a:r>
                      <a:r>
                        <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rPr>
                        <a:t>輔仁大學</a:t>
                      </a: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rPr>
                        <a:t>金融與國際企業學系</a:t>
                      </a: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27634667"/>
                  </a:ext>
                </a:extLst>
              </a:tr>
              <a:tr h="270000">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rPr>
                        <a:t>020-</a:t>
                      </a:r>
                      <a:r>
                        <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rPr>
                        <a:t>輔仁大學</a:t>
                      </a: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rPr>
                        <a:t>會計學系</a:t>
                      </a: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10568801"/>
                  </a:ext>
                </a:extLst>
              </a:tr>
              <a:tr h="270000">
                <a:tc>
                  <a:txBody>
                    <a:bodyPr/>
                    <a:lstStyle/>
                    <a:p>
                      <a:pPr algn="l" fontAlgn="ctr"/>
                      <a:r>
                        <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rPr>
                        <a:t>040-</a:t>
                      </a:r>
                      <a:r>
                        <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rPr>
                        <a:t>元智大學</a:t>
                      </a: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rPr>
                        <a:t>管理學院學士班</a:t>
                      </a:r>
                      <a:endPar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endParaRPr>
                    </a:p>
                    <a:p>
                      <a:pPr algn="l" fontAlgn="ctr"/>
                      <a:r>
                        <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rPr>
                        <a:t>(</a:t>
                      </a:r>
                      <a:r>
                        <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rPr>
                        <a:t>主修：財務金融</a:t>
                      </a:r>
                      <a:r>
                        <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rPr>
                        <a:t>)</a:t>
                      </a: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5163286"/>
                  </a:ext>
                </a:extLst>
              </a:tr>
              <a:tr h="270000">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rPr>
                        <a:t>040-</a:t>
                      </a:r>
                      <a:r>
                        <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rPr>
                        <a:t>元智大學</a:t>
                      </a: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rPr>
                        <a:t>管理學院學士班</a:t>
                      </a:r>
                      <a:endPar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endParaRPr>
                    </a:p>
                    <a:p>
                      <a:pPr algn="l" fontAlgn="ctr"/>
                      <a:r>
                        <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rPr>
                        <a:t>(</a:t>
                      </a:r>
                      <a:r>
                        <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rPr>
                        <a:t>主修：會計</a:t>
                      </a:r>
                      <a:r>
                        <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rPr>
                        <a:t>)</a:t>
                      </a: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38400861"/>
                  </a:ext>
                </a:extLst>
              </a:tr>
            </a:tbl>
          </a:graphicData>
        </a:graphic>
      </p:graphicFrame>
    </p:spTree>
    <p:extLst>
      <p:ext uri="{BB962C8B-B14F-4D97-AF65-F5344CB8AC3E}">
        <p14:creationId xmlns:p14="http://schemas.microsoft.com/office/powerpoint/2010/main" val="961486752"/>
      </p:ext>
    </p:extLst>
  </p:cSld>
  <p:clrMapOvr>
    <a:masterClrMapping/>
  </p:clrMapOvr>
  <p:transition/>
</p:sld>
</file>

<file path=ppt/slides/slide5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投影片編號版面配置區 5">
            <a:extLst>
              <a:ext uri="{FF2B5EF4-FFF2-40B4-BE49-F238E27FC236}">
                <a16:creationId xmlns:a16="http://schemas.microsoft.com/office/drawing/2014/main" id="{8658CF8F-46A0-4B7A-A743-BBF34C32BB74}"/>
              </a:ext>
            </a:extLst>
          </p:cNvPr>
          <p:cNvSpPr>
            <a:spLocks noGrp="1"/>
          </p:cNvSpPr>
          <p:nvPr>
            <p:ph type="sldNum" sz="quarter" idx="12"/>
          </p:nvPr>
        </p:nvSpPr>
        <p:spPr>
          <a:xfrm>
            <a:off x="7924800" y="6356350"/>
            <a:ext cx="762000" cy="365125"/>
          </a:xfrm>
          <a:noFill/>
        </p:spPr>
        <p:txBody>
          <a:bodyPr/>
          <a:lstStyle/>
          <a:p>
            <a:fld id="{BA658583-FC9A-445C-AB03-44C0F41B7F77}" type="slidenum">
              <a:rPr lang="en-US" altLang="zh-TW" sz="1400" smtClean="0">
                <a:latin typeface="微軟正黑體" panose="020B0604030504040204" pitchFamily="34" charset="-120"/>
                <a:ea typeface="微軟正黑體" panose="020B0604030504040204" pitchFamily="34" charset="-120"/>
                <a:cs typeface="Times New Roman" panose="02020603050405020304" pitchFamily="18" charset="0"/>
              </a:rPr>
              <a:pPr/>
              <a:t>58</a:t>
            </a:fld>
            <a:endParaRPr lang="en-US" altLang="zh-TW" sz="1400" dirty="0">
              <a:latin typeface="微軟正黑體" panose="020B0604030504040204" pitchFamily="34" charset="-120"/>
              <a:ea typeface="微軟正黑體" panose="020B0604030504040204" pitchFamily="34" charset="-120"/>
              <a:cs typeface="Times New Roman" panose="02020603050405020304" pitchFamily="18" charset="0"/>
            </a:endParaRPr>
          </a:p>
        </p:txBody>
      </p:sp>
      <p:graphicFrame>
        <p:nvGraphicFramePr>
          <p:cNvPr id="4" name="表格 3">
            <a:extLst>
              <a:ext uri="{FF2B5EF4-FFF2-40B4-BE49-F238E27FC236}">
                <a16:creationId xmlns:a16="http://schemas.microsoft.com/office/drawing/2014/main" id="{E4E6C60E-E091-AE5B-1104-652128B31C2D}"/>
              </a:ext>
            </a:extLst>
          </p:cNvPr>
          <p:cNvGraphicFramePr>
            <a:graphicFrameLocks noGrp="1"/>
          </p:cNvGraphicFramePr>
          <p:nvPr/>
        </p:nvGraphicFramePr>
        <p:xfrm>
          <a:off x="90000" y="548680"/>
          <a:ext cx="8964000" cy="5846400"/>
        </p:xfrm>
        <a:graphic>
          <a:graphicData uri="http://schemas.openxmlformats.org/drawingml/2006/table">
            <a:tbl>
              <a:tblPr>
                <a:tableStyleId>{5C22544A-7EE6-4342-B048-85BDC9FD1C3A}</a:tableStyleId>
              </a:tblPr>
              <a:tblGrid>
                <a:gridCol w="1656000">
                  <a:extLst>
                    <a:ext uri="{9D8B030D-6E8A-4147-A177-3AD203B41FA5}">
                      <a16:colId xmlns:a16="http://schemas.microsoft.com/office/drawing/2014/main" val="1157423768"/>
                    </a:ext>
                  </a:extLst>
                </a:gridCol>
                <a:gridCol w="1620000">
                  <a:extLst>
                    <a:ext uri="{9D8B030D-6E8A-4147-A177-3AD203B41FA5}">
                      <a16:colId xmlns:a16="http://schemas.microsoft.com/office/drawing/2014/main" val="1434047894"/>
                    </a:ext>
                  </a:extLst>
                </a:gridCol>
                <a:gridCol w="792000">
                  <a:extLst>
                    <a:ext uri="{9D8B030D-6E8A-4147-A177-3AD203B41FA5}">
                      <a16:colId xmlns:a16="http://schemas.microsoft.com/office/drawing/2014/main" val="1401448525"/>
                    </a:ext>
                  </a:extLst>
                </a:gridCol>
                <a:gridCol w="648000">
                  <a:extLst>
                    <a:ext uri="{9D8B030D-6E8A-4147-A177-3AD203B41FA5}">
                      <a16:colId xmlns:a16="http://schemas.microsoft.com/office/drawing/2014/main" val="1057128858"/>
                    </a:ext>
                  </a:extLst>
                </a:gridCol>
                <a:gridCol w="648000">
                  <a:extLst>
                    <a:ext uri="{9D8B030D-6E8A-4147-A177-3AD203B41FA5}">
                      <a16:colId xmlns:a16="http://schemas.microsoft.com/office/drawing/2014/main" val="3783524111"/>
                    </a:ext>
                  </a:extLst>
                </a:gridCol>
                <a:gridCol w="648000">
                  <a:extLst>
                    <a:ext uri="{9D8B030D-6E8A-4147-A177-3AD203B41FA5}">
                      <a16:colId xmlns:a16="http://schemas.microsoft.com/office/drawing/2014/main" val="193271059"/>
                    </a:ext>
                  </a:extLst>
                </a:gridCol>
                <a:gridCol w="432000">
                  <a:extLst>
                    <a:ext uri="{9D8B030D-6E8A-4147-A177-3AD203B41FA5}">
                      <a16:colId xmlns:a16="http://schemas.microsoft.com/office/drawing/2014/main" val="1292153870"/>
                    </a:ext>
                  </a:extLst>
                </a:gridCol>
                <a:gridCol w="648000">
                  <a:extLst>
                    <a:ext uri="{9D8B030D-6E8A-4147-A177-3AD203B41FA5}">
                      <a16:colId xmlns:a16="http://schemas.microsoft.com/office/drawing/2014/main" val="2986603017"/>
                    </a:ext>
                  </a:extLst>
                </a:gridCol>
                <a:gridCol w="432000">
                  <a:extLst>
                    <a:ext uri="{9D8B030D-6E8A-4147-A177-3AD203B41FA5}">
                      <a16:colId xmlns:a16="http://schemas.microsoft.com/office/drawing/2014/main" val="1600571798"/>
                    </a:ext>
                  </a:extLst>
                </a:gridCol>
                <a:gridCol w="720000">
                  <a:extLst>
                    <a:ext uri="{9D8B030D-6E8A-4147-A177-3AD203B41FA5}">
                      <a16:colId xmlns:a16="http://schemas.microsoft.com/office/drawing/2014/main" val="930174584"/>
                    </a:ext>
                  </a:extLst>
                </a:gridCol>
                <a:gridCol w="720000">
                  <a:extLst>
                    <a:ext uri="{9D8B030D-6E8A-4147-A177-3AD203B41FA5}">
                      <a16:colId xmlns:a16="http://schemas.microsoft.com/office/drawing/2014/main" val="2731419640"/>
                    </a:ext>
                  </a:extLst>
                </a:gridCol>
              </a:tblGrid>
              <a:tr h="266400">
                <a:tc>
                  <a:txBody>
                    <a:bodyPr/>
                    <a:lstStyle/>
                    <a:p>
                      <a:pPr algn="l" fontAlgn="ct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6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6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9">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TW" sz="1200" b="1" i="0" u="none" strike="noStrike" dirty="0">
                          <a:solidFill>
                            <a:srgbClr val="C00000"/>
                          </a:solidFill>
                          <a:effectLst/>
                          <a:latin typeface="微軟正黑體" panose="020B0604030504040204" pitchFamily="34" charset="-120"/>
                          <a:ea typeface="微軟正黑體" panose="020B0604030504040204" pitchFamily="34" charset="-120"/>
                        </a:rPr>
                        <a:t>114</a:t>
                      </a:r>
                      <a: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t>學年度</a:t>
                      </a:r>
                      <a:r>
                        <a:rPr lang="zh-TW" altLang="en-US" sz="1200" b="0" i="0" u="none" strike="noStrike" dirty="0">
                          <a:effectLst/>
                          <a:latin typeface="微軟正黑體" panose="020B0604030504040204" pitchFamily="34" charset="-120"/>
                          <a:ea typeface="微軟正黑體" panose="020B0604030504040204" pitchFamily="34" charset="-120"/>
                        </a:rPr>
                        <a:t>大學申請入學校系分則多元表現</a:t>
                      </a:r>
                      <a:endPar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fontAlgn="ctr"/>
                      <a:endPar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fontAlgn="ctr"/>
                      <a:endPar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fontAlgn="ctr"/>
                      <a:endPar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fontAlgn="ctr"/>
                      <a:endParaRPr 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fontAlgn="ctr"/>
                      <a:endPar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fontAlgn="ctr"/>
                      <a:endParaRPr 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fontAlgn="ctr"/>
                      <a:endPar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fontAlgn="ctr"/>
                      <a:endParaRPr 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69262185"/>
                  </a:ext>
                </a:extLst>
              </a:tr>
              <a:tr h="792000">
                <a:tc>
                  <a:txBody>
                    <a:bodyPr/>
                    <a:lstStyle/>
                    <a:p>
                      <a:pPr algn="ctr" fontAlgn="ctr"/>
                      <a:r>
                        <a:rPr lang="zh-TW" altLang="en-US" sz="1200" b="1" i="0" u="none" strike="noStrike" dirty="0">
                          <a:effectLst/>
                          <a:latin typeface="微軟正黑體" panose="020B0604030504040204" pitchFamily="34" charset="-120"/>
                          <a:ea typeface="微軟正黑體" panose="020B0604030504040204" pitchFamily="34" charset="-120"/>
                        </a:rPr>
                        <a:t>學校</a:t>
                      </a:r>
                      <a:endPar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6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effectLst/>
                          <a:latin typeface="微軟正黑體" panose="020B0604030504040204" pitchFamily="34" charset="-120"/>
                          <a:ea typeface="微軟正黑體" panose="020B0604030504040204" pitchFamily="34" charset="-120"/>
                        </a:rPr>
                        <a:t>科系組</a:t>
                      </a:r>
                      <a:endPar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6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t>高中</a:t>
                      </a:r>
                      <a:endParaRPr lang="en-US" altLang="zh-TW" sz="1200" b="1" i="0" u="none" strike="noStrike" dirty="0">
                        <a:solidFill>
                          <a:srgbClr val="C00000"/>
                        </a:solidFill>
                        <a:effectLst/>
                        <a:latin typeface="微軟正黑體" panose="020B0604030504040204" pitchFamily="34" charset="-120"/>
                        <a:ea typeface="微軟正黑體" panose="020B0604030504040204" pitchFamily="34" charset="-120"/>
                      </a:endParaRPr>
                    </a:p>
                    <a:p>
                      <a:pPr algn="ctr" fontAlgn="ctr"/>
                      <a: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t>自主學習</a:t>
                      </a:r>
                      <a:endParaRPr lang="en-US" altLang="zh-TW" sz="1200" b="1" i="0" u="none" strike="noStrike" dirty="0">
                        <a:solidFill>
                          <a:srgbClr val="C00000"/>
                        </a:solidFill>
                        <a:effectLst/>
                        <a:latin typeface="微軟正黑體" panose="020B0604030504040204" pitchFamily="34" charset="-120"/>
                        <a:ea typeface="微軟正黑體" panose="020B0604030504040204" pitchFamily="34" charset="-120"/>
                      </a:endParaRPr>
                    </a:p>
                    <a:p>
                      <a:pPr algn="ctr" fontAlgn="ctr"/>
                      <a: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t>計畫與成果</a:t>
                      </a:r>
                      <a:b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br>
                      <a:r>
                        <a:rPr lang="en-US" altLang="zh-TW" sz="1200" b="1" i="0" u="none" strike="noStrike" dirty="0">
                          <a:solidFill>
                            <a:srgbClr val="C00000"/>
                          </a:solidFill>
                          <a:effectLst/>
                          <a:latin typeface="微軟正黑體" panose="020B0604030504040204" pitchFamily="34" charset="-120"/>
                          <a:ea typeface="微軟正黑體" panose="020B0604030504040204" pitchFamily="34" charset="-120"/>
                        </a:rPr>
                        <a:t>F</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effectLst/>
                          <a:latin typeface="微軟正黑體" panose="020B0604030504040204" pitchFamily="34" charset="-120"/>
                          <a:ea typeface="微軟正黑體" panose="020B0604030504040204" pitchFamily="34" charset="-120"/>
                        </a:rPr>
                        <a:t>社團活動經驗</a:t>
                      </a:r>
                      <a:br>
                        <a:rPr lang="zh-TW" altLang="en-US" sz="1200" b="1" i="0" u="none" strike="noStrike" dirty="0">
                          <a:effectLst/>
                          <a:latin typeface="微軟正黑體" panose="020B0604030504040204" pitchFamily="34" charset="-120"/>
                          <a:ea typeface="微軟正黑體" panose="020B0604030504040204" pitchFamily="34" charset="-120"/>
                        </a:rPr>
                      </a:br>
                      <a:r>
                        <a:rPr lang="en-US" altLang="zh-TW" sz="1200" b="1" i="0" u="none" strike="noStrike" dirty="0">
                          <a:effectLst/>
                          <a:latin typeface="微軟正黑體" panose="020B0604030504040204" pitchFamily="34" charset="-120"/>
                          <a:ea typeface="微軟正黑體" panose="020B0604030504040204" pitchFamily="34" charset="-120"/>
                        </a:rPr>
                        <a:t>G</a:t>
                      </a:r>
                      <a:endParaRPr lang="en-US" altLang="zh-TW" sz="12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effectLst/>
                          <a:latin typeface="微軟正黑體" panose="020B0604030504040204" pitchFamily="34" charset="-120"/>
                          <a:ea typeface="微軟正黑體" panose="020B0604030504040204" pitchFamily="34" charset="-120"/>
                        </a:rPr>
                        <a:t>擔任幹部經驗</a:t>
                      </a:r>
                      <a:br>
                        <a:rPr lang="zh-TW" altLang="en-US" sz="1200" b="1" i="0" u="none" strike="noStrike" dirty="0">
                          <a:effectLst/>
                          <a:latin typeface="微軟正黑體" panose="020B0604030504040204" pitchFamily="34" charset="-120"/>
                          <a:ea typeface="微軟正黑體" panose="020B0604030504040204" pitchFamily="34" charset="-120"/>
                        </a:rPr>
                      </a:br>
                      <a:r>
                        <a:rPr lang="en-US" altLang="zh-TW" sz="1200" b="1" i="0" u="none" strike="noStrike" dirty="0">
                          <a:effectLst/>
                          <a:latin typeface="微軟正黑體" panose="020B0604030504040204" pitchFamily="34" charset="-120"/>
                          <a:ea typeface="微軟正黑體" panose="020B0604030504040204" pitchFamily="34" charset="-120"/>
                        </a:rPr>
                        <a:t>H</a:t>
                      </a:r>
                      <a:endParaRPr lang="en-US" altLang="zh-TW" sz="12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effectLst/>
                          <a:latin typeface="微軟正黑體" panose="020B0604030504040204" pitchFamily="34" charset="-120"/>
                          <a:ea typeface="微軟正黑體" panose="020B0604030504040204" pitchFamily="34" charset="-120"/>
                        </a:rPr>
                        <a:t>服務學習經驗</a:t>
                      </a:r>
                      <a:br>
                        <a:rPr lang="zh-TW" altLang="en-US" sz="1200" b="1" i="0" u="none" strike="noStrike" dirty="0">
                          <a:effectLst/>
                          <a:latin typeface="微軟正黑體" panose="020B0604030504040204" pitchFamily="34" charset="-120"/>
                          <a:ea typeface="微軟正黑體" panose="020B0604030504040204" pitchFamily="34" charset="-120"/>
                        </a:rPr>
                      </a:br>
                      <a:r>
                        <a:rPr lang="en-US" altLang="zh-TW" sz="1200" b="1" i="0" u="none" strike="noStrike" dirty="0">
                          <a:effectLst/>
                          <a:latin typeface="微軟正黑體" panose="020B0604030504040204" pitchFamily="34" charset="-120"/>
                          <a:ea typeface="微軟正黑體" panose="020B0604030504040204" pitchFamily="34" charset="-120"/>
                        </a:rPr>
                        <a:t>I</a:t>
                      </a:r>
                      <a:endParaRPr lang="en-US" altLang="zh-TW" sz="12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effectLst/>
                          <a:latin typeface="微軟正黑體" panose="020B0604030504040204" pitchFamily="34" charset="-120"/>
                          <a:ea typeface="微軟正黑體" panose="020B0604030504040204" pitchFamily="34" charset="-120"/>
                        </a:rPr>
                        <a:t>競賽</a:t>
                      </a:r>
                      <a:endParaRPr lang="en-US" altLang="zh-TW" sz="1200" b="1" i="0" u="none" strike="noStrike" dirty="0">
                        <a:effectLst/>
                        <a:latin typeface="微軟正黑體" panose="020B0604030504040204" pitchFamily="34" charset="-120"/>
                        <a:ea typeface="微軟正黑體" panose="020B0604030504040204" pitchFamily="34" charset="-120"/>
                      </a:endParaRPr>
                    </a:p>
                    <a:p>
                      <a:pPr algn="ctr" fontAlgn="ctr"/>
                      <a:r>
                        <a:rPr lang="zh-TW" altLang="en-US" sz="1200" b="1" i="0" u="none" strike="noStrike" dirty="0">
                          <a:effectLst/>
                          <a:latin typeface="微軟正黑體" panose="020B0604030504040204" pitchFamily="34" charset="-120"/>
                          <a:ea typeface="微軟正黑體" panose="020B0604030504040204" pitchFamily="34" charset="-120"/>
                        </a:rPr>
                        <a:t>表現</a:t>
                      </a:r>
                      <a:br>
                        <a:rPr lang="zh-TW" altLang="en-US" sz="1200" b="1" i="0" u="none" strike="noStrike" dirty="0">
                          <a:effectLst/>
                          <a:latin typeface="微軟正黑體" panose="020B0604030504040204" pitchFamily="34" charset="-120"/>
                          <a:ea typeface="微軟正黑體" panose="020B0604030504040204" pitchFamily="34" charset="-120"/>
                        </a:rPr>
                      </a:br>
                      <a:r>
                        <a:rPr lang="en-US" sz="1200" b="1" i="0" u="none" strike="noStrike" dirty="0">
                          <a:effectLst/>
                          <a:latin typeface="微軟正黑體" panose="020B0604030504040204" pitchFamily="34" charset="-120"/>
                          <a:ea typeface="微軟正黑體" panose="020B0604030504040204" pitchFamily="34" charset="-120"/>
                        </a:rPr>
                        <a:t>J</a:t>
                      </a:r>
                      <a:endParaRPr lang="en-US" sz="12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effectLst/>
                          <a:latin typeface="微軟正黑體" panose="020B0604030504040204" pitchFamily="34" charset="-120"/>
                          <a:ea typeface="微軟正黑體" panose="020B0604030504040204" pitchFamily="34" charset="-120"/>
                        </a:rPr>
                        <a:t>非修課紀錄之成果作品</a:t>
                      </a:r>
                      <a:br>
                        <a:rPr lang="zh-TW" altLang="en-US" sz="1200" b="1" i="0" u="none" strike="noStrike" dirty="0">
                          <a:effectLst/>
                          <a:latin typeface="微軟正黑體" panose="020B0604030504040204" pitchFamily="34" charset="-120"/>
                          <a:ea typeface="微軟正黑體" panose="020B0604030504040204" pitchFamily="34" charset="-120"/>
                        </a:rPr>
                      </a:br>
                      <a:r>
                        <a:rPr lang="en-US" altLang="zh-TW" sz="1200" b="1" i="0" u="none" strike="noStrike" dirty="0">
                          <a:effectLst/>
                          <a:latin typeface="微軟正黑體" panose="020B0604030504040204" pitchFamily="34" charset="-120"/>
                          <a:ea typeface="微軟正黑體" panose="020B0604030504040204" pitchFamily="34" charset="-120"/>
                        </a:rPr>
                        <a:t>K</a:t>
                      </a:r>
                      <a:endParaRPr lang="en-US" altLang="zh-TW" sz="12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effectLst/>
                          <a:latin typeface="微軟正黑體" panose="020B0604030504040204" pitchFamily="34" charset="-120"/>
                          <a:ea typeface="微軟正黑體" panose="020B0604030504040204" pitchFamily="34" charset="-120"/>
                        </a:rPr>
                        <a:t>檢定</a:t>
                      </a:r>
                      <a:endParaRPr lang="en-US" altLang="zh-TW" sz="1200" b="1" i="0" u="none" strike="noStrike" dirty="0">
                        <a:effectLst/>
                        <a:latin typeface="微軟正黑體" panose="020B0604030504040204" pitchFamily="34" charset="-120"/>
                        <a:ea typeface="微軟正黑體" panose="020B0604030504040204" pitchFamily="34" charset="-120"/>
                      </a:endParaRPr>
                    </a:p>
                    <a:p>
                      <a:pPr algn="ctr" fontAlgn="ctr"/>
                      <a:r>
                        <a:rPr lang="zh-TW" altLang="en-US" sz="1200" b="1" i="0" u="none" strike="noStrike" dirty="0">
                          <a:effectLst/>
                          <a:latin typeface="微軟正黑體" panose="020B0604030504040204" pitchFamily="34" charset="-120"/>
                          <a:ea typeface="微軟正黑體" panose="020B0604030504040204" pitchFamily="34" charset="-120"/>
                        </a:rPr>
                        <a:t>證照</a:t>
                      </a:r>
                      <a:br>
                        <a:rPr lang="zh-TW" altLang="en-US" sz="1200" b="1" i="0" u="none" strike="noStrike" dirty="0">
                          <a:effectLst/>
                          <a:latin typeface="微軟正黑體" panose="020B0604030504040204" pitchFamily="34" charset="-120"/>
                          <a:ea typeface="微軟正黑體" panose="020B0604030504040204" pitchFamily="34" charset="-120"/>
                        </a:rPr>
                      </a:br>
                      <a:r>
                        <a:rPr lang="en-US" sz="1200" b="1" i="0" u="none" strike="noStrike" dirty="0">
                          <a:effectLst/>
                          <a:latin typeface="微軟正黑體" panose="020B0604030504040204" pitchFamily="34" charset="-120"/>
                          <a:ea typeface="微軟正黑體" panose="020B0604030504040204" pitchFamily="34" charset="-120"/>
                        </a:rPr>
                        <a:t>L</a:t>
                      </a:r>
                      <a:endParaRPr lang="en-US" sz="12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effectLst/>
                          <a:latin typeface="微軟正黑體" panose="020B0604030504040204" pitchFamily="34" charset="-120"/>
                          <a:ea typeface="微軟正黑體" panose="020B0604030504040204" pitchFamily="34" charset="-120"/>
                        </a:rPr>
                        <a:t>特殊優良</a:t>
                      </a:r>
                      <a:endParaRPr lang="en-US" altLang="zh-TW" sz="1200" b="1" i="0" u="none" strike="noStrike" dirty="0">
                        <a:effectLst/>
                        <a:latin typeface="微軟正黑體" panose="020B0604030504040204" pitchFamily="34" charset="-120"/>
                        <a:ea typeface="微軟正黑體" panose="020B0604030504040204" pitchFamily="34" charset="-120"/>
                      </a:endParaRPr>
                    </a:p>
                    <a:p>
                      <a:pPr algn="ctr" fontAlgn="ctr"/>
                      <a:r>
                        <a:rPr lang="zh-TW" altLang="en-US" sz="1200" b="1" i="0" u="none" strike="noStrike" dirty="0">
                          <a:effectLst/>
                          <a:latin typeface="微軟正黑體" panose="020B0604030504040204" pitchFamily="34" charset="-120"/>
                          <a:ea typeface="微軟正黑體" panose="020B0604030504040204" pitchFamily="34" charset="-120"/>
                        </a:rPr>
                        <a:t>表現證明</a:t>
                      </a:r>
                      <a:br>
                        <a:rPr lang="zh-TW" altLang="en-US" sz="1200" b="1" i="0" u="none" strike="noStrike" dirty="0">
                          <a:effectLst/>
                          <a:latin typeface="微軟正黑體" panose="020B0604030504040204" pitchFamily="34" charset="-120"/>
                          <a:ea typeface="微軟正黑體" panose="020B0604030504040204" pitchFamily="34" charset="-120"/>
                        </a:rPr>
                      </a:br>
                      <a:r>
                        <a:rPr lang="en-US" altLang="zh-TW" sz="1200" b="1" i="0" u="none" strike="noStrike" dirty="0">
                          <a:effectLst/>
                          <a:latin typeface="微軟正黑體" panose="020B0604030504040204" pitchFamily="34" charset="-120"/>
                          <a:ea typeface="微軟正黑體" panose="020B0604030504040204" pitchFamily="34" charset="-120"/>
                        </a:rPr>
                        <a:t>M</a:t>
                      </a:r>
                      <a:endParaRPr lang="en-US" altLang="zh-TW" sz="12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t>多元表現</a:t>
                      </a:r>
                      <a:endParaRPr lang="en-US" altLang="zh-TW" sz="1200" b="1" i="0" u="none" strike="noStrike" dirty="0">
                        <a:solidFill>
                          <a:srgbClr val="C00000"/>
                        </a:solidFill>
                        <a:effectLst/>
                        <a:latin typeface="微軟正黑體" panose="020B0604030504040204" pitchFamily="34" charset="-120"/>
                        <a:ea typeface="微軟正黑體" panose="020B0604030504040204" pitchFamily="34" charset="-120"/>
                      </a:endParaRPr>
                    </a:p>
                    <a:p>
                      <a:pPr algn="ctr" fontAlgn="ctr"/>
                      <a: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t>綜整心得</a:t>
                      </a:r>
                      <a:b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br>
                      <a:r>
                        <a:rPr lang="en-US" sz="1200" b="1" i="0" u="none" strike="noStrike" dirty="0">
                          <a:solidFill>
                            <a:srgbClr val="C00000"/>
                          </a:solidFill>
                          <a:effectLst/>
                          <a:latin typeface="微軟正黑體" panose="020B0604030504040204" pitchFamily="34" charset="-120"/>
                          <a:ea typeface="微軟正黑體" panose="020B0604030504040204" pitchFamily="34" charset="-120"/>
                        </a:rPr>
                        <a:t>N</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78200338"/>
                  </a:ext>
                </a:extLst>
              </a:tr>
              <a:tr h="252000">
                <a:tc>
                  <a:txBody>
                    <a:bodyPr/>
                    <a:lstStyle/>
                    <a:p>
                      <a:pPr algn="l" fontAlgn="ctr"/>
                      <a:r>
                        <a:rPr lang="en-US" altLang="zh-TW" sz="1200" b="0" i="0" u="none" strike="noStrike" dirty="0">
                          <a:effectLst/>
                          <a:latin typeface="微軟正黑體" panose="020B0604030504040204" pitchFamily="34" charset="-120"/>
                          <a:ea typeface="微軟正黑體" panose="020B0604030504040204" pitchFamily="34" charset="-120"/>
                        </a:rPr>
                        <a:t>001-</a:t>
                      </a:r>
                      <a:r>
                        <a:rPr lang="zh-TW" altLang="en-US" sz="1200" b="0" i="0" u="none" strike="noStrike" dirty="0">
                          <a:effectLst/>
                          <a:latin typeface="微軟正黑體" panose="020B0604030504040204" pitchFamily="34" charset="-120"/>
                          <a:ea typeface="微軟正黑體" panose="020B0604030504040204" pitchFamily="34" charset="-120"/>
                        </a:rPr>
                        <a:t>國立臺灣大學</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6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zh-TW" altLang="en-US" sz="1200" b="0" i="0" u="none" strike="noStrike" dirty="0">
                          <a:effectLst/>
                          <a:latin typeface="微軟正黑體" panose="020B0604030504040204" pitchFamily="34" charset="-120"/>
                          <a:ea typeface="微軟正黑體" panose="020B0604030504040204" pitchFamily="34" charset="-120"/>
                        </a:rPr>
                        <a:t>法律學系法學組</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108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effectLst/>
                          <a:latin typeface="微軟正黑體" panose="020B0604030504040204" pitchFamily="34" charset="-120"/>
                          <a:ea typeface="微軟正黑體" panose="020B0604030504040204" pitchFamily="34" charset="-120"/>
                        </a:rPr>
                        <a:t>O</a:t>
                      </a:r>
                      <a:endParaRPr lang="en-US"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effectLst/>
                          <a:latin typeface="微軟正黑體" panose="020B0604030504040204" pitchFamily="34" charset="-120"/>
                          <a:ea typeface="微軟正黑體" panose="020B0604030504040204" pitchFamily="34" charset="-120"/>
                        </a:rPr>
                        <a:t>--</a:t>
                      </a:r>
                      <a:endParaRPr lang="en-US" altLang="zh-TW"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effectLst/>
                          <a:latin typeface="微軟正黑體" panose="020B0604030504040204" pitchFamily="34" charset="-120"/>
                          <a:ea typeface="微軟正黑體" panose="020B0604030504040204" pitchFamily="34" charset="-120"/>
                        </a:rPr>
                        <a:t>O</a:t>
                      </a:r>
                      <a:endParaRPr lang="en-US"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54303360"/>
                  </a:ext>
                </a:extLst>
              </a:tr>
              <a:tr h="252000">
                <a:tc>
                  <a:txBody>
                    <a:bodyPr/>
                    <a:lstStyle/>
                    <a:p>
                      <a:pPr algn="l" fontAlgn="ctr"/>
                      <a:r>
                        <a:rPr lang="en-US" altLang="zh-TW" sz="1200" b="0" i="0" u="none" strike="noStrike" dirty="0">
                          <a:effectLst/>
                          <a:latin typeface="微軟正黑體" panose="020B0604030504040204" pitchFamily="34" charset="-120"/>
                          <a:ea typeface="微軟正黑體" panose="020B0604030504040204" pitchFamily="34" charset="-120"/>
                        </a:rPr>
                        <a:t>001-</a:t>
                      </a:r>
                      <a:r>
                        <a:rPr lang="zh-TW" altLang="en-US" sz="1200" b="0" i="0" u="none" strike="noStrike" dirty="0">
                          <a:effectLst/>
                          <a:latin typeface="微軟正黑體" panose="020B0604030504040204" pitchFamily="34" charset="-120"/>
                          <a:ea typeface="微軟正黑體" panose="020B0604030504040204" pitchFamily="34" charset="-120"/>
                        </a:rPr>
                        <a:t>國立臺灣大學</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6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zh-TW" altLang="en-US" sz="1200" b="0" i="0" u="none" strike="noStrike" dirty="0">
                          <a:effectLst/>
                          <a:latin typeface="微軟正黑體" panose="020B0604030504040204" pitchFamily="34" charset="-120"/>
                          <a:ea typeface="微軟正黑體" panose="020B0604030504040204" pitchFamily="34" charset="-120"/>
                        </a:rPr>
                        <a:t>法律學系司法組</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108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55984662"/>
                  </a:ext>
                </a:extLst>
              </a:tr>
              <a:tr h="252000">
                <a:tc>
                  <a:txBody>
                    <a:bodyPr/>
                    <a:lstStyle/>
                    <a:p>
                      <a:pPr algn="l" fontAlgn="ctr"/>
                      <a:r>
                        <a:rPr lang="en-US" altLang="zh-TW" sz="1200" b="0" i="0" u="none" strike="noStrike" dirty="0">
                          <a:effectLst/>
                          <a:latin typeface="微軟正黑體" panose="020B0604030504040204" pitchFamily="34" charset="-120"/>
                          <a:ea typeface="微軟正黑體" panose="020B0604030504040204" pitchFamily="34" charset="-120"/>
                        </a:rPr>
                        <a:t>001-</a:t>
                      </a:r>
                      <a:r>
                        <a:rPr lang="zh-TW" altLang="en-US" sz="1200" b="0" i="0" u="none" strike="noStrike" dirty="0">
                          <a:effectLst/>
                          <a:latin typeface="微軟正黑體" panose="020B0604030504040204" pitchFamily="34" charset="-120"/>
                          <a:ea typeface="微軟正黑體" panose="020B0604030504040204" pitchFamily="34" charset="-120"/>
                        </a:rPr>
                        <a:t>國立臺灣大學</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6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zh-TW" altLang="en-US" sz="1200" b="0" i="0" u="none" strike="noStrike" dirty="0">
                          <a:effectLst/>
                          <a:latin typeface="微軟正黑體" panose="020B0604030504040204" pitchFamily="34" charset="-120"/>
                          <a:ea typeface="微軟正黑體" panose="020B0604030504040204" pitchFamily="34" charset="-120"/>
                        </a:rPr>
                        <a:t>法律學系財經法學組</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108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effectLst/>
                          <a:latin typeface="微軟正黑體" panose="020B0604030504040204" pitchFamily="34" charset="-120"/>
                          <a:ea typeface="微軟正黑體" panose="020B0604030504040204" pitchFamily="34" charset="-120"/>
                        </a:rPr>
                        <a:t>O</a:t>
                      </a:r>
                      <a:endParaRPr lang="en-US"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effectLst/>
                          <a:latin typeface="微軟正黑體" panose="020B0604030504040204" pitchFamily="34" charset="-120"/>
                          <a:ea typeface="微軟正黑體" panose="020B0604030504040204" pitchFamily="34" charset="-120"/>
                        </a:rPr>
                        <a:t>--</a:t>
                      </a:r>
                      <a:endParaRPr lang="en-US" altLang="zh-TW"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14549079"/>
                  </a:ext>
                </a:extLst>
              </a:tr>
              <a:tr h="252000">
                <a:tc>
                  <a:txBody>
                    <a:bodyPr/>
                    <a:lstStyle/>
                    <a:p>
                      <a:pPr algn="l" fontAlgn="ctr"/>
                      <a:r>
                        <a:rPr lang="en-US" altLang="zh-TW" sz="1200" b="0" i="0" u="none" strike="noStrike" dirty="0">
                          <a:effectLst/>
                          <a:latin typeface="微軟正黑體" panose="020B0604030504040204" pitchFamily="34" charset="-120"/>
                          <a:ea typeface="微軟正黑體" panose="020B0604030504040204" pitchFamily="34" charset="-120"/>
                        </a:rPr>
                        <a:t>003-</a:t>
                      </a:r>
                      <a:r>
                        <a:rPr lang="zh-TW" altLang="en-US" sz="1200" b="0" i="0" u="none" strike="noStrike" dirty="0">
                          <a:effectLst/>
                          <a:latin typeface="微軟正黑體" panose="020B0604030504040204" pitchFamily="34" charset="-120"/>
                          <a:ea typeface="微軟正黑體" panose="020B0604030504040204" pitchFamily="34" charset="-120"/>
                        </a:rPr>
                        <a:t>國立中興大學</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6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zh-TW" altLang="en-US" sz="1200" b="0" i="0" u="none" strike="noStrike" dirty="0">
                          <a:effectLst/>
                          <a:latin typeface="微軟正黑體" panose="020B0604030504040204" pitchFamily="34" charset="-120"/>
                          <a:ea typeface="微軟正黑體" panose="020B0604030504040204" pitchFamily="34" charset="-120"/>
                        </a:rPr>
                        <a:t>法律學系</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108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57775380"/>
                  </a:ext>
                </a:extLst>
              </a:tr>
              <a:tr h="252000">
                <a:tc>
                  <a:txBody>
                    <a:bodyPr/>
                    <a:lstStyle/>
                    <a:p>
                      <a:pPr algn="l" fontAlgn="ctr"/>
                      <a:r>
                        <a:rPr lang="en-US" altLang="zh-TW" sz="1200" b="0" i="0" u="none" strike="noStrike" dirty="0">
                          <a:effectLst/>
                          <a:latin typeface="微軟正黑體" panose="020B0604030504040204" pitchFamily="34" charset="-120"/>
                          <a:ea typeface="微軟正黑體" panose="020B0604030504040204" pitchFamily="34" charset="-120"/>
                        </a:rPr>
                        <a:t>004-</a:t>
                      </a:r>
                      <a:r>
                        <a:rPr lang="zh-TW" altLang="en-US" sz="1200" b="0" i="0" u="none" strike="noStrike" dirty="0">
                          <a:effectLst/>
                          <a:latin typeface="微軟正黑體" panose="020B0604030504040204" pitchFamily="34" charset="-120"/>
                          <a:ea typeface="微軟正黑體" panose="020B0604030504040204" pitchFamily="34" charset="-120"/>
                        </a:rPr>
                        <a:t>國立成功大學</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6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zh-TW" altLang="en-US" sz="1200" b="0" i="0" u="none" strike="noStrike" dirty="0">
                          <a:effectLst/>
                          <a:latin typeface="微軟正黑體" panose="020B0604030504040204" pitchFamily="34" charset="-120"/>
                          <a:ea typeface="微軟正黑體" panose="020B0604030504040204" pitchFamily="34" charset="-120"/>
                        </a:rPr>
                        <a:t>法律學系</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108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effectLst/>
                          <a:latin typeface="微軟正黑體" panose="020B0604030504040204" pitchFamily="34" charset="-120"/>
                          <a:ea typeface="微軟正黑體" panose="020B0604030504040204" pitchFamily="34" charset="-120"/>
                        </a:rPr>
                        <a:t>O</a:t>
                      </a:r>
                      <a:endParaRPr lang="en-US"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effectLst/>
                          <a:latin typeface="微軟正黑體" panose="020B0604030504040204" pitchFamily="34" charset="-120"/>
                          <a:ea typeface="微軟正黑體" panose="020B0604030504040204" pitchFamily="34" charset="-120"/>
                        </a:rPr>
                        <a:t>--</a:t>
                      </a:r>
                      <a:endParaRPr lang="en-US" altLang="zh-TW"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effectLst/>
                          <a:latin typeface="微軟正黑體" panose="020B0604030504040204" pitchFamily="34" charset="-120"/>
                          <a:ea typeface="微軟正黑體" panose="020B0604030504040204" pitchFamily="34" charset="-120"/>
                        </a:rPr>
                        <a:t>--</a:t>
                      </a:r>
                      <a:endParaRPr lang="en-US" altLang="zh-TW"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12279897"/>
                  </a:ext>
                </a:extLst>
              </a:tr>
              <a:tr h="252000">
                <a:tc>
                  <a:txBody>
                    <a:bodyPr/>
                    <a:lstStyle/>
                    <a:p>
                      <a:pPr algn="l" fontAlgn="ctr"/>
                      <a:r>
                        <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rPr>
                        <a:t>005-</a:t>
                      </a:r>
                      <a:r>
                        <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rPr>
                        <a:t>東吳大學</a:t>
                      </a:r>
                    </a:p>
                  </a:txBody>
                  <a:tcPr marL="36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zh-TW" altLang="en-US" sz="1200" b="0" i="0" u="none" strike="noStrike" dirty="0">
                          <a:effectLst/>
                          <a:latin typeface="微軟正黑體" panose="020B0604030504040204" pitchFamily="34" charset="-120"/>
                          <a:ea typeface="微軟正黑體" panose="020B0604030504040204" pitchFamily="34" charset="-120"/>
                        </a:rPr>
                        <a:t>法律學系</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108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TW" sz="1400" b="0" i="0" u="none" strike="noStrike" dirty="0">
                          <a:effectLst/>
                          <a:latin typeface="微軟正黑體" panose="020B0604030504040204" pitchFamily="34" charset="-120"/>
                          <a:ea typeface="微軟正黑體" panose="020B0604030504040204" pitchFamily="34" charset="-120"/>
                        </a:rPr>
                        <a:t>O</a:t>
                      </a:r>
                      <a:endParaRPr lang="en-US"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0" lang="en-US" altLang="zh-TW" sz="1400" b="0" i="0" u="none" strike="noStrike" kern="1200" cap="none" spc="0" normalizeH="0" baseline="0" noProof="0">
                          <a:ln>
                            <a:noFill/>
                          </a:ln>
                          <a:solidFill>
                            <a:srgbClr val="000000"/>
                          </a:solidFill>
                          <a:effectLst/>
                          <a:uLnTx/>
                          <a:uFillTx/>
                          <a:latin typeface="微軟正黑體" panose="020B0604030504040204" pitchFamily="34" charset="-120"/>
                          <a:ea typeface="微軟正黑體" panose="020B0604030504040204" pitchFamily="34" charset="-120"/>
                          <a:cs typeface="+mn-cs"/>
                        </a:rPr>
                        <a:t>--</a:t>
                      </a:r>
                      <a:endParaRPr kumimoji="0" lang="en-US" altLang="zh-TW" sz="1400" b="0" i="0" u="none" strike="noStrike" kern="1200" cap="none" spc="0" normalizeH="0" baseline="0" noProof="0" dirty="0">
                        <a:ln>
                          <a:noFill/>
                        </a:ln>
                        <a:solidFill>
                          <a:srgbClr val="FF0000"/>
                        </a:solidFill>
                        <a:effectLst/>
                        <a:uLnTx/>
                        <a:uFillTx/>
                        <a:latin typeface="微軟正黑體" panose="020B0604030504040204" pitchFamily="34" charset="-120"/>
                        <a:ea typeface="微軟正黑體" panose="020B0604030504040204" pitchFamily="34" charset="-12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0" lang="en-US" altLang="zh-TW" sz="1400" b="0" i="0" u="none" strike="noStrike" kern="1200" cap="none" spc="0" normalizeH="0" baseline="0" noProof="0" dirty="0">
                          <a:ln>
                            <a:noFill/>
                          </a:ln>
                          <a:solidFill>
                            <a:srgbClr val="000000"/>
                          </a:solidFill>
                          <a:effectLst/>
                          <a:uLnTx/>
                          <a:uFillTx/>
                          <a:latin typeface="微軟正黑體" panose="020B0604030504040204" pitchFamily="34" charset="-120"/>
                          <a:ea typeface="微軟正黑體" panose="020B0604030504040204" pitchFamily="34" charset="-120"/>
                          <a:cs typeface="+mn-cs"/>
                        </a:rPr>
                        <a:t>--</a:t>
                      </a:r>
                      <a:endParaRPr kumimoji="0" lang="en-US" altLang="zh-TW" sz="1400" b="0" i="0" u="none" strike="noStrike" kern="1200" cap="none" spc="0" normalizeH="0" baseline="0" noProof="0" dirty="0">
                        <a:ln>
                          <a:noFill/>
                        </a:ln>
                        <a:solidFill>
                          <a:srgbClr val="FF0000"/>
                        </a:solidFill>
                        <a:effectLst/>
                        <a:uLnTx/>
                        <a:uFillTx/>
                        <a:latin typeface="微軟正黑體" panose="020B0604030504040204" pitchFamily="34" charset="-120"/>
                        <a:ea typeface="微軟正黑體" panose="020B0604030504040204" pitchFamily="34" charset="-12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TW" sz="1400" b="0" i="0" u="none" strike="noStrike" dirty="0">
                          <a:effectLst/>
                          <a:latin typeface="微軟正黑體" panose="020B0604030504040204" pitchFamily="34" charset="-120"/>
                          <a:ea typeface="微軟正黑體" panose="020B0604030504040204" pitchFamily="34" charset="-120"/>
                        </a:rPr>
                        <a:t>O</a:t>
                      </a:r>
                      <a:endParaRPr lang="en-US"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TW" sz="1400" b="0" i="0" u="none" strike="noStrike" dirty="0">
                          <a:effectLst/>
                          <a:latin typeface="微軟正黑體" panose="020B0604030504040204" pitchFamily="34" charset="-120"/>
                          <a:ea typeface="微軟正黑體" panose="020B0604030504040204" pitchFamily="34" charset="-120"/>
                        </a:rPr>
                        <a:t>O</a:t>
                      </a:r>
                      <a:endParaRPr lang="en-US" altLang="zh-TW"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0" lang="en-US" altLang="zh-TW" sz="1400" b="0" i="0" u="none" strike="noStrike" kern="1200" cap="none" spc="0" normalizeH="0" baseline="0" noProof="0">
                          <a:ln>
                            <a:noFill/>
                          </a:ln>
                          <a:solidFill>
                            <a:srgbClr val="000000"/>
                          </a:solidFill>
                          <a:effectLst/>
                          <a:uLnTx/>
                          <a:uFillTx/>
                          <a:latin typeface="微軟正黑體" panose="020B0604030504040204" pitchFamily="34" charset="-120"/>
                          <a:ea typeface="微軟正黑體" panose="020B0604030504040204" pitchFamily="34" charset="-120"/>
                          <a:cs typeface="+mn-cs"/>
                        </a:rPr>
                        <a:t>--</a:t>
                      </a:r>
                      <a:endParaRPr kumimoji="0" lang="en-US" altLang="zh-TW" sz="1400" b="0" i="0" u="none" strike="noStrike" kern="1200" cap="none" spc="0" normalizeH="0" baseline="0" noProof="0" dirty="0">
                        <a:ln>
                          <a:noFill/>
                        </a:ln>
                        <a:solidFill>
                          <a:srgbClr val="FF0000"/>
                        </a:solidFill>
                        <a:effectLst/>
                        <a:uLnTx/>
                        <a:uFillTx/>
                        <a:latin typeface="微軟正黑體" panose="020B0604030504040204" pitchFamily="34" charset="-120"/>
                        <a:ea typeface="微軟正黑體" panose="020B0604030504040204" pitchFamily="34" charset="-12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0" lang="en-US" altLang="zh-TW" sz="1400" b="0" i="0" u="none" strike="noStrike" kern="1200" cap="none" spc="0" normalizeH="0" baseline="0" noProof="0" dirty="0">
                          <a:ln>
                            <a:noFill/>
                          </a:ln>
                          <a:solidFill>
                            <a:srgbClr val="000000"/>
                          </a:solidFill>
                          <a:effectLst/>
                          <a:uLnTx/>
                          <a:uFillTx/>
                          <a:latin typeface="微軟正黑體" panose="020B0604030504040204" pitchFamily="34" charset="-120"/>
                          <a:ea typeface="微軟正黑體" panose="020B0604030504040204" pitchFamily="34" charset="-120"/>
                          <a:cs typeface="+mn-cs"/>
                        </a:rPr>
                        <a:t>--</a:t>
                      </a:r>
                      <a:endParaRPr kumimoji="0" lang="en-US" altLang="zh-TW" sz="1400" b="0" i="0" u="none" strike="noStrike" kern="1200" cap="none" spc="0" normalizeH="0" baseline="0" noProof="0" dirty="0">
                        <a:ln>
                          <a:noFill/>
                        </a:ln>
                        <a:solidFill>
                          <a:srgbClr val="FF0000"/>
                        </a:solidFill>
                        <a:effectLst/>
                        <a:uLnTx/>
                        <a:uFillTx/>
                        <a:latin typeface="微軟正黑體" panose="020B0604030504040204" pitchFamily="34" charset="-120"/>
                        <a:ea typeface="微軟正黑體" panose="020B0604030504040204" pitchFamily="34" charset="-12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TW" sz="1400" b="0" i="0" u="none" strike="noStrike" dirty="0">
                          <a:effectLst/>
                          <a:latin typeface="微軟正黑體" panose="020B0604030504040204" pitchFamily="34" charset="-120"/>
                          <a:ea typeface="微軟正黑體" panose="020B0604030504040204" pitchFamily="34" charset="-120"/>
                        </a:rPr>
                        <a:t>O</a:t>
                      </a:r>
                      <a:endParaRPr lang="en-US"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TW" sz="1400" b="0" i="0" u="none" strike="noStrike" dirty="0">
                          <a:effectLst/>
                          <a:latin typeface="微軟正黑體" panose="020B0604030504040204" pitchFamily="34" charset="-120"/>
                          <a:ea typeface="微軟正黑體" panose="020B0604030504040204" pitchFamily="34" charset="-120"/>
                        </a:rPr>
                        <a:t>O</a:t>
                      </a:r>
                      <a:endParaRPr lang="en-US"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30981666"/>
                  </a:ext>
                </a:extLst>
              </a:tr>
              <a:tr h="252000">
                <a:tc>
                  <a:txBody>
                    <a:bodyPr/>
                    <a:lstStyle/>
                    <a:p>
                      <a:pPr algn="l" fontAlgn="ctr"/>
                      <a:r>
                        <a:rPr lang="en-US" altLang="zh-TW" sz="1200" b="0" i="0" u="none" strike="noStrike" dirty="0">
                          <a:effectLst/>
                          <a:latin typeface="微軟正黑體" panose="020B0604030504040204" pitchFamily="34" charset="-120"/>
                          <a:ea typeface="微軟正黑體" panose="020B0604030504040204" pitchFamily="34" charset="-120"/>
                        </a:rPr>
                        <a:t>006-</a:t>
                      </a:r>
                      <a:r>
                        <a:rPr lang="zh-TW" altLang="en-US" sz="1200" b="0" i="0" u="none" strike="noStrike" dirty="0">
                          <a:effectLst/>
                          <a:latin typeface="微軟正黑體" panose="020B0604030504040204" pitchFamily="34" charset="-120"/>
                          <a:ea typeface="微軟正黑體" panose="020B0604030504040204" pitchFamily="34" charset="-120"/>
                        </a:rPr>
                        <a:t>國立政治大學</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6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zh-TW" altLang="en-US" sz="1200" b="0" i="0" u="none" strike="noStrike" dirty="0">
                          <a:effectLst/>
                          <a:latin typeface="微軟正黑體" panose="020B0604030504040204" pitchFamily="34" charset="-120"/>
                          <a:ea typeface="微軟正黑體" panose="020B0604030504040204" pitchFamily="34" charset="-120"/>
                        </a:rPr>
                        <a:t>法律學系</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108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effectLst/>
                          <a:latin typeface="微軟正黑體" panose="020B0604030504040204" pitchFamily="34" charset="-120"/>
                          <a:ea typeface="微軟正黑體" panose="020B0604030504040204" pitchFamily="34" charset="-120"/>
                        </a:rPr>
                        <a:t>O</a:t>
                      </a:r>
                      <a:endParaRPr lang="en-US"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effectLst/>
                          <a:latin typeface="微軟正黑體" panose="020B0604030504040204" pitchFamily="34" charset="-120"/>
                          <a:ea typeface="微軟正黑體" panose="020B0604030504040204" pitchFamily="34" charset="-120"/>
                        </a:rPr>
                        <a:t>O</a:t>
                      </a:r>
                      <a:endParaRPr lang="en-US"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12522668"/>
                  </a:ext>
                </a:extLst>
              </a:tr>
              <a:tr h="252000">
                <a:tc>
                  <a:txBody>
                    <a:bodyPr/>
                    <a:lstStyle/>
                    <a:p>
                      <a:pPr algn="l" fontAlgn="ctr"/>
                      <a:r>
                        <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rPr>
                        <a:t>020-</a:t>
                      </a:r>
                      <a:r>
                        <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rPr>
                        <a:t>輔仁大學</a:t>
                      </a:r>
                    </a:p>
                  </a:txBody>
                  <a:tcPr marL="36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zh-TW" altLang="en-US" sz="1200" b="0" i="0" u="none" strike="noStrike" dirty="0">
                          <a:effectLst/>
                          <a:latin typeface="微軟正黑體" panose="020B0604030504040204" pitchFamily="34" charset="-120"/>
                          <a:ea typeface="微軟正黑體" panose="020B0604030504040204" pitchFamily="34" charset="-120"/>
                        </a:rPr>
                        <a:t>法律學系</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108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effectLst/>
                          <a:latin typeface="微軟正黑體" panose="020B0604030504040204" pitchFamily="34" charset="-120"/>
                          <a:ea typeface="微軟正黑體" panose="020B0604030504040204" pitchFamily="34" charset="-120"/>
                        </a:rPr>
                        <a:t>O</a:t>
                      </a:r>
                      <a:endParaRPr lang="en-US"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0" lang="en-US" altLang="zh-TW" sz="1400" b="0" i="0" u="none" strike="noStrike" kern="1200" cap="none" spc="0" normalizeH="0" baseline="0" noProof="0">
                          <a:ln>
                            <a:noFill/>
                          </a:ln>
                          <a:solidFill>
                            <a:srgbClr val="000000"/>
                          </a:solidFill>
                          <a:effectLst/>
                          <a:uLnTx/>
                          <a:uFillTx/>
                          <a:latin typeface="微軟正黑體" panose="020B0604030504040204" pitchFamily="34" charset="-120"/>
                          <a:ea typeface="微軟正黑體" panose="020B0604030504040204" pitchFamily="34" charset="-120"/>
                          <a:cs typeface="+mn-cs"/>
                        </a:rPr>
                        <a:t>--</a:t>
                      </a:r>
                      <a:endParaRPr kumimoji="0" lang="en-US" altLang="zh-TW" sz="1400" b="0" i="0" u="none" strike="noStrike" kern="1200" cap="none" spc="0" normalizeH="0" baseline="0" noProof="0" dirty="0">
                        <a:ln>
                          <a:noFill/>
                        </a:ln>
                        <a:solidFill>
                          <a:srgbClr val="FF0000"/>
                        </a:solidFill>
                        <a:effectLst/>
                        <a:uLnTx/>
                        <a:uFillTx/>
                        <a:latin typeface="微軟正黑體" panose="020B0604030504040204" pitchFamily="34" charset="-120"/>
                        <a:ea typeface="微軟正黑體" panose="020B0604030504040204" pitchFamily="34" charset="-12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effectLst/>
                          <a:latin typeface="微軟正黑體" panose="020B0604030504040204" pitchFamily="34" charset="-120"/>
                          <a:ea typeface="微軟正黑體" panose="020B0604030504040204" pitchFamily="34" charset="-120"/>
                        </a:rPr>
                        <a:t>--</a:t>
                      </a:r>
                      <a:endParaRPr lang="en-US" altLang="zh-TW"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0" lang="en-US" altLang="zh-TW" sz="1400" b="0" i="0" u="none" strike="noStrike" kern="1200" cap="none" spc="0" normalizeH="0" baseline="0" noProof="0">
                          <a:ln>
                            <a:noFill/>
                          </a:ln>
                          <a:solidFill>
                            <a:srgbClr val="000000"/>
                          </a:solidFill>
                          <a:effectLst/>
                          <a:uLnTx/>
                          <a:uFillTx/>
                          <a:latin typeface="微軟正黑體" panose="020B0604030504040204" pitchFamily="34" charset="-120"/>
                          <a:ea typeface="微軟正黑體" panose="020B0604030504040204" pitchFamily="34" charset="-120"/>
                          <a:cs typeface="+mn-cs"/>
                        </a:rPr>
                        <a:t>--</a:t>
                      </a:r>
                      <a:endParaRPr kumimoji="0" lang="en-US" altLang="zh-TW" sz="1400" b="0" i="0" u="none" strike="noStrike" kern="1200" cap="none" spc="0" normalizeH="0" baseline="0" noProof="0" dirty="0">
                        <a:ln>
                          <a:noFill/>
                        </a:ln>
                        <a:solidFill>
                          <a:srgbClr val="FF0000"/>
                        </a:solidFill>
                        <a:effectLst/>
                        <a:uLnTx/>
                        <a:uFillTx/>
                        <a:latin typeface="微軟正黑體" panose="020B0604030504040204" pitchFamily="34" charset="-120"/>
                        <a:ea typeface="微軟正黑體" panose="020B0604030504040204" pitchFamily="34" charset="-12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0" lang="en-US" altLang="zh-TW" sz="1400" b="0" i="0" u="none" strike="noStrike" kern="1200" cap="none" spc="0" normalizeH="0" baseline="0" noProof="0">
                          <a:ln>
                            <a:noFill/>
                          </a:ln>
                          <a:solidFill>
                            <a:srgbClr val="000000"/>
                          </a:solidFill>
                          <a:effectLst/>
                          <a:uLnTx/>
                          <a:uFillTx/>
                          <a:latin typeface="微軟正黑體" panose="020B0604030504040204" pitchFamily="34" charset="-120"/>
                          <a:ea typeface="微軟正黑體" panose="020B0604030504040204" pitchFamily="34" charset="-120"/>
                          <a:cs typeface="+mn-cs"/>
                        </a:rPr>
                        <a:t>--</a:t>
                      </a:r>
                      <a:endParaRPr kumimoji="0" lang="en-US" altLang="zh-TW" sz="1400" b="0" i="0" u="none" strike="noStrike" kern="1200" cap="none" spc="0" normalizeH="0" baseline="0" noProof="0" dirty="0">
                        <a:ln>
                          <a:noFill/>
                        </a:ln>
                        <a:solidFill>
                          <a:srgbClr val="FF0000"/>
                        </a:solidFill>
                        <a:effectLst/>
                        <a:uLnTx/>
                        <a:uFillTx/>
                        <a:latin typeface="微軟正黑體" panose="020B0604030504040204" pitchFamily="34" charset="-120"/>
                        <a:ea typeface="微軟正黑體" panose="020B0604030504040204" pitchFamily="34" charset="-12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effectLst/>
                          <a:latin typeface="微軟正黑體" panose="020B0604030504040204" pitchFamily="34" charset="-120"/>
                          <a:ea typeface="微軟正黑體" panose="020B0604030504040204" pitchFamily="34" charset="-120"/>
                        </a:rPr>
                        <a:t>O</a:t>
                      </a:r>
                      <a:endParaRPr lang="en-US"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94713369"/>
                  </a:ext>
                </a:extLst>
              </a:tr>
              <a:tr h="252000">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rPr>
                        <a:t>020-</a:t>
                      </a:r>
                      <a:r>
                        <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rPr>
                        <a:t>輔仁大學</a:t>
                      </a:r>
                    </a:p>
                  </a:txBody>
                  <a:tcPr marL="36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zh-TW" altLang="en-US" sz="1200" b="0" i="0" u="none" strike="noStrike" dirty="0">
                          <a:effectLst/>
                          <a:latin typeface="微軟正黑體" panose="020B0604030504040204" pitchFamily="34" charset="-120"/>
                          <a:ea typeface="微軟正黑體" panose="020B0604030504040204" pitchFamily="34" charset="-120"/>
                        </a:rPr>
                        <a:t>財經法律學系</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108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effectLst/>
                          <a:latin typeface="微軟正黑體" panose="020B0604030504040204" pitchFamily="34" charset="-120"/>
                          <a:ea typeface="微軟正黑體" panose="020B0604030504040204" pitchFamily="34" charset="-120"/>
                        </a:rPr>
                        <a:t>O</a:t>
                      </a:r>
                      <a:endParaRPr lang="en-US"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0" lang="en-US" altLang="zh-TW" sz="1400" b="0" i="0" u="none" strike="noStrike" kern="1200" cap="none" spc="0" normalizeH="0" baseline="0" noProof="0" dirty="0">
                          <a:ln>
                            <a:noFill/>
                          </a:ln>
                          <a:solidFill>
                            <a:srgbClr val="000000"/>
                          </a:solidFill>
                          <a:effectLst/>
                          <a:uLnTx/>
                          <a:uFillTx/>
                          <a:latin typeface="微軟正黑體" panose="020B0604030504040204" pitchFamily="34" charset="-120"/>
                          <a:ea typeface="微軟正黑體" panose="020B0604030504040204" pitchFamily="34" charset="-120"/>
                          <a:cs typeface="+mn-cs"/>
                        </a:rPr>
                        <a:t>--</a:t>
                      </a:r>
                      <a:endParaRPr kumimoji="0" lang="en-US" altLang="zh-TW" sz="1400" b="0" i="0" u="none" strike="noStrike" kern="1200" cap="none" spc="0" normalizeH="0" baseline="0" noProof="0" dirty="0">
                        <a:ln>
                          <a:noFill/>
                        </a:ln>
                        <a:solidFill>
                          <a:srgbClr val="FF0000"/>
                        </a:solidFill>
                        <a:effectLst/>
                        <a:uLnTx/>
                        <a:uFillTx/>
                        <a:latin typeface="微軟正黑體" panose="020B0604030504040204" pitchFamily="34" charset="-120"/>
                        <a:ea typeface="微軟正黑體" panose="020B0604030504040204" pitchFamily="34" charset="-12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0" lang="en-US" altLang="zh-TW" sz="1400" b="0" i="0" u="none" strike="noStrike" kern="1200" cap="none" spc="0" normalizeH="0" baseline="0" noProof="0">
                          <a:ln>
                            <a:noFill/>
                          </a:ln>
                          <a:solidFill>
                            <a:srgbClr val="000000"/>
                          </a:solidFill>
                          <a:effectLst/>
                          <a:uLnTx/>
                          <a:uFillTx/>
                          <a:latin typeface="微軟正黑體" panose="020B0604030504040204" pitchFamily="34" charset="-120"/>
                          <a:ea typeface="微軟正黑體" panose="020B0604030504040204" pitchFamily="34" charset="-120"/>
                          <a:cs typeface="+mn-cs"/>
                        </a:rPr>
                        <a:t>--</a:t>
                      </a:r>
                      <a:endParaRPr kumimoji="0" lang="en-US" altLang="zh-TW" sz="1400" b="0" i="0" u="none" strike="noStrike" kern="1200" cap="none" spc="0" normalizeH="0" baseline="0" noProof="0" dirty="0">
                        <a:ln>
                          <a:noFill/>
                        </a:ln>
                        <a:solidFill>
                          <a:srgbClr val="FF0000"/>
                        </a:solidFill>
                        <a:effectLst/>
                        <a:uLnTx/>
                        <a:uFillTx/>
                        <a:latin typeface="微軟正黑體" panose="020B0604030504040204" pitchFamily="34" charset="-120"/>
                        <a:ea typeface="微軟正黑體" panose="020B0604030504040204" pitchFamily="34" charset="-12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0" lang="en-US" altLang="zh-TW" sz="1400" b="0" i="0" u="none" strike="noStrike" kern="1200" cap="none" spc="0" normalizeH="0" baseline="0" noProof="0" dirty="0">
                          <a:ln>
                            <a:noFill/>
                          </a:ln>
                          <a:solidFill>
                            <a:srgbClr val="000000"/>
                          </a:solidFill>
                          <a:effectLst/>
                          <a:uLnTx/>
                          <a:uFillTx/>
                          <a:latin typeface="微軟正黑體" panose="020B0604030504040204" pitchFamily="34" charset="-120"/>
                          <a:ea typeface="微軟正黑體" panose="020B0604030504040204" pitchFamily="34" charset="-120"/>
                          <a:cs typeface="+mn-cs"/>
                        </a:rPr>
                        <a:t>--</a:t>
                      </a:r>
                      <a:endParaRPr kumimoji="0" lang="en-US" altLang="zh-TW" sz="1400" b="0" i="0" u="none" strike="noStrike" kern="1200" cap="none" spc="0" normalizeH="0" baseline="0" noProof="0" dirty="0">
                        <a:ln>
                          <a:noFill/>
                        </a:ln>
                        <a:solidFill>
                          <a:srgbClr val="FF0000"/>
                        </a:solidFill>
                        <a:effectLst/>
                        <a:uLnTx/>
                        <a:uFillTx/>
                        <a:latin typeface="微軟正黑體" panose="020B0604030504040204" pitchFamily="34" charset="-120"/>
                        <a:ea typeface="微軟正黑體" panose="020B0604030504040204" pitchFamily="34" charset="-12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effectLst/>
                          <a:latin typeface="微軟正黑體" panose="020B0604030504040204" pitchFamily="34" charset="-120"/>
                          <a:ea typeface="微軟正黑體" panose="020B0604030504040204" pitchFamily="34" charset="-120"/>
                        </a:rPr>
                        <a:t>O</a:t>
                      </a:r>
                      <a:endParaRPr lang="en-US"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09083413"/>
                  </a:ext>
                </a:extLst>
              </a:tr>
              <a:tr h="252000">
                <a:tc>
                  <a:txBody>
                    <a:bodyPr/>
                    <a:lstStyle/>
                    <a:p>
                      <a:pPr algn="l" fontAlgn="ctr"/>
                      <a:r>
                        <a:rPr lang="en-US" altLang="zh-TW" sz="1200" b="0" i="0" u="none" strike="noStrike" dirty="0">
                          <a:effectLst/>
                          <a:latin typeface="微軟正黑體" panose="020B0604030504040204" pitchFamily="34" charset="-120"/>
                          <a:ea typeface="微軟正黑體" panose="020B0604030504040204" pitchFamily="34" charset="-120"/>
                        </a:rPr>
                        <a:t>034-</a:t>
                      </a:r>
                      <a:r>
                        <a:rPr lang="zh-TW" altLang="en-US" sz="1200" b="0" i="0" u="none" strike="noStrike" dirty="0">
                          <a:effectLst/>
                          <a:latin typeface="微軟正黑體" panose="020B0604030504040204" pitchFamily="34" charset="-120"/>
                          <a:ea typeface="微軟正黑體" panose="020B0604030504040204" pitchFamily="34" charset="-120"/>
                        </a:rPr>
                        <a:t>國立東華大學</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6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zh-TW" altLang="en-US" sz="1200" b="0" i="0" u="none" strike="noStrike" dirty="0">
                          <a:effectLst/>
                          <a:latin typeface="微軟正黑體" panose="020B0604030504040204" pitchFamily="34" charset="-120"/>
                          <a:ea typeface="微軟正黑體" panose="020B0604030504040204" pitchFamily="34" charset="-120"/>
                        </a:rPr>
                        <a:t>法律學系</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108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effectLst/>
                          <a:latin typeface="微軟正黑體" panose="020B0604030504040204" pitchFamily="34" charset="-120"/>
                          <a:ea typeface="微軟正黑體" panose="020B0604030504040204" pitchFamily="34" charset="-120"/>
                        </a:rPr>
                        <a:t>O</a:t>
                      </a:r>
                      <a:endParaRPr lang="en-US"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effectLst/>
                          <a:latin typeface="微軟正黑體" panose="020B0604030504040204" pitchFamily="34" charset="-120"/>
                          <a:ea typeface="微軟正黑體" panose="020B0604030504040204" pitchFamily="34" charset="-120"/>
                        </a:rPr>
                        <a:t>O</a:t>
                      </a:r>
                      <a:endParaRPr lang="en-US"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effectLst/>
                          <a:latin typeface="微軟正黑體" panose="020B0604030504040204" pitchFamily="34" charset="-120"/>
                          <a:ea typeface="微軟正黑體" panose="020B0604030504040204" pitchFamily="34" charset="-120"/>
                        </a:rPr>
                        <a:t>O</a:t>
                      </a:r>
                      <a:endParaRPr lang="en-US"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25707259"/>
                  </a:ext>
                </a:extLst>
              </a:tr>
              <a:tr h="252000">
                <a:tc>
                  <a:txBody>
                    <a:bodyPr/>
                    <a:lstStyle/>
                    <a:p>
                      <a:pPr algn="l" fontAlgn="ctr"/>
                      <a:r>
                        <a:rPr lang="en-US" altLang="zh-TW" sz="1200" b="0" i="0" u="none" strike="noStrike" dirty="0">
                          <a:effectLst/>
                          <a:latin typeface="微軟正黑體" panose="020B0604030504040204" pitchFamily="34" charset="-120"/>
                          <a:ea typeface="微軟正黑體" panose="020B0604030504040204" pitchFamily="34" charset="-120"/>
                        </a:rPr>
                        <a:t>041-</a:t>
                      </a:r>
                      <a:r>
                        <a:rPr lang="zh-TW" altLang="en-US" sz="1200" b="0" i="0" u="none" strike="noStrike" dirty="0">
                          <a:effectLst/>
                          <a:latin typeface="微軟正黑體" panose="020B0604030504040204" pitchFamily="34" charset="-120"/>
                          <a:ea typeface="微軟正黑體" panose="020B0604030504040204" pitchFamily="34" charset="-120"/>
                        </a:rPr>
                        <a:t>國立中正大學</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6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zh-TW" altLang="en-US" sz="1200" b="0" i="0" u="none" strike="noStrike" dirty="0">
                          <a:effectLst/>
                          <a:latin typeface="微軟正黑體" panose="020B0604030504040204" pitchFamily="34" charset="-120"/>
                          <a:ea typeface="微軟正黑體" panose="020B0604030504040204" pitchFamily="34" charset="-120"/>
                        </a:rPr>
                        <a:t>法律學系法學組</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108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effectLst/>
                          <a:latin typeface="微軟正黑體" panose="020B0604030504040204" pitchFamily="34" charset="-120"/>
                          <a:ea typeface="微軟正黑體" panose="020B0604030504040204" pitchFamily="34" charset="-120"/>
                        </a:rPr>
                        <a:t>O</a:t>
                      </a:r>
                      <a:endParaRPr lang="en-US"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effectLst/>
                          <a:latin typeface="微軟正黑體" panose="020B0604030504040204" pitchFamily="34" charset="-120"/>
                          <a:ea typeface="微軟正黑體" panose="020B0604030504040204" pitchFamily="34" charset="-120"/>
                        </a:rPr>
                        <a:t>--</a:t>
                      </a:r>
                      <a:endParaRPr lang="en-US" altLang="zh-TW"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47591834"/>
                  </a:ext>
                </a:extLst>
              </a:tr>
              <a:tr h="252000">
                <a:tc>
                  <a:txBody>
                    <a:bodyPr/>
                    <a:lstStyle/>
                    <a:p>
                      <a:pPr algn="l" fontAlgn="ctr"/>
                      <a:r>
                        <a:rPr lang="en-US" altLang="zh-TW" sz="1200" b="0" i="0" u="none" strike="noStrike" dirty="0">
                          <a:effectLst/>
                          <a:latin typeface="微軟正黑體" panose="020B0604030504040204" pitchFamily="34" charset="-120"/>
                          <a:ea typeface="微軟正黑體" panose="020B0604030504040204" pitchFamily="34" charset="-120"/>
                        </a:rPr>
                        <a:t>041-</a:t>
                      </a:r>
                      <a:r>
                        <a:rPr lang="zh-TW" altLang="en-US" sz="1200" b="0" i="0" u="none" strike="noStrike" dirty="0">
                          <a:effectLst/>
                          <a:latin typeface="微軟正黑體" panose="020B0604030504040204" pitchFamily="34" charset="-120"/>
                          <a:ea typeface="微軟正黑體" panose="020B0604030504040204" pitchFamily="34" charset="-120"/>
                        </a:rPr>
                        <a:t>國立中正大學</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6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zh-TW" altLang="en-US" sz="1200" b="0" i="0" u="none" strike="noStrike" dirty="0">
                          <a:effectLst/>
                          <a:latin typeface="微軟正黑體" panose="020B0604030504040204" pitchFamily="34" charset="-120"/>
                          <a:ea typeface="微軟正黑體" panose="020B0604030504040204" pitchFamily="34" charset="-120"/>
                        </a:rPr>
                        <a:t>法律學系法制組</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108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effectLst/>
                          <a:latin typeface="微軟正黑體" panose="020B0604030504040204" pitchFamily="34" charset="-120"/>
                          <a:ea typeface="微軟正黑體" panose="020B0604030504040204" pitchFamily="34" charset="-120"/>
                        </a:rPr>
                        <a:t>--</a:t>
                      </a:r>
                      <a:endParaRPr lang="en-US" altLang="zh-TW"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effectLst/>
                          <a:latin typeface="微軟正黑體" panose="020B0604030504040204" pitchFamily="34" charset="-120"/>
                          <a:ea typeface="微軟正黑體" panose="020B0604030504040204" pitchFamily="34" charset="-120"/>
                        </a:rPr>
                        <a:t>O</a:t>
                      </a:r>
                      <a:endParaRPr lang="en-US"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85314582"/>
                  </a:ext>
                </a:extLst>
              </a:tr>
              <a:tr h="252000">
                <a:tc>
                  <a:txBody>
                    <a:bodyPr/>
                    <a:lstStyle/>
                    <a:p>
                      <a:pPr algn="l" fontAlgn="ctr"/>
                      <a:r>
                        <a:rPr lang="en-US" altLang="zh-TW" sz="1200" b="0" i="0" u="none" strike="noStrike" dirty="0">
                          <a:effectLst/>
                          <a:latin typeface="微軟正黑體" panose="020B0604030504040204" pitchFamily="34" charset="-120"/>
                          <a:ea typeface="微軟正黑體" panose="020B0604030504040204" pitchFamily="34" charset="-120"/>
                        </a:rPr>
                        <a:t>041-</a:t>
                      </a:r>
                      <a:r>
                        <a:rPr lang="zh-TW" altLang="en-US" sz="1200" b="0" i="0" u="none" strike="noStrike" dirty="0">
                          <a:effectLst/>
                          <a:latin typeface="微軟正黑體" panose="020B0604030504040204" pitchFamily="34" charset="-120"/>
                          <a:ea typeface="微軟正黑體" panose="020B0604030504040204" pitchFamily="34" charset="-120"/>
                        </a:rPr>
                        <a:t>國立中正大學</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6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zh-TW" altLang="en-US" sz="1200" b="0" i="0" u="none" strike="noStrike" dirty="0">
                          <a:effectLst/>
                          <a:latin typeface="微軟正黑體" panose="020B0604030504040204" pitchFamily="34" charset="-120"/>
                          <a:ea typeface="微軟正黑體" panose="020B0604030504040204" pitchFamily="34" charset="-120"/>
                        </a:rPr>
                        <a:t>財經法律學系</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108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effectLst/>
                          <a:latin typeface="微軟正黑體" panose="020B0604030504040204" pitchFamily="34" charset="-120"/>
                          <a:ea typeface="微軟正黑體" panose="020B0604030504040204" pitchFamily="34" charset="-120"/>
                        </a:rPr>
                        <a:t>--</a:t>
                      </a:r>
                      <a:endParaRPr lang="en-US" altLang="zh-TW"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20841102"/>
                  </a:ext>
                </a:extLst>
              </a:tr>
              <a:tr h="252000">
                <a:tc>
                  <a:txBody>
                    <a:bodyPr/>
                    <a:lstStyle/>
                    <a:p>
                      <a:pPr algn="l" fontAlgn="ctr"/>
                      <a:r>
                        <a:rPr lang="en-US" altLang="zh-TW" sz="1200" b="0" i="0" u="none" strike="noStrike" dirty="0">
                          <a:effectLst/>
                          <a:latin typeface="微軟正黑體" panose="020B0604030504040204" pitchFamily="34" charset="-120"/>
                          <a:ea typeface="微軟正黑體" panose="020B0604030504040204" pitchFamily="34" charset="-120"/>
                        </a:rPr>
                        <a:t>099-</a:t>
                      </a:r>
                      <a:r>
                        <a:rPr lang="zh-TW" altLang="en-US" sz="1200" b="0" i="0" u="none" strike="noStrike" dirty="0">
                          <a:effectLst/>
                          <a:latin typeface="微軟正黑體" panose="020B0604030504040204" pitchFamily="34" charset="-120"/>
                          <a:ea typeface="微軟正黑體" panose="020B0604030504040204" pitchFamily="34" charset="-120"/>
                        </a:rPr>
                        <a:t>國立臺北大學</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6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zh-TW" altLang="en-US" sz="1200" b="0" i="0" u="none" strike="noStrike" dirty="0">
                          <a:effectLst/>
                          <a:latin typeface="微軟正黑體" panose="020B0604030504040204" pitchFamily="34" charset="-120"/>
                          <a:ea typeface="微軟正黑體" panose="020B0604030504040204" pitchFamily="34" charset="-120"/>
                        </a:rPr>
                        <a:t>法律學系法學組</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108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effectLst/>
                          <a:latin typeface="微軟正黑體" panose="020B0604030504040204" pitchFamily="34" charset="-120"/>
                          <a:ea typeface="微軟正黑體" panose="020B0604030504040204" pitchFamily="34" charset="-120"/>
                        </a:rPr>
                        <a:t>O</a:t>
                      </a:r>
                      <a:endParaRPr lang="en-US"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effectLst/>
                          <a:latin typeface="微軟正黑體" panose="020B0604030504040204" pitchFamily="34" charset="-120"/>
                          <a:ea typeface="微軟正黑體" panose="020B0604030504040204" pitchFamily="34" charset="-120"/>
                        </a:rPr>
                        <a:t>O</a:t>
                      </a:r>
                      <a:endParaRPr lang="en-US"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34323886"/>
                  </a:ext>
                </a:extLst>
              </a:tr>
              <a:tr h="252000">
                <a:tc>
                  <a:txBody>
                    <a:bodyPr/>
                    <a:lstStyle/>
                    <a:p>
                      <a:pPr algn="l" fontAlgn="ctr"/>
                      <a:r>
                        <a:rPr lang="en-US" altLang="zh-TW" sz="1200" b="0" i="0" u="none" strike="noStrike" dirty="0">
                          <a:effectLst/>
                          <a:latin typeface="微軟正黑體" panose="020B0604030504040204" pitchFamily="34" charset="-120"/>
                          <a:ea typeface="微軟正黑體" panose="020B0604030504040204" pitchFamily="34" charset="-120"/>
                        </a:rPr>
                        <a:t>099-</a:t>
                      </a:r>
                      <a:r>
                        <a:rPr lang="zh-TW" altLang="en-US" sz="1200" b="0" i="0" u="none" strike="noStrike" dirty="0">
                          <a:effectLst/>
                          <a:latin typeface="微軟正黑體" panose="020B0604030504040204" pitchFamily="34" charset="-120"/>
                          <a:ea typeface="微軟正黑體" panose="020B0604030504040204" pitchFamily="34" charset="-120"/>
                        </a:rPr>
                        <a:t>國立臺北大學</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6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zh-TW" altLang="en-US" sz="1200" b="0" i="0" u="none" strike="noStrike" dirty="0">
                          <a:effectLst/>
                          <a:latin typeface="微軟正黑體" panose="020B0604030504040204" pitchFamily="34" charset="-120"/>
                          <a:ea typeface="微軟正黑體" panose="020B0604030504040204" pitchFamily="34" charset="-120"/>
                        </a:rPr>
                        <a:t>法律學系司法組</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108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effectLst/>
                          <a:latin typeface="微軟正黑體" panose="020B0604030504040204" pitchFamily="34" charset="-120"/>
                          <a:ea typeface="微軟正黑體" panose="020B0604030504040204" pitchFamily="34" charset="-120"/>
                        </a:rPr>
                        <a:t>O</a:t>
                      </a:r>
                      <a:endParaRPr lang="en-US"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65235589"/>
                  </a:ext>
                </a:extLst>
              </a:tr>
              <a:tr h="252000">
                <a:tc>
                  <a:txBody>
                    <a:bodyPr/>
                    <a:lstStyle/>
                    <a:p>
                      <a:pPr algn="l" fontAlgn="ctr"/>
                      <a:r>
                        <a:rPr lang="en-US" altLang="zh-TW" sz="1200" b="0" i="0" u="none" strike="noStrike" dirty="0">
                          <a:effectLst/>
                          <a:latin typeface="微軟正黑體" panose="020B0604030504040204" pitchFamily="34" charset="-120"/>
                          <a:ea typeface="微軟正黑體" panose="020B0604030504040204" pitchFamily="34" charset="-120"/>
                        </a:rPr>
                        <a:t>099-</a:t>
                      </a:r>
                      <a:r>
                        <a:rPr lang="zh-TW" altLang="en-US" sz="1200" b="0" i="0" u="none" strike="noStrike" dirty="0">
                          <a:effectLst/>
                          <a:latin typeface="微軟正黑體" panose="020B0604030504040204" pitchFamily="34" charset="-120"/>
                          <a:ea typeface="微軟正黑體" panose="020B0604030504040204" pitchFamily="34" charset="-120"/>
                        </a:rPr>
                        <a:t>國立臺北大學</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6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zh-TW" altLang="en-US" sz="1200" b="0" i="0" u="none" strike="noStrike" dirty="0">
                          <a:effectLst/>
                          <a:latin typeface="微軟正黑體" panose="020B0604030504040204" pitchFamily="34" charset="-120"/>
                          <a:ea typeface="微軟正黑體" panose="020B0604030504040204" pitchFamily="34" charset="-120"/>
                        </a:rPr>
                        <a:t>法律學系財經法組</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108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effectLst/>
                          <a:latin typeface="微軟正黑體" panose="020B0604030504040204" pitchFamily="34" charset="-120"/>
                          <a:ea typeface="微軟正黑體" panose="020B0604030504040204" pitchFamily="34" charset="-120"/>
                        </a:rPr>
                        <a:t>O</a:t>
                      </a:r>
                      <a:endParaRPr lang="en-US"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02927296"/>
                  </a:ext>
                </a:extLst>
              </a:tr>
              <a:tr h="252000">
                <a:tc>
                  <a:txBody>
                    <a:bodyPr/>
                    <a:lstStyle/>
                    <a:p>
                      <a:pPr algn="l" fontAlgn="ctr"/>
                      <a:r>
                        <a:rPr lang="en-US" altLang="zh-TW" sz="1200" b="0" i="0" u="none" strike="noStrike" dirty="0">
                          <a:effectLst/>
                          <a:latin typeface="微軟正黑體" panose="020B0604030504040204" pitchFamily="34" charset="-120"/>
                          <a:ea typeface="微軟正黑體" panose="020B0604030504040204" pitchFamily="34" charset="-120"/>
                        </a:rPr>
                        <a:t>101-</a:t>
                      </a:r>
                      <a:r>
                        <a:rPr lang="zh-TW" altLang="en-US" sz="1200" b="0" i="0" u="none" strike="noStrike" dirty="0">
                          <a:effectLst/>
                          <a:latin typeface="微軟正黑體" panose="020B0604030504040204" pitchFamily="34" charset="-120"/>
                          <a:ea typeface="微軟正黑體" panose="020B0604030504040204" pitchFamily="34" charset="-120"/>
                        </a:rPr>
                        <a:t>國立高雄大學</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6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zh-TW" altLang="en-US" sz="1200" b="0" i="0" u="none" strike="noStrike" dirty="0">
                          <a:effectLst/>
                          <a:latin typeface="微軟正黑體" panose="020B0604030504040204" pitchFamily="34" charset="-120"/>
                          <a:ea typeface="微軟正黑體" panose="020B0604030504040204" pitchFamily="34" charset="-120"/>
                        </a:rPr>
                        <a:t>法律學系</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108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effectLst/>
                          <a:latin typeface="微軟正黑體" panose="020B0604030504040204" pitchFamily="34" charset="-120"/>
                          <a:ea typeface="微軟正黑體" panose="020B0604030504040204" pitchFamily="34" charset="-120"/>
                        </a:rPr>
                        <a:t>O</a:t>
                      </a:r>
                      <a:endParaRPr lang="en-US"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effectLst/>
                          <a:latin typeface="微軟正黑體" panose="020B0604030504040204" pitchFamily="34" charset="-120"/>
                          <a:ea typeface="微軟正黑體" panose="020B0604030504040204" pitchFamily="34" charset="-120"/>
                        </a:rPr>
                        <a:t>O</a:t>
                      </a:r>
                      <a:endParaRPr lang="en-US"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effectLst/>
                          <a:latin typeface="微軟正黑體" panose="020B0604030504040204" pitchFamily="34" charset="-120"/>
                          <a:ea typeface="微軟正黑體" panose="020B0604030504040204" pitchFamily="34" charset="-120"/>
                        </a:rPr>
                        <a:t>O</a:t>
                      </a:r>
                      <a:endParaRPr lang="en-US"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77777388"/>
                  </a:ext>
                </a:extLst>
              </a:tr>
              <a:tr h="252000">
                <a:tc>
                  <a:txBody>
                    <a:bodyPr/>
                    <a:lstStyle/>
                    <a:p>
                      <a:pPr algn="l" fontAlgn="ctr"/>
                      <a:r>
                        <a:rPr lang="en-US" altLang="zh-TW" sz="1200" b="0" i="0" u="none" strike="noStrike" dirty="0">
                          <a:effectLst/>
                          <a:latin typeface="微軟正黑體" panose="020B0604030504040204" pitchFamily="34" charset="-120"/>
                          <a:ea typeface="微軟正黑體" panose="020B0604030504040204" pitchFamily="34" charset="-120"/>
                        </a:rPr>
                        <a:t>101-</a:t>
                      </a:r>
                      <a:r>
                        <a:rPr lang="zh-TW" altLang="en-US" sz="1200" b="0" i="0" u="none" strike="noStrike" dirty="0">
                          <a:effectLst/>
                          <a:latin typeface="微軟正黑體" panose="020B0604030504040204" pitchFamily="34" charset="-120"/>
                          <a:ea typeface="微軟正黑體" panose="020B0604030504040204" pitchFamily="34" charset="-120"/>
                        </a:rPr>
                        <a:t>國立高雄大學</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6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zh-TW" altLang="en-US" sz="1200" b="0" i="0" u="none" strike="noStrike" dirty="0">
                          <a:effectLst/>
                          <a:latin typeface="微軟正黑體" panose="020B0604030504040204" pitchFamily="34" charset="-120"/>
                          <a:ea typeface="微軟正黑體" panose="020B0604030504040204" pitchFamily="34" charset="-120"/>
                        </a:rPr>
                        <a:t>政治法律學系</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108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effectLst/>
                          <a:latin typeface="微軟正黑體" panose="020B0604030504040204" pitchFamily="34" charset="-120"/>
                          <a:ea typeface="微軟正黑體" panose="020B0604030504040204" pitchFamily="34" charset="-120"/>
                        </a:rPr>
                        <a:t>O</a:t>
                      </a:r>
                      <a:endParaRPr lang="en-US"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effectLst/>
                          <a:latin typeface="微軟正黑體" panose="020B0604030504040204" pitchFamily="34" charset="-120"/>
                          <a:ea typeface="微軟正黑體" panose="020B0604030504040204" pitchFamily="34" charset="-120"/>
                        </a:rPr>
                        <a:t>O</a:t>
                      </a:r>
                      <a:endParaRPr lang="en-US"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effectLst/>
                          <a:latin typeface="微軟正黑體" panose="020B0604030504040204" pitchFamily="34" charset="-120"/>
                          <a:ea typeface="微軟正黑體" panose="020B0604030504040204" pitchFamily="34" charset="-120"/>
                        </a:rPr>
                        <a:t>O</a:t>
                      </a:r>
                      <a:endParaRPr lang="en-US" altLang="zh-TW"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effectLst/>
                          <a:latin typeface="微軟正黑體" panose="020B0604030504040204" pitchFamily="34" charset="-120"/>
                          <a:ea typeface="微軟正黑體" panose="020B0604030504040204" pitchFamily="34" charset="-120"/>
                        </a:rPr>
                        <a:t>O</a:t>
                      </a:r>
                      <a:endParaRPr lang="en-US"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63889543"/>
                  </a:ext>
                </a:extLst>
              </a:tr>
              <a:tr h="252000">
                <a:tc>
                  <a:txBody>
                    <a:bodyPr/>
                    <a:lstStyle/>
                    <a:p>
                      <a:pPr algn="l" fontAlgn="ctr"/>
                      <a:r>
                        <a:rPr lang="en-US" altLang="zh-TW" sz="1200" b="0" i="0" u="none" strike="noStrike" dirty="0">
                          <a:effectLst/>
                          <a:latin typeface="微軟正黑體" panose="020B0604030504040204" pitchFamily="34" charset="-120"/>
                          <a:ea typeface="微軟正黑體" panose="020B0604030504040204" pitchFamily="34" charset="-120"/>
                        </a:rPr>
                        <a:t>101-</a:t>
                      </a:r>
                      <a:r>
                        <a:rPr lang="zh-TW" altLang="en-US" sz="1200" b="0" i="0" u="none" strike="noStrike" dirty="0">
                          <a:effectLst/>
                          <a:latin typeface="微軟正黑體" panose="020B0604030504040204" pitchFamily="34" charset="-120"/>
                          <a:ea typeface="微軟正黑體" panose="020B0604030504040204" pitchFamily="34" charset="-120"/>
                        </a:rPr>
                        <a:t>國立高雄大學</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6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zh-TW" altLang="en-US" sz="1200" b="0" i="0" u="none" strike="noStrike" dirty="0">
                          <a:effectLst/>
                          <a:latin typeface="微軟正黑體" panose="020B0604030504040204" pitchFamily="34" charset="-120"/>
                          <a:ea typeface="微軟正黑體" panose="020B0604030504040204" pitchFamily="34" charset="-120"/>
                        </a:rPr>
                        <a:t>財經法律學系</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108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effectLst/>
                          <a:latin typeface="微軟正黑體" panose="020B0604030504040204" pitchFamily="34" charset="-120"/>
                          <a:ea typeface="微軟正黑體" panose="020B0604030504040204" pitchFamily="34" charset="-120"/>
                        </a:rPr>
                        <a:t>O</a:t>
                      </a:r>
                      <a:endParaRPr lang="en-US"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effectLst/>
                          <a:latin typeface="微軟正黑體" panose="020B0604030504040204" pitchFamily="34" charset="-120"/>
                          <a:ea typeface="微軟正黑體" panose="020B0604030504040204" pitchFamily="34" charset="-120"/>
                        </a:rPr>
                        <a:t>--</a:t>
                      </a:r>
                      <a:endParaRPr lang="en-US" altLang="zh-TW" sz="1400" b="0" i="0" u="none" strike="noStrike">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effectLst/>
                          <a:latin typeface="微軟正黑體" panose="020B0604030504040204" pitchFamily="34" charset="-120"/>
                          <a:ea typeface="微軟正黑體" panose="020B0604030504040204" pitchFamily="34" charset="-120"/>
                        </a:rPr>
                        <a:t>--</a:t>
                      </a:r>
                      <a:endParaRPr lang="en-US" altLang="zh-TW"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effectLst/>
                          <a:latin typeface="微軟正黑體" panose="020B0604030504040204" pitchFamily="34" charset="-120"/>
                          <a:ea typeface="微軟正黑體" panose="020B0604030504040204" pitchFamily="34" charset="-120"/>
                        </a:rPr>
                        <a:t>--</a:t>
                      </a:r>
                      <a:endParaRPr lang="en-US" altLang="zh-TW"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effectLst/>
                          <a:latin typeface="微軟正黑體" panose="020B0604030504040204" pitchFamily="34" charset="-120"/>
                          <a:ea typeface="微軟正黑體" panose="020B0604030504040204" pitchFamily="34" charset="-120"/>
                        </a:rPr>
                        <a:t>O</a:t>
                      </a:r>
                      <a:endParaRPr lang="en-US"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effectLst/>
                          <a:latin typeface="微軟正黑體" panose="020B0604030504040204" pitchFamily="34" charset="-120"/>
                          <a:ea typeface="微軟正黑體" panose="020B0604030504040204" pitchFamily="34" charset="-120"/>
                        </a:rPr>
                        <a:t>--</a:t>
                      </a:r>
                      <a:endParaRPr lang="en-US" altLang="zh-TW"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effectLst/>
                          <a:latin typeface="微軟正黑體" panose="020B0604030504040204" pitchFamily="34" charset="-120"/>
                          <a:ea typeface="微軟正黑體" panose="020B0604030504040204" pitchFamily="34" charset="-120"/>
                        </a:rPr>
                        <a:t>O</a:t>
                      </a:r>
                      <a:endParaRPr lang="en-US"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effectLst/>
                          <a:latin typeface="微軟正黑體" panose="020B0604030504040204" pitchFamily="34" charset="-120"/>
                          <a:ea typeface="微軟正黑體" panose="020B0604030504040204" pitchFamily="34" charset="-120"/>
                        </a:rPr>
                        <a:t>--</a:t>
                      </a:r>
                      <a:endParaRPr lang="en-US" altLang="zh-TW"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effectLst/>
                          <a:latin typeface="微軟正黑體" panose="020B0604030504040204" pitchFamily="34" charset="-120"/>
                          <a:ea typeface="微軟正黑體" panose="020B0604030504040204" pitchFamily="34" charset="-120"/>
                        </a:rPr>
                        <a:t>O</a:t>
                      </a:r>
                      <a:endParaRPr lang="en-US" sz="1400" b="0" i="0" u="none" strike="noStrike" dirty="0">
                        <a:solidFill>
                          <a:srgbClr val="FF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39137608"/>
                  </a:ext>
                </a:extLst>
              </a:tr>
            </a:tbl>
          </a:graphicData>
        </a:graphic>
      </p:graphicFrame>
    </p:spTree>
    <p:extLst>
      <p:ext uri="{BB962C8B-B14F-4D97-AF65-F5344CB8AC3E}">
        <p14:creationId xmlns:p14="http://schemas.microsoft.com/office/powerpoint/2010/main" val="2191620427"/>
      </p:ext>
    </p:extLst>
  </p:cSld>
  <p:clrMapOvr>
    <a:masterClrMapping/>
  </p:clrMapOvr>
  <p:transition/>
</p:sld>
</file>

<file path=ppt/slides/slide5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投影片編號版面配置區 5">
            <a:extLst>
              <a:ext uri="{FF2B5EF4-FFF2-40B4-BE49-F238E27FC236}">
                <a16:creationId xmlns:a16="http://schemas.microsoft.com/office/drawing/2014/main" id="{8658CF8F-46A0-4B7A-A743-BBF34C32BB74}"/>
              </a:ext>
            </a:extLst>
          </p:cNvPr>
          <p:cNvSpPr>
            <a:spLocks noGrp="1"/>
          </p:cNvSpPr>
          <p:nvPr>
            <p:ph type="sldNum" sz="quarter" idx="12"/>
          </p:nvPr>
        </p:nvSpPr>
        <p:spPr>
          <a:xfrm>
            <a:off x="7924800" y="6356350"/>
            <a:ext cx="762000" cy="365125"/>
          </a:xfrm>
          <a:noFill/>
        </p:spPr>
        <p:txBody>
          <a:bodyPr/>
          <a:lstStyle/>
          <a:p>
            <a:fld id="{BA658583-FC9A-445C-AB03-44C0F41B7F77}" type="slidenum">
              <a:rPr lang="en-US" altLang="zh-TW" sz="1400" smtClean="0">
                <a:latin typeface="微軟正黑體" panose="020B0604030504040204" pitchFamily="34" charset="-120"/>
                <a:ea typeface="微軟正黑體" panose="020B0604030504040204" pitchFamily="34" charset="-120"/>
                <a:cs typeface="Times New Roman" panose="02020603050405020304" pitchFamily="18" charset="0"/>
              </a:rPr>
              <a:pPr/>
              <a:t>59</a:t>
            </a:fld>
            <a:endParaRPr lang="en-US" altLang="zh-TW" sz="1400" dirty="0">
              <a:latin typeface="微軟正黑體" panose="020B0604030504040204" pitchFamily="34" charset="-120"/>
              <a:ea typeface="微軟正黑體" panose="020B0604030504040204" pitchFamily="34" charset="-120"/>
              <a:cs typeface="Times New Roman" panose="02020603050405020304" pitchFamily="18" charset="0"/>
            </a:endParaRPr>
          </a:p>
        </p:txBody>
      </p:sp>
      <p:graphicFrame>
        <p:nvGraphicFramePr>
          <p:cNvPr id="4" name="表格 3">
            <a:extLst>
              <a:ext uri="{FF2B5EF4-FFF2-40B4-BE49-F238E27FC236}">
                <a16:creationId xmlns:a16="http://schemas.microsoft.com/office/drawing/2014/main" id="{FBA11945-1906-53AF-DBCC-4356633088A8}"/>
              </a:ext>
            </a:extLst>
          </p:cNvPr>
          <p:cNvGraphicFramePr>
            <a:graphicFrameLocks noGrp="1"/>
          </p:cNvGraphicFramePr>
          <p:nvPr/>
        </p:nvGraphicFramePr>
        <p:xfrm>
          <a:off x="107504" y="1052736"/>
          <a:ext cx="8964000" cy="5378400"/>
        </p:xfrm>
        <a:graphic>
          <a:graphicData uri="http://schemas.openxmlformats.org/drawingml/2006/table">
            <a:tbl>
              <a:tblPr>
                <a:tableStyleId>{5C22544A-7EE6-4342-B048-85BDC9FD1C3A}</a:tableStyleId>
              </a:tblPr>
              <a:tblGrid>
                <a:gridCol w="1656000">
                  <a:extLst>
                    <a:ext uri="{9D8B030D-6E8A-4147-A177-3AD203B41FA5}">
                      <a16:colId xmlns:a16="http://schemas.microsoft.com/office/drawing/2014/main" val="3457541290"/>
                    </a:ext>
                  </a:extLst>
                </a:gridCol>
                <a:gridCol w="1620000">
                  <a:extLst>
                    <a:ext uri="{9D8B030D-6E8A-4147-A177-3AD203B41FA5}">
                      <a16:colId xmlns:a16="http://schemas.microsoft.com/office/drawing/2014/main" val="3534224527"/>
                    </a:ext>
                  </a:extLst>
                </a:gridCol>
                <a:gridCol w="792000">
                  <a:extLst>
                    <a:ext uri="{9D8B030D-6E8A-4147-A177-3AD203B41FA5}">
                      <a16:colId xmlns:a16="http://schemas.microsoft.com/office/drawing/2014/main" val="2839182384"/>
                    </a:ext>
                  </a:extLst>
                </a:gridCol>
                <a:gridCol w="648000">
                  <a:extLst>
                    <a:ext uri="{9D8B030D-6E8A-4147-A177-3AD203B41FA5}">
                      <a16:colId xmlns:a16="http://schemas.microsoft.com/office/drawing/2014/main" val="1875124745"/>
                    </a:ext>
                  </a:extLst>
                </a:gridCol>
                <a:gridCol w="648000">
                  <a:extLst>
                    <a:ext uri="{9D8B030D-6E8A-4147-A177-3AD203B41FA5}">
                      <a16:colId xmlns:a16="http://schemas.microsoft.com/office/drawing/2014/main" val="1572698464"/>
                    </a:ext>
                  </a:extLst>
                </a:gridCol>
                <a:gridCol w="648000">
                  <a:extLst>
                    <a:ext uri="{9D8B030D-6E8A-4147-A177-3AD203B41FA5}">
                      <a16:colId xmlns:a16="http://schemas.microsoft.com/office/drawing/2014/main" val="688095910"/>
                    </a:ext>
                  </a:extLst>
                </a:gridCol>
                <a:gridCol w="432000">
                  <a:extLst>
                    <a:ext uri="{9D8B030D-6E8A-4147-A177-3AD203B41FA5}">
                      <a16:colId xmlns:a16="http://schemas.microsoft.com/office/drawing/2014/main" val="2667984900"/>
                    </a:ext>
                  </a:extLst>
                </a:gridCol>
                <a:gridCol w="648000">
                  <a:extLst>
                    <a:ext uri="{9D8B030D-6E8A-4147-A177-3AD203B41FA5}">
                      <a16:colId xmlns:a16="http://schemas.microsoft.com/office/drawing/2014/main" val="2864625004"/>
                    </a:ext>
                  </a:extLst>
                </a:gridCol>
                <a:gridCol w="432000">
                  <a:extLst>
                    <a:ext uri="{9D8B030D-6E8A-4147-A177-3AD203B41FA5}">
                      <a16:colId xmlns:a16="http://schemas.microsoft.com/office/drawing/2014/main" val="92816591"/>
                    </a:ext>
                  </a:extLst>
                </a:gridCol>
                <a:gridCol w="720000">
                  <a:extLst>
                    <a:ext uri="{9D8B030D-6E8A-4147-A177-3AD203B41FA5}">
                      <a16:colId xmlns:a16="http://schemas.microsoft.com/office/drawing/2014/main" val="328956137"/>
                    </a:ext>
                  </a:extLst>
                </a:gridCol>
                <a:gridCol w="720000">
                  <a:extLst>
                    <a:ext uri="{9D8B030D-6E8A-4147-A177-3AD203B41FA5}">
                      <a16:colId xmlns:a16="http://schemas.microsoft.com/office/drawing/2014/main" val="667622342"/>
                    </a:ext>
                  </a:extLst>
                </a:gridCol>
              </a:tblGrid>
              <a:tr h="266400">
                <a:tc>
                  <a:txBody>
                    <a:bodyPr/>
                    <a:lstStyle/>
                    <a:p>
                      <a:pPr algn="l" fontAlgn="ct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6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6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9">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TW" sz="1200" b="1" i="0" u="none" strike="noStrike" dirty="0">
                          <a:solidFill>
                            <a:srgbClr val="C00000"/>
                          </a:solidFill>
                          <a:effectLst/>
                          <a:latin typeface="微軟正黑體" panose="020B0604030504040204" pitchFamily="34" charset="-120"/>
                          <a:ea typeface="微軟正黑體" panose="020B0604030504040204" pitchFamily="34" charset="-120"/>
                        </a:rPr>
                        <a:t>114</a:t>
                      </a:r>
                      <a: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t>學年度</a:t>
                      </a:r>
                      <a:r>
                        <a:rPr lang="zh-TW" altLang="en-US" sz="1200" b="0" i="0" u="none" strike="noStrike" dirty="0">
                          <a:effectLst/>
                          <a:latin typeface="微軟正黑體" panose="020B0604030504040204" pitchFamily="34" charset="-120"/>
                          <a:ea typeface="微軟正黑體" panose="020B0604030504040204" pitchFamily="34" charset="-120"/>
                        </a:rPr>
                        <a:t>大學申請入學校系分則多元表現</a:t>
                      </a:r>
                      <a:endPar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fontAlgn="ctr"/>
                      <a:endPar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fontAlgn="ctr"/>
                      <a:endPar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fontAlgn="ctr"/>
                      <a:endPar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fontAlgn="ctr"/>
                      <a:endParaRPr 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fontAlgn="ctr"/>
                      <a:endPar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fontAlgn="ctr"/>
                      <a:endParaRPr 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fontAlgn="ctr"/>
                      <a:endParaRPr lang="en-US" altLang="zh-TW" sz="1200" b="0" i="0" u="none" strike="noStrike">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fontAlgn="ctr"/>
                      <a:endParaRPr 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09594493"/>
                  </a:ext>
                </a:extLst>
              </a:tr>
              <a:tr h="792000">
                <a:tc>
                  <a:txBody>
                    <a:bodyPr/>
                    <a:lstStyle/>
                    <a:p>
                      <a:pPr algn="ctr" fontAlgn="ctr"/>
                      <a:r>
                        <a:rPr lang="zh-TW" altLang="en-US" sz="1200" b="1" i="0" u="none" strike="noStrike" dirty="0">
                          <a:effectLst/>
                          <a:latin typeface="微軟正黑體" panose="020B0604030504040204" pitchFamily="34" charset="-120"/>
                          <a:ea typeface="微軟正黑體" panose="020B0604030504040204" pitchFamily="34" charset="-120"/>
                        </a:rPr>
                        <a:t>學校</a:t>
                      </a:r>
                      <a:endPar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6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effectLst/>
                          <a:latin typeface="微軟正黑體" panose="020B0604030504040204" pitchFamily="34" charset="-120"/>
                          <a:ea typeface="微軟正黑體" panose="020B0604030504040204" pitchFamily="34" charset="-120"/>
                        </a:rPr>
                        <a:t>科系組</a:t>
                      </a:r>
                      <a:endParaRPr lang="zh-TW" altLang="en-US" sz="12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36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t>高中</a:t>
                      </a:r>
                      <a:endParaRPr lang="en-US" altLang="zh-TW" sz="1200" b="1" i="0" u="none" strike="noStrike" dirty="0">
                        <a:solidFill>
                          <a:srgbClr val="C00000"/>
                        </a:solidFill>
                        <a:effectLst/>
                        <a:latin typeface="微軟正黑體" panose="020B0604030504040204" pitchFamily="34" charset="-120"/>
                        <a:ea typeface="微軟正黑體" panose="020B0604030504040204" pitchFamily="34" charset="-120"/>
                      </a:endParaRPr>
                    </a:p>
                    <a:p>
                      <a:pPr algn="ctr" fontAlgn="ctr"/>
                      <a: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t>自主學習</a:t>
                      </a:r>
                      <a:endParaRPr lang="en-US" altLang="zh-TW" sz="1200" b="1" i="0" u="none" strike="noStrike" dirty="0">
                        <a:solidFill>
                          <a:srgbClr val="C00000"/>
                        </a:solidFill>
                        <a:effectLst/>
                        <a:latin typeface="微軟正黑體" panose="020B0604030504040204" pitchFamily="34" charset="-120"/>
                        <a:ea typeface="微軟正黑體" panose="020B0604030504040204" pitchFamily="34" charset="-120"/>
                      </a:endParaRPr>
                    </a:p>
                    <a:p>
                      <a:pPr algn="ctr" fontAlgn="ctr"/>
                      <a: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t>計畫與成果</a:t>
                      </a:r>
                      <a:b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br>
                      <a:r>
                        <a:rPr lang="en-US" altLang="zh-TW" sz="1200" b="1" i="0" u="none" strike="noStrike" dirty="0">
                          <a:solidFill>
                            <a:srgbClr val="C00000"/>
                          </a:solidFill>
                          <a:effectLst/>
                          <a:latin typeface="微軟正黑體" panose="020B0604030504040204" pitchFamily="34" charset="-120"/>
                          <a:ea typeface="微軟正黑體" panose="020B0604030504040204" pitchFamily="34" charset="-120"/>
                        </a:rPr>
                        <a:t>F</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effectLst/>
                          <a:latin typeface="微軟正黑體" panose="020B0604030504040204" pitchFamily="34" charset="-120"/>
                          <a:ea typeface="微軟正黑體" panose="020B0604030504040204" pitchFamily="34" charset="-120"/>
                        </a:rPr>
                        <a:t>社團活動經驗</a:t>
                      </a:r>
                      <a:br>
                        <a:rPr lang="zh-TW" altLang="en-US" sz="1200" b="1" i="0" u="none" strike="noStrike" dirty="0">
                          <a:effectLst/>
                          <a:latin typeface="微軟正黑體" panose="020B0604030504040204" pitchFamily="34" charset="-120"/>
                          <a:ea typeface="微軟正黑體" panose="020B0604030504040204" pitchFamily="34" charset="-120"/>
                        </a:rPr>
                      </a:br>
                      <a:r>
                        <a:rPr lang="en-US" altLang="zh-TW" sz="1200" b="1" i="0" u="none" strike="noStrike" dirty="0">
                          <a:effectLst/>
                          <a:latin typeface="微軟正黑體" panose="020B0604030504040204" pitchFamily="34" charset="-120"/>
                          <a:ea typeface="微軟正黑體" panose="020B0604030504040204" pitchFamily="34" charset="-120"/>
                        </a:rPr>
                        <a:t>G</a:t>
                      </a:r>
                      <a:endParaRPr lang="en-US" altLang="zh-TW" sz="12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effectLst/>
                          <a:latin typeface="微軟正黑體" panose="020B0604030504040204" pitchFamily="34" charset="-120"/>
                          <a:ea typeface="微軟正黑體" panose="020B0604030504040204" pitchFamily="34" charset="-120"/>
                        </a:rPr>
                        <a:t>擔任幹部經驗</a:t>
                      </a:r>
                      <a:br>
                        <a:rPr lang="zh-TW" altLang="en-US" sz="1200" b="1" i="0" u="none" strike="noStrike" dirty="0">
                          <a:effectLst/>
                          <a:latin typeface="微軟正黑體" panose="020B0604030504040204" pitchFamily="34" charset="-120"/>
                          <a:ea typeface="微軟正黑體" panose="020B0604030504040204" pitchFamily="34" charset="-120"/>
                        </a:rPr>
                      </a:br>
                      <a:r>
                        <a:rPr lang="en-US" altLang="zh-TW" sz="1200" b="1" i="0" u="none" strike="noStrike" dirty="0">
                          <a:effectLst/>
                          <a:latin typeface="微軟正黑體" panose="020B0604030504040204" pitchFamily="34" charset="-120"/>
                          <a:ea typeface="微軟正黑體" panose="020B0604030504040204" pitchFamily="34" charset="-120"/>
                        </a:rPr>
                        <a:t>H</a:t>
                      </a:r>
                      <a:endParaRPr lang="en-US" altLang="zh-TW" sz="12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effectLst/>
                          <a:latin typeface="微軟正黑體" panose="020B0604030504040204" pitchFamily="34" charset="-120"/>
                          <a:ea typeface="微軟正黑體" panose="020B0604030504040204" pitchFamily="34" charset="-120"/>
                        </a:rPr>
                        <a:t>服務學習經驗</a:t>
                      </a:r>
                      <a:br>
                        <a:rPr lang="zh-TW" altLang="en-US" sz="1200" b="1" i="0" u="none" strike="noStrike" dirty="0">
                          <a:effectLst/>
                          <a:latin typeface="微軟正黑體" panose="020B0604030504040204" pitchFamily="34" charset="-120"/>
                          <a:ea typeface="微軟正黑體" panose="020B0604030504040204" pitchFamily="34" charset="-120"/>
                        </a:rPr>
                      </a:br>
                      <a:r>
                        <a:rPr lang="en-US" altLang="zh-TW" sz="1200" b="1" i="0" u="none" strike="noStrike" dirty="0">
                          <a:effectLst/>
                          <a:latin typeface="微軟正黑體" panose="020B0604030504040204" pitchFamily="34" charset="-120"/>
                          <a:ea typeface="微軟正黑體" panose="020B0604030504040204" pitchFamily="34" charset="-120"/>
                        </a:rPr>
                        <a:t>I</a:t>
                      </a:r>
                      <a:endParaRPr lang="en-US" altLang="zh-TW" sz="12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effectLst/>
                          <a:latin typeface="微軟正黑體" panose="020B0604030504040204" pitchFamily="34" charset="-120"/>
                          <a:ea typeface="微軟正黑體" panose="020B0604030504040204" pitchFamily="34" charset="-120"/>
                        </a:rPr>
                        <a:t>競賽</a:t>
                      </a:r>
                      <a:endParaRPr lang="en-US" altLang="zh-TW" sz="1200" b="1" i="0" u="none" strike="noStrike" dirty="0">
                        <a:effectLst/>
                        <a:latin typeface="微軟正黑體" panose="020B0604030504040204" pitchFamily="34" charset="-120"/>
                        <a:ea typeface="微軟正黑體" panose="020B0604030504040204" pitchFamily="34" charset="-120"/>
                      </a:endParaRPr>
                    </a:p>
                    <a:p>
                      <a:pPr algn="ctr" fontAlgn="ctr"/>
                      <a:r>
                        <a:rPr lang="zh-TW" altLang="en-US" sz="1200" b="1" i="0" u="none" strike="noStrike" dirty="0">
                          <a:effectLst/>
                          <a:latin typeface="微軟正黑體" panose="020B0604030504040204" pitchFamily="34" charset="-120"/>
                          <a:ea typeface="微軟正黑體" panose="020B0604030504040204" pitchFamily="34" charset="-120"/>
                        </a:rPr>
                        <a:t>表現</a:t>
                      </a:r>
                      <a:br>
                        <a:rPr lang="zh-TW" altLang="en-US" sz="1200" b="1" i="0" u="none" strike="noStrike" dirty="0">
                          <a:effectLst/>
                          <a:latin typeface="微軟正黑體" panose="020B0604030504040204" pitchFamily="34" charset="-120"/>
                          <a:ea typeface="微軟正黑體" panose="020B0604030504040204" pitchFamily="34" charset="-120"/>
                        </a:rPr>
                      </a:br>
                      <a:r>
                        <a:rPr lang="en-US" sz="1200" b="1" i="0" u="none" strike="noStrike" dirty="0">
                          <a:effectLst/>
                          <a:latin typeface="微軟正黑體" panose="020B0604030504040204" pitchFamily="34" charset="-120"/>
                          <a:ea typeface="微軟正黑體" panose="020B0604030504040204" pitchFamily="34" charset="-120"/>
                        </a:rPr>
                        <a:t>J</a:t>
                      </a:r>
                      <a:endParaRPr lang="en-US" sz="12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effectLst/>
                          <a:latin typeface="微軟正黑體" panose="020B0604030504040204" pitchFamily="34" charset="-120"/>
                          <a:ea typeface="微軟正黑體" panose="020B0604030504040204" pitchFamily="34" charset="-120"/>
                        </a:rPr>
                        <a:t>非修課紀錄之成果作品</a:t>
                      </a:r>
                      <a:br>
                        <a:rPr lang="zh-TW" altLang="en-US" sz="1200" b="1" i="0" u="none" strike="noStrike" dirty="0">
                          <a:effectLst/>
                          <a:latin typeface="微軟正黑體" panose="020B0604030504040204" pitchFamily="34" charset="-120"/>
                          <a:ea typeface="微軟正黑體" panose="020B0604030504040204" pitchFamily="34" charset="-120"/>
                        </a:rPr>
                      </a:br>
                      <a:r>
                        <a:rPr lang="en-US" altLang="zh-TW" sz="1200" b="1" i="0" u="none" strike="noStrike" dirty="0">
                          <a:effectLst/>
                          <a:latin typeface="微軟正黑體" panose="020B0604030504040204" pitchFamily="34" charset="-120"/>
                          <a:ea typeface="微軟正黑體" panose="020B0604030504040204" pitchFamily="34" charset="-120"/>
                        </a:rPr>
                        <a:t>K</a:t>
                      </a:r>
                      <a:endParaRPr lang="en-US" altLang="zh-TW" sz="12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t>檢定</a:t>
                      </a:r>
                      <a:endParaRPr lang="en-US" altLang="zh-TW" sz="1200" b="1" i="0" u="none" strike="noStrike" dirty="0">
                        <a:solidFill>
                          <a:srgbClr val="C00000"/>
                        </a:solidFill>
                        <a:effectLst/>
                        <a:latin typeface="微軟正黑體" panose="020B0604030504040204" pitchFamily="34" charset="-120"/>
                        <a:ea typeface="微軟正黑體" panose="020B0604030504040204" pitchFamily="34" charset="-120"/>
                      </a:endParaRPr>
                    </a:p>
                    <a:p>
                      <a:pPr algn="ctr" fontAlgn="ctr"/>
                      <a: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t>證照</a:t>
                      </a:r>
                      <a:b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br>
                      <a:r>
                        <a:rPr lang="en-US" sz="1200" b="1" i="0" u="none" strike="noStrike" dirty="0">
                          <a:solidFill>
                            <a:srgbClr val="C00000"/>
                          </a:solidFill>
                          <a:effectLst/>
                          <a:latin typeface="微軟正黑體" panose="020B0604030504040204" pitchFamily="34" charset="-120"/>
                          <a:ea typeface="微軟正黑體" panose="020B0604030504040204" pitchFamily="34" charset="-120"/>
                        </a:rPr>
                        <a:t>L</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solidFill>
                            <a:schemeClr val="tx1"/>
                          </a:solidFill>
                          <a:effectLst/>
                          <a:latin typeface="微軟正黑體" panose="020B0604030504040204" pitchFamily="34" charset="-120"/>
                          <a:ea typeface="微軟正黑體" panose="020B0604030504040204" pitchFamily="34" charset="-120"/>
                        </a:rPr>
                        <a:t>特殊優良</a:t>
                      </a:r>
                      <a:endParaRPr lang="en-US" altLang="zh-TW" sz="1200" b="1" i="0" u="none" strike="noStrike" dirty="0">
                        <a:solidFill>
                          <a:schemeClr val="tx1"/>
                        </a:solidFill>
                        <a:effectLst/>
                        <a:latin typeface="微軟正黑體" panose="020B0604030504040204" pitchFamily="34" charset="-120"/>
                        <a:ea typeface="微軟正黑體" panose="020B0604030504040204" pitchFamily="34" charset="-120"/>
                      </a:endParaRPr>
                    </a:p>
                    <a:p>
                      <a:pPr algn="ctr" fontAlgn="ctr"/>
                      <a:r>
                        <a:rPr lang="zh-TW" altLang="en-US" sz="1200" b="1" i="0" u="none" strike="noStrike" dirty="0">
                          <a:solidFill>
                            <a:schemeClr val="tx1"/>
                          </a:solidFill>
                          <a:effectLst/>
                          <a:latin typeface="微軟正黑體" panose="020B0604030504040204" pitchFamily="34" charset="-120"/>
                          <a:ea typeface="微軟正黑體" panose="020B0604030504040204" pitchFamily="34" charset="-120"/>
                        </a:rPr>
                        <a:t>表現證明</a:t>
                      </a:r>
                      <a:br>
                        <a:rPr lang="zh-TW" altLang="en-US" sz="1200" b="1" i="0" u="none" strike="noStrike" dirty="0">
                          <a:solidFill>
                            <a:schemeClr val="tx1"/>
                          </a:solidFill>
                          <a:effectLst/>
                          <a:latin typeface="微軟正黑體" panose="020B0604030504040204" pitchFamily="34" charset="-120"/>
                          <a:ea typeface="微軟正黑體" panose="020B0604030504040204" pitchFamily="34" charset="-120"/>
                        </a:rPr>
                      </a:br>
                      <a:r>
                        <a:rPr lang="en-US" altLang="zh-TW" sz="1200" b="1" i="0" u="none" strike="noStrike" dirty="0">
                          <a:solidFill>
                            <a:schemeClr val="tx1"/>
                          </a:solidFill>
                          <a:effectLst/>
                          <a:latin typeface="微軟正黑體" panose="020B0604030504040204" pitchFamily="34" charset="-120"/>
                          <a:ea typeface="微軟正黑體" panose="020B0604030504040204" pitchFamily="34" charset="-120"/>
                        </a:rPr>
                        <a:t>M</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t>多元表現</a:t>
                      </a:r>
                      <a:endParaRPr lang="en-US" altLang="zh-TW" sz="1200" b="1" i="0" u="none" strike="noStrike" dirty="0">
                        <a:solidFill>
                          <a:srgbClr val="C00000"/>
                        </a:solidFill>
                        <a:effectLst/>
                        <a:latin typeface="微軟正黑體" panose="020B0604030504040204" pitchFamily="34" charset="-120"/>
                        <a:ea typeface="微軟正黑體" panose="020B0604030504040204" pitchFamily="34" charset="-120"/>
                      </a:endParaRPr>
                    </a:p>
                    <a:p>
                      <a:pPr algn="ctr" fontAlgn="ctr"/>
                      <a: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t>綜整心得</a:t>
                      </a:r>
                      <a:br>
                        <a:rPr lang="zh-TW" altLang="en-US" sz="1200" b="1" i="0" u="none" strike="noStrike" dirty="0">
                          <a:solidFill>
                            <a:srgbClr val="C00000"/>
                          </a:solidFill>
                          <a:effectLst/>
                          <a:latin typeface="微軟正黑體" panose="020B0604030504040204" pitchFamily="34" charset="-120"/>
                          <a:ea typeface="微軟正黑體" panose="020B0604030504040204" pitchFamily="34" charset="-120"/>
                        </a:rPr>
                      </a:br>
                      <a:r>
                        <a:rPr lang="en-US" sz="1200" b="1" i="0" u="none" strike="noStrike" dirty="0">
                          <a:solidFill>
                            <a:srgbClr val="C00000"/>
                          </a:solidFill>
                          <a:effectLst/>
                          <a:latin typeface="微軟正黑體" panose="020B0604030504040204" pitchFamily="34" charset="-120"/>
                          <a:ea typeface="微軟正黑體" panose="020B0604030504040204" pitchFamily="34" charset="-120"/>
                        </a:rPr>
                        <a:t>N</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23015607"/>
                  </a:ext>
                </a:extLst>
              </a:tr>
              <a:tr h="270000">
                <a:tc>
                  <a:txBody>
                    <a:bodyPr/>
                    <a:lstStyle/>
                    <a:p>
                      <a:pPr algn="l" fontAlgn="ctr"/>
                      <a:r>
                        <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rPr>
                        <a:t>001-</a:t>
                      </a:r>
                      <a:r>
                        <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rPr>
                        <a:t>國立臺灣大學</a:t>
                      </a:r>
                    </a:p>
                  </a:txBody>
                  <a:tcPr marL="36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rPr>
                        <a:t>外國語文學系</a:t>
                      </a:r>
                    </a:p>
                  </a:txBody>
                  <a:tcPr marL="108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71795301"/>
                  </a:ext>
                </a:extLst>
              </a:tr>
              <a:tr h="270000">
                <a:tc>
                  <a:txBody>
                    <a:bodyPr/>
                    <a:lstStyle/>
                    <a:p>
                      <a:pPr algn="l" fontAlgn="ctr"/>
                      <a:r>
                        <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rPr>
                        <a:t>002-</a:t>
                      </a:r>
                      <a:r>
                        <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rPr>
                        <a:t>國立臺灣師範大學</a:t>
                      </a:r>
                    </a:p>
                  </a:txBody>
                  <a:tcPr marL="36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rPr>
                        <a:t>英語學系</a:t>
                      </a:r>
                    </a:p>
                  </a:txBody>
                  <a:tcPr marL="108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19498581"/>
                  </a:ext>
                </a:extLst>
              </a:tr>
              <a:tr h="270000">
                <a:tc>
                  <a:txBody>
                    <a:bodyPr/>
                    <a:lstStyle/>
                    <a:p>
                      <a:pPr algn="l" fontAlgn="ctr"/>
                      <a:r>
                        <a:rPr lang="en-US" altLang="zh-TW" sz="1200" b="0" i="0" u="none" strike="noStrike">
                          <a:solidFill>
                            <a:srgbClr val="000000"/>
                          </a:solidFill>
                          <a:effectLst/>
                          <a:latin typeface="微軟正黑體" panose="020B0604030504040204" pitchFamily="34" charset="-120"/>
                          <a:ea typeface="微軟正黑體" panose="020B0604030504040204" pitchFamily="34" charset="-120"/>
                        </a:rPr>
                        <a:t>003-</a:t>
                      </a:r>
                      <a:r>
                        <a:rPr lang="zh-TW" altLang="en-US" sz="1200" b="0" i="0" u="none" strike="noStrike">
                          <a:solidFill>
                            <a:srgbClr val="000000"/>
                          </a:solidFill>
                          <a:effectLst/>
                          <a:latin typeface="微軟正黑體" panose="020B0604030504040204" pitchFamily="34" charset="-120"/>
                          <a:ea typeface="微軟正黑體" panose="020B0604030504040204" pitchFamily="34" charset="-120"/>
                        </a:rPr>
                        <a:t>國立中興大學</a:t>
                      </a:r>
                    </a:p>
                  </a:txBody>
                  <a:tcPr marL="36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rPr>
                        <a:t>外國語文學系</a:t>
                      </a:r>
                    </a:p>
                  </a:txBody>
                  <a:tcPr marL="108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25840975"/>
                  </a:ext>
                </a:extLst>
              </a:tr>
              <a:tr h="270000">
                <a:tc>
                  <a:txBody>
                    <a:bodyPr/>
                    <a:lstStyle/>
                    <a:p>
                      <a:pPr algn="l" fontAlgn="ctr"/>
                      <a:r>
                        <a:rPr lang="en-US" altLang="zh-TW" sz="1200" b="0" i="0" u="none" strike="noStrike">
                          <a:solidFill>
                            <a:srgbClr val="000000"/>
                          </a:solidFill>
                          <a:effectLst/>
                          <a:latin typeface="微軟正黑體" panose="020B0604030504040204" pitchFamily="34" charset="-120"/>
                          <a:ea typeface="微軟正黑體" panose="020B0604030504040204" pitchFamily="34" charset="-120"/>
                        </a:rPr>
                        <a:t>004-</a:t>
                      </a:r>
                      <a:r>
                        <a:rPr lang="zh-TW" altLang="en-US" sz="1200" b="0" i="0" u="none" strike="noStrike">
                          <a:solidFill>
                            <a:srgbClr val="000000"/>
                          </a:solidFill>
                          <a:effectLst/>
                          <a:latin typeface="微軟正黑體" panose="020B0604030504040204" pitchFamily="34" charset="-120"/>
                          <a:ea typeface="微軟正黑體" panose="020B0604030504040204" pitchFamily="34" charset="-120"/>
                        </a:rPr>
                        <a:t>國立成功大學</a:t>
                      </a:r>
                    </a:p>
                  </a:txBody>
                  <a:tcPr marL="36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rPr>
                        <a:t>外國語文學系</a:t>
                      </a:r>
                    </a:p>
                  </a:txBody>
                  <a:tcPr marL="108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94163904"/>
                  </a:ext>
                </a:extLst>
              </a:tr>
              <a:tr h="270000">
                <a:tc>
                  <a:txBody>
                    <a:bodyPr/>
                    <a:lstStyle/>
                    <a:p>
                      <a:pPr algn="l" fontAlgn="ctr"/>
                      <a:r>
                        <a:rPr lang="en-US" altLang="zh-TW" sz="1200" b="0" i="0" u="none" strike="noStrike">
                          <a:solidFill>
                            <a:srgbClr val="000000"/>
                          </a:solidFill>
                          <a:effectLst/>
                          <a:latin typeface="微軟正黑體" panose="020B0604030504040204" pitchFamily="34" charset="-120"/>
                          <a:ea typeface="微軟正黑體" panose="020B0604030504040204" pitchFamily="34" charset="-120"/>
                        </a:rPr>
                        <a:t>006-</a:t>
                      </a:r>
                      <a:r>
                        <a:rPr lang="zh-TW" altLang="en-US" sz="1200" b="0" i="0" u="none" strike="noStrike">
                          <a:solidFill>
                            <a:srgbClr val="000000"/>
                          </a:solidFill>
                          <a:effectLst/>
                          <a:latin typeface="微軟正黑體" panose="020B0604030504040204" pitchFamily="34" charset="-120"/>
                          <a:ea typeface="微軟正黑體" panose="020B0604030504040204" pitchFamily="34" charset="-120"/>
                        </a:rPr>
                        <a:t>國立政治大學</a:t>
                      </a:r>
                    </a:p>
                  </a:txBody>
                  <a:tcPr marL="36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rPr>
                        <a:t>英國語文學系</a:t>
                      </a:r>
                    </a:p>
                  </a:txBody>
                  <a:tcPr marL="108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80860269"/>
                  </a:ext>
                </a:extLst>
              </a:tr>
              <a:tr h="270000">
                <a:tc>
                  <a:txBody>
                    <a:bodyPr/>
                    <a:lstStyle/>
                    <a:p>
                      <a:pPr algn="l" fontAlgn="ctr"/>
                      <a:r>
                        <a:rPr lang="en-US" altLang="zh-TW" sz="1200" b="0" i="0" u="none" strike="noStrike">
                          <a:solidFill>
                            <a:srgbClr val="000000"/>
                          </a:solidFill>
                          <a:effectLst/>
                          <a:latin typeface="微軟正黑體" panose="020B0604030504040204" pitchFamily="34" charset="-120"/>
                          <a:ea typeface="微軟正黑體" panose="020B0604030504040204" pitchFamily="34" charset="-120"/>
                        </a:rPr>
                        <a:t>011-</a:t>
                      </a:r>
                      <a:r>
                        <a:rPr lang="zh-TW" altLang="en-US" sz="1200" b="0" i="0" u="none" strike="noStrike">
                          <a:solidFill>
                            <a:srgbClr val="000000"/>
                          </a:solidFill>
                          <a:effectLst/>
                          <a:latin typeface="微軟正黑體" panose="020B0604030504040204" pitchFamily="34" charset="-120"/>
                          <a:ea typeface="微軟正黑體" panose="020B0604030504040204" pitchFamily="34" charset="-120"/>
                        </a:rPr>
                        <a:t>國立清華大學</a:t>
                      </a:r>
                    </a:p>
                  </a:txBody>
                  <a:tcPr marL="36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rPr>
                        <a:t>外國語文學系</a:t>
                      </a:r>
                    </a:p>
                  </a:txBody>
                  <a:tcPr marL="108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12184015"/>
                  </a:ext>
                </a:extLst>
              </a:tr>
              <a:tr h="270000">
                <a:tc>
                  <a:txBody>
                    <a:bodyPr/>
                    <a:lstStyle/>
                    <a:p>
                      <a:pPr algn="l" fontAlgn="ctr"/>
                      <a:r>
                        <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rPr>
                        <a:t>013-</a:t>
                      </a:r>
                      <a:r>
                        <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rPr>
                        <a:t>國立陽明交通大學</a:t>
                      </a:r>
                    </a:p>
                  </a:txBody>
                  <a:tcPr marL="36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rPr>
                        <a:t>外國語文學系 </a:t>
                      </a:r>
                      <a:r>
                        <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rPr>
                        <a:t>(</a:t>
                      </a:r>
                      <a:r>
                        <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rPr>
                        <a:t>甲組</a:t>
                      </a:r>
                      <a:r>
                        <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rPr>
                        <a:t>)</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108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7468276"/>
                  </a:ext>
                </a:extLst>
              </a:tr>
              <a:tr h="270000">
                <a:tc>
                  <a:txBody>
                    <a:bodyPr/>
                    <a:lstStyle/>
                    <a:p>
                      <a:pPr algn="l" fontAlgn="ctr"/>
                      <a:r>
                        <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rPr>
                        <a:t>013-</a:t>
                      </a:r>
                      <a:r>
                        <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rPr>
                        <a:t>國立陽明交通大學</a:t>
                      </a:r>
                    </a:p>
                  </a:txBody>
                  <a:tcPr marL="36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rPr>
                        <a:t>外國語文學系 </a:t>
                      </a:r>
                      <a:r>
                        <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rPr>
                        <a:t>(</a:t>
                      </a:r>
                      <a:r>
                        <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rPr>
                        <a:t>乙組</a:t>
                      </a:r>
                      <a:r>
                        <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rPr>
                        <a:t>)</a:t>
                      </a:r>
                      <a:endPar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108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41455836"/>
                  </a:ext>
                </a:extLst>
              </a:tr>
              <a:tr h="270000">
                <a:tc>
                  <a:txBody>
                    <a:bodyPr/>
                    <a:lstStyle/>
                    <a:p>
                      <a:pPr algn="l" fontAlgn="ctr"/>
                      <a:r>
                        <a:rPr lang="en-US" altLang="zh-TW" sz="1200" b="0" i="0" u="none" strike="noStrike">
                          <a:solidFill>
                            <a:srgbClr val="000000"/>
                          </a:solidFill>
                          <a:effectLst/>
                          <a:latin typeface="微軟正黑體" panose="020B0604030504040204" pitchFamily="34" charset="-120"/>
                          <a:ea typeface="微軟正黑體" panose="020B0604030504040204" pitchFamily="34" charset="-120"/>
                        </a:rPr>
                        <a:t>016-</a:t>
                      </a:r>
                      <a:r>
                        <a:rPr lang="zh-TW" altLang="en-US" sz="1200" b="0" i="0" u="none" strike="noStrike">
                          <a:solidFill>
                            <a:srgbClr val="000000"/>
                          </a:solidFill>
                          <a:effectLst/>
                          <a:latin typeface="微軟正黑體" panose="020B0604030504040204" pitchFamily="34" charset="-120"/>
                          <a:ea typeface="微軟正黑體" panose="020B0604030504040204" pitchFamily="34" charset="-120"/>
                        </a:rPr>
                        <a:t>國立中央大學</a:t>
                      </a:r>
                    </a:p>
                  </a:txBody>
                  <a:tcPr marL="36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rPr>
                        <a:t>英美語文學系</a:t>
                      </a:r>
                    </a:p>
                  </a:txBody>
                  <a:tcPr marL="108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13364620"/>
                  </a:ext>
                </a:extLst>
              </a:tr>
              <a:tr h="270000">
                <a:tc>
                  <a:txBody>
                    <a:bodyPr/>
                    <a:lstStyle/>
                    <a:p>
                      <a:pPr algn="l" fontAlgn="ctr"/>
                      <a:r>
                        <a:rPr lang="en-US" altLang="zh-TW" sz="1200" b="0" i="0" u="none" strike="noStrike">
                          <a:solidFill>
                            <a:srgbClr val="000000"/>
                          </a:solidFill>
                          <a:effectLst/>
                          <a:latin typeface="微軟正黑體" panose="020B0604030504040204" pitchFamily="34" charset="-120"/>
                          <a:ea typeface="微軟正黑體" panose="020B0604030504040204" pitchFamily="34" charset="-120"/>
                        </a:rPr>
                        <a:t>022-</a:t>
                      </a:r>
                      <a:r>
                        <a:rPr lang="zh-TW" altLang="en-US" sz="1200" b="0" i="0" u="none" strike="noStrike">
                          <a:solidFill>
                            <a:srgbClr val="000000"/>
                          </a:solidFill>
                          <a:effectLst/>
                          <a:latin typeface="微軟正黑體" panose="020B0604030504040204" pitchFamily="34" charset="-120"/>
                          <a:ea typeface="微軟正黑體" panose="020B0604030504040204" pitchFamily="34" charset="-120"/>
                        </a:rPr>
                        <a:t>國立高雄師範大學</a:t>
                      </a:r>
                    </a:p>
                  </a:txBody>
                  <a:tcPr marL="36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rPr>
                        <a:t>英語學系</a:t>
                      </a:r>
                    </a:p>
                  </a:txBody>
                  <a:tcPr marL="108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76697706"/>
                  </a:ext>
                </a:extLst>
              </a:tr>
              <a:tr h="270000">
                <a:tc>
                  <a:txBody>
                    <a:bodyPr/>
                    <a:lstStyle/>
                    <a:p>
                      <a:pPr algn="l" fontAlgn="ctr"/>
                      <a:r>
                        <a:rPr lang="en-US" altLang="zh-TW" sz="1200" b="0" i="0" u="none" strike="noStrike">
                          <a:solidFill>
                            <a:srgbClr val="000000"/>
                          </a:solidFill>
                          <a:effectLst/>
                          <a:latin typeface="微軟正黑體" panose="020B0604030504040204" pitchFamily="34" charset="-120"/>
                          <a:ea typeface="微軟正黑體" panose="020B0604030504040204" pitchFamily="34" charset="-120"/>
                        </a:rPr>
                        <a:t>023-</a:t>
                      </a:r>
                      <a:r>
                        <a:rPr lang="zh-TW" altLang="en-US" sz="1200" b="0" i="0" u="none" strike="noStrike">
                          <a:solidFill>
                            <a:srgbClr val="000000"/>
                          </a:solidFill>
                          <a:effectLst/>
                          <a:latin typeface="微軟正黑體" panose="020B0604030504040204" pitchFamily="34" charset="-120"/>
                          <a:ea typeface="微軟正黑體" panose="020B0604030504040204" pitchFamily="34" charset="-120"/>
                        </a:rPr>
                        <a:t>國立彰化師範大學</a:t>
                      </a:r>
                    </a:p>
                  </a:txBody>
                  <a:tcPr marL="36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rPr>
                        <a:t>英語學系</a:t>
                      </a:r>
                    </a:p>
                  </a:txBody>
                  <a:tcPr marL="108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61526020"/>
                  </a:ext>
                </a:extLst>
              </a:tr>
              <a:tr h="270000">
                <a:tc>
                  <a:txBody>
                    <a:bodyPr/>
                    <a:lstStyle/>
                    <a:p>
                      <a:pPr algn="l" fontAlgn="ctr"/>
                      <a:r>
                        <a:rPr lang="en-US" altLang="zh-TW" sz="1200" b="0" i="0" u="none" strike="noStrike">
                          <a:solidFill>
                            <a:srgbClr val="000000"/>
                          </a:solidFill>
                          <a:effectLst/>
                          <a:latin typeface="微軟正黑體" panose="020B0604030504040204" pitchFamily="34" charset="-120"/>
                          <a:ea typeface="微軟正黑體" panose="020B0604030504040204" pitchFamily="34" charset="-120"/>
                        </a:rPr>
                        <a:t>027-</a:t>
                      </a:r>
                      <a:r>
                        <a:rPr lang="zh-TW" altLang="en-US" sz="1200" b="0" i="0" u="none" strike="noStrike">
                          <a:solidFill>
                            <a:srgbClr val="000000"/>
                          </a:solidFill>
                          <a:effectLst/>
                          <a:latin typeface="微軟正黑體" panose="020B0604030504040204" pitchFamily="34" charset="-120"/>
                          <a:ea typeface="微軟正黑體" panose="020B0604030504040204" pitchFamily="34" charset="-120"/>
                        </a:rPr>
                        <a:t>國立中山大學</a:t>
                      </a:r>
                    </a:p>
                  </a:txBody>
                  <a:tcPr marL="36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rPr>
                        <a:t>外國語文學系</a:t>
                      </a:r>
                    </a:p>
                  </a:txBody>
                  <a:tcPr marL="108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44726719"/>
                  </a:ext>
                </a:extLst>
              </a:tr>
              <a:tr h="270000">
                <a:tc>
                  <a:txBody>
                    <a:bodyPr/>
                    <a:lstStyle/>
                    <a:p>
                      <a:pPr algn="l" fontAlgn="ctr"/>
                      <a:r>
                        <a:rPr lang="en-US" altLang="zh-TW" sz="1200" b="0" i="0" u="none" strike="noStrike">
                          <a:solidFill>
                            <a:srgbClr val="000000"/>
                          </a:solidFill>
                          <a:effectLst/>
                          <a:latin typeface="微軟正黑體" panose="020B0604030504040204" pitchFamily="34" charset="-120"/>
                          <a:ea typeface="微軟正黑體" panose="020B0604030504040204" pitchFamily="34" charset="-120"/>
                        </a:rPr>
                        <a:t>031-</a:t>
                      </a:r>
                      <a:r>
                        <a:rPr lang="zh-TW" altLang="en-US" sz="1200" b="0" i="0" u="none" strike="noStrike">
                          <a:solidFill>
                            <a:srgbClr val="000000"/>
                          </a:solidFill>
                          <a:effectLst/>
                          <a:latin typeface="微軟正黑體" panose="020B0604030504040204" pitchFamily="34" charset="-120"/>
                          <a:ea typeface="微軟正黑體" panose="020B0604030504040204" pitchFamily="34" charset="-120"/>
                        </a:rPr>
                        <a:t>國立臺中教育大學</a:t>
                      </a:r>
                    </a:p>
                  </a:txBody>
                  <a:tcPr marL="36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rPr>
                        <a:t>英語學系</a:t>
                      </a:r>
                    </a:p>
                  </a:txBody>
                  <a:tcPr marL="108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4385155"/>
                  </a:ext>
                </a:extLst>
              </a:tr>
              <a:tr h="270000">
                <a:tc>
                  <a:txBody>
                    <a:bodyPr/>
                    <a:lstStyle/>
                    <a:p>
                      <a:pPr algn="l" fontAlgn="ctr"/>
                      <a:r>
                        <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rPr>
                        <a:t>034-</a:t>
                      </a:r>
                      <a:r>
                        <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rPr>
                        <a:t>國立東華大學</a:t>
                      </a:r>
                    </a:p>
                  </a:txBody>
                  <a:tcPr marL="36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rPr>
                        <a:t>英美語文學系</a:t>
                      </a:r>
                    </a:p>
                  </a:txBody>
                  <a:tcPr marL="108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dirty="0">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27634667"/>
                  </a:ext>
                </a:extLst>
              </a:tr>
              <a:tr h="270000">
                <a:tc>
                  <a:txBody>
                    <a:bodyPr/>
                    <a:lstStyle/>
                    <a:p>
                      <a:pPr algn="l" fontAlgn="ctr"/>
                      <a:r>
                        <a:rPr lang="en-US" altLang="zh-TW" sz="1200" b="0" i="0" u="none" strike="noStrike">
                          <a:solidFill>
                            <a:srgbClr val="000000"/>
                          </a:solidFill>
                          <a:effectLst/>
                          <a:latin typeface="微軟正黑體" panose="020B0604030504040204" pitchFamily="34" charset="-120"/>
                          <a:ea typeface="微軟正黑體" panose="020B0604030504040204" pitchFamily="34" charset="-120"/>
                        </a:rPr>
                        <a:t>041-</a:t>
                      </a:r>
                      <a:r>
                        <a:rPr lang="zh-TW" altLang="en-US" sz="1200" b="0" i="0" u="none" strike="noStrike">
                          <a:solidFill>
                            <a:srgbClr val="000000"/>
                          </a:solidFill>
                          <a:effectLst/>
                          <a:latin typeface="微軟正黑體" panose="020B0604030504040204" pitchFamily="34" charset="-120"/>
                          <a:ea typeface="微軟正黑體" panose="020B0604030504040204" pitchFamily="34" charset="-120"/>
                        </a:rPr>
                        <a:t>國立中正大學</a:t>
                      </a:r>
                    </a:p>
                  </a:txBody>
                  <a:tcPr marL="36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rPr>
                        <a:t>外國語文學系</a:t>
                      </a:r>
                    </a:p>
                  </a:txBody>
                  <a:tcPr marL="108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91796727"/>
                  </a:ext>
                </a:extLst>
              </a:tr>
              <a:tr h="270000">
                <a:tc>
                  <a:txBody>
                    <a:bodyPr/>
                    <a:lstStyle/>
                    <a:p>
                      <a:pPr algn="l" fontAlgn="ctr"/>
                      <a:r>
                        <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rPr>
                        <a:t>099-</a:t>
                      </a:r>
                      <a:r>
                        <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rPr>
                        <a:t>國立臺北大學</a:t>
                      </a:r>
                    </a:p>
                  </a:txBody>
                  <a:tcPr marL="36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zh-TW" altLang="en-US" sz="1200" b="0" i="0" u="none" strike="noStrike" dirty="0">
                          <a:solidFill>
                            <a:srgbClr val="000000"/>
                          </a:solidFill>
                          <a:effectLst/>
                          <a:latin typeface="微軟正黑體" panose="020B0604030504040204" pitchFamily="34" charset="-120"/>
                          <a:ea typeface="微軟正黑體" panose="020B0604030504040204" pitchFamily="34" charset="-120"/>
                        </a:rPr>
                        <a:t>應用外語學系</a:t>
                      </a:r>
                    </a:p>
                  </a:txBody>
                  <a:tcPr marL="108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TW" sz="1400" b="0" i="0" u="none" strike="noStrike">
                          <a:solidFill>
                            <a:schemeClr val="tx1"/>
                          </a:solidFill>
                          <a:effectLst/>
                          <a:latin typeface="微軟正黑體" panose="020B0604030504040204" pitchFamily="34" charset="-120"/>
                          <a:ea typeface="微軟正黑體" panose="020B0604030504040204" pitchFamily="34" charset="-12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chemeClr val="tx1"/>
                          </a:solidFill>
                          <a:effectLst/>
                          <a:latin typeface="微軟正黑體" panose="020B0604030504040204" pitchFamily="34" charset="-120"/>
                          <a:ea typeface="微軟正黑體" panose="020B0604030504040204" pitchFamily="34" charset="-12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39057055"/>
                  </a:ext>
                </a:extLst>
              </a:tr>
            </a:tbl>
          </a:graphicData>
        </a:graphic>
      </p:graphicFrame>
    </p:spTree>
    <p:extLst>
      <p:ext uri="{BB962C8B-B14F-4D97-AF65-F5344CB8AC3E}">
        <p14:creationId xmlns:p14="http://schemas.microsoft.com/office/powerpoint/2010/main" val="1084119012"/>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81FECBBD-5580-0DE2-3067-C30B381E4BA3}"/>
            </a:ext>
          </a:extLst>
        </p:cNvPr>
        <p:cNvGrpSpPr/>
        <p:nvPr/>
      </p:nvGrpSpPr>
      <p:grpSpPr>
        <a:xfrm>
          <a:off x="0" y="0"/>
          <a:ext cx="0" cy="0"/>
          <a:chOff x="0" y="0"/>
          <a:chExt cx="0" cy="0"/>
        </a:xfrm>
      </p:grpSpPr>
      <p:sp>
        <p:nvSpPr>
          <p:cNvPr id="4100" name="AutoShape 2">
            <a:extLst>
              <a:ext uri="{FF2B5EF4-FFF2-40B4-BE49-F238E27FC236}">
                <a16:creationId xmlns:a16="http://schemas.microsoft.com/office/drawing/2014/main" id="{A483892D-4667-77F6-9090-EC9254A50BB8}"/>
              </a:ext>
            </a:extLst>
          </p:cNvPr>
          <p:cNvSpPr>
            <a:spLocks noGrp="1" noChangeArrowheads="1"/>
          </p:cNvSpPr>
          <p:nvPr>
            <p:ph type="title"/>
          </p:nvPr>
        </p:nvSpPr>
        <p:spPr>
          <a:xfrm>
            <a:off x="539552" y="908720"/>
            <a:ext cx="8496944" cy="720080"/>
          </a:xfrm>
        </p:spPr>
        <p:txBody>
          <a:bodyPr>
            <a:noAutofit/>
          </a:bodyPr>
          <a:lstStyle/>
          <a:p>
            <a:r>
              <a:rPr lang="zh-TW" altLang="en-US" sz="3600" dirty="0">
                <a:latin typeface="+mj-ea"/>
                <a:cs typeface="Times New Roman" panose="02020603050405020304" pitchFamily="18" charset="0"/>
              </a:rPr>
              <a:t>如果還沒有具體的學系目標，怎麼辦？</a:t>
            </a:r>
            <a:r>
              <a:rPr lang="en-US" altLang="zh-TW" sz="3600" dirty="0">
                <a:latin typeface="+mj-ea"/>
                <a:cs typeface="Times New Roman" panose="02020603050405020304" pitchFamily="18" charset="0"/>
              </a:rPr>
              <a:t>(</a:t>
            </a:r>
            <a:r>
              <a:rPr lang="zh-TW" altLang="en-US" sz="3600" dirty="0">
                <a:latin typeface="+mj-ea"/>
                <a:cs typeface="Times New Roman" panose="02020603050405020304" pitchFamily="18" charset="0"/>
              </a:rPr>
              <a:t>續</a:t>
            </a:r>
            <a:r>
              <a:rPr lang="en-US" altLang="zh-TW" sz="3600" dirty="0">
                <a:latin typeface="+mj-ea"/>
                <a:cs typeface="Times New Roman" panose="02020603050405020304" pitchFamily="18" charset="0"/>
              </a:rPr>
              <a:t>)</a:t>
            </a:r>
            <a:endParaRPr lang="en-US" altLang="zh-TW" sz="3600" dirty="0">
              <a:latin typeface="+mj-ea"/>
            </a:endParaRPr>
          </a:p>
        </p:txBody>
      </p:sp>
      <p:sp>
        <p:nvSpPr>
          <p:cNvPr id="4101" name="Rectangle 3">
            <a:extLst>
              <a:ext uri="{FF2B5EF4-FFF2-40B4-BE49-F238E27FC236}">
                <a16:creationId xmlns:a16="http://schemas.microsoft.com/office/drawing/2014/main" id="{927A5B73-1CBF-F31F-CAEB-167C5F0954F1}"/>
              </a:ext>
            </a:extLst>
          </p:cNvPr>
          <p:cNvSpPr>
            <a:spLocks noGrp="1" noChangeArrowheads="1"/>
          </p:cNvSpPr>
          <p:nvPr>
            <p:ph type="body" idx="1"/>
          </p:nvPr>
        </p:nvSpPr>
        <p:spPr>
          <a:xfrm>
            <a:off x="0" y="1700808"/>
            <a:ext cx="8892480" cy="5020666"/>
          </a:xfrm>
        </p:spPr>
        <p:txBody>
          <a:bodyPr>
            <a:normAutofit/>
          </a:bodyPr>
          <a:lstStyle/>
          <a:p>
            <a:pPr marL="1112520" lvl="2" indent="-381000">
              <a:lnSpc>
                <a:spcPct val="160000"/>
              </a:lnSpc>
              <a:spcBef>
                <a:spcPts val="0"/>
              </a:spcBef>
            </a:pPr>
            <a:r>
              <a:rPr lang="zh-TW" altLang="en-US" sz="2400" i="0" u="none" strike="noStrike" dirty="0">
                <a:effectLst/>
                <a:latin typeface="微軟正黑體" panose="020B0604030504040204" pitchFamily="34" charset="-120"/>
                <a:ea typeface="微軟正黑體" panose="020B0604030504040204" pitchFamily="34" charset="-120"/>
              </a:rPr>
              <a:t>投書</a:t>
            </a:r>
            <a:r>
              <a:rPr lang="en-US" altLang="zh-TW" sz="2400" i="0" u="none" strike="noStrike" dirty="0">
                <a:effectLst/>
                <a:latin typeface="微軟正黑體" panose="020B0604030504040204" pitchFamily="34" charset="-120"/>
                <a:ea typeface="微軟正黑體" panose="020B0604030504040204" pitchFamily="34" charset="-120"/>
              </a:rPr>
              <a:t>》</a:t>
            </a:r>
            <a:r>
              <a:rPr lang="zh-TW" altLang="en-US" sz="2400" i="0" u="none" strike="noStrike" dirty="0">
                <a:effectLst/>
                <a:latin typeface="微軟正黑體" panose="020B0604030504040204" pitchFamily="34" charset="-120"/>
                <a:ea typeface="微軟正黑體" panose="020B0604030504040204" pitchFamily="34" charset="-120"/>
              </a:rPr>
              <a:t>自主學習主題選什麼好？大學老師推薦：高一無明確方向，就以學群探索為題（刊登於翻轉教育）</a:t>
            </a:r>
          </a:p>
          <a:p>
            <a:pPr marL="731520" lvl="2" indent="0">
              <a:lnSpc>
                <a:spcPct val="160000"/>
              </a:lnSpc>
              <a:spcBef>
                <a:spcPts val="0"/>
              </a:spcBef>
              <a:buNone/>
            </a:pPr>
            <a:r>
              <a:rPr lang="en-US" altLang="zh-TW" sz="2400" dirty="0">
                <a:latin typeface="微軟正黑體" panose="020B0604030504040204" pitchFamily="34" charset="-120"/>
                <a:ea typeface="微軟正黑體" panose="020B0604030504040204" pitchFamily="34" charset="-120"/>
              </a:rPr>
              <a:t>     </a:t>
            </a:r>
            <a:r>
              <a:rPr lang="en-US" altLang="zh-TW" sz="2400" dirty="0">
                <a:latin typeface="微軟正黑體" panose="020B0604030504040204" pitchFamily="34" charset="-120"/>
                <a:ea typeface="微軟正黑體" panose="020B0604030504040204" pitchFamily="34" charset="-120"/>
                <a:hlinkClick r:id="rId3"/>
              </a:rPr>
              <a:t>https://flipedu.parenting.com.tw/article/007603</a:t>
            </a:r>
            <a:endParaRPr lang="en-US" altLang="zh-TW" sz="2400" dirty="0">
              <a:latin typeface="微軟正黑體" panose="020B0604030504040204" pitchFamily="34" charset="-120"/>
              <a:ea typeface="微軟正黑體" panose="020B0604030504040204" pitchFamily="34" charset="-120"/>
            </a:endParaRPr>
          </a:p>
          <a:p>
            <a:pPr marL="1074420" lvl="2" indent="-342900">
              <a:lnSpc>
                <a:spcPct val="160000"/>
              </a:lnSpc>
              <a:spcBef>
                <a:spcPts val="0"/>
              </a:spcBef>
            </a:pPr>
            <a:r>
              <a:rPr lang="zh-TW" altLang="en-US" sz="2400" kern="100" dirty="0">
                <a:solidFill>
                  <a:srgbClr val="000000"/>
                </a:solidFill>
                <a:latin typeface="微軟正黑體" panose="020B0604030504040204" pitchFamily="34" charset="-120"/>
                <a:ea typeface="微軟正黑體" panose="020B0604030504040204" pitchFamily="34" charset="-120"/>
                <a:cs typeface="Arial" panose="020B0604020202020204" pitchFamily="34" charset="0"/>
              </a:rPr>
              <a:t>參考以下</a:t>
            </a:r>
            <a:r>
              <a:rPr lang="zh-TW" altLang="en-US" sz="2400" dirty="0">
                <a:latin typeface="微軟正黑體" panose="020B0604030504040204" pitchFamily="34" charset="-120"/>
                <a:ea typeface="微軟正黑體" panose="020B0604030504040204" pitchFamily="34" charset="-120"/>
              </a:rPr>
              <a:t>影片：</a:t>
            </a:r>
            <a:r>
              <a:rPr lang="zh-TW" altLang="zh-TW" sz="2400" dirty="0">
                <a:solidFill>
                  <a:srgbClr val="080809"/>
                </a:solidFill>
                <a:effectLst/>
                <a:latin typeface="微軟正黑體" panose="020B0604030504040204" pitchFamily="34" charset="-120"/>
                <a:ea typeface="微軟正黑體" panose="020B0604030504040204" pitchFamily="34" charset="-120"/>
                <a:cs typeface="Times New Roman" panose="02020603050405020304" pitchFamily="18" charset="0"/>
              </a:rPr>
              <a:t>使用</a:t>
            </a:r>
            <a:r>
              <a:rPr lang="en-US" altLang="zh-TW" sz="2400" dirty="0" err="1">
                <a:solidFill>
                  <a:srgbClr val="080809"/>
                </a:solidFill>
                <a:effectLst/>
                <a:latin typeface="微軟正黑體" panose="020B0604030504040204" pitchFamily="34" charset="-120"/>
                <a:ea typeface="微軟正黑體" panose="020B0604030504040204" pitchFamily="34" charset="-120"/>
              </a:rPr>
              <a:t>ColleGo</a:t>
            </a:r>
            <a:r>
              <a:rPr lang="zh-TW" altLang="zh-TW" sz="2400" dirty="0">
                <a:solidFill>
                  <a:srgbClr val="080809"/>
                </a:solidFill>
                <a:effectLst/>
                <a:latin typeface="微軟正黑體" panose="020B0604030504040204" pitchFamily="34" charset="-120"/>
                <a:ea typeface="微軟正黑體" panose="020B0604030504040204" pitchFamily="34" charset="-120"/>
                <a:cs typeface="Times New Roman" panose="02020603050405020304" pitchFamily="18" charset="0"/>
              </a:rPr>
              <a:t>尋找可能的選系方向</a:t>
            </a:r>
            <a:br>
              <a:rPr lang="en-US" altLang="zh-TW" sz="2400" dirty="0">
                <a:solidFill>
                  <a:srgbClr val="080809"/>
                </a:solidFill>
                <a:effectLst/>
                <a:latin typeface="微軟正黑體" panose="020B0604030504040204" pitchFamily="34" charset="-120"/>
                <a:ea typeface="微軟正黑體" panose="020B0604030504040204" pitchFamily="34" charset="-120"/>
                <a:cs typeface="Times New Roman" panose="02020603050405020304" pitchFamily="18" charset="0"/>
              </a:rPr>
            </a:br>
            <a:r>
              <a:rPr lang="en-US" altLang="zh-TW" sz="2400" dirty="0">
                <a:solidFill>
                  <a:srgbClr val="080809"/>
                </a:solidFill>
                <a:effectLst/>
                <a:latin typeface="微軟正黑體" panose="020B0604030504040204" pitchFamily="34" charset="-120"/>
                <a:ea typeface="微軟正黑體" panose="020B0604030504040204" pitchFamily="34" charset="-120"/>
                <a:cs typeface="Times New Roman" panose="02020603050405020304" pitchFamily="18" charset="0"/>
              </a:rPr>
              <a:t> </a:t>
            </a:r>
            <a:r>
              <a:rPr lang="en-US" altLang="zh-TW" sz="2400" u="sng" dirty="0">
                <a:solidFill>
                  <a:srgbClr val="0563C1"/>
                </a:solidFill>
                <a:effectLst/>
                <a:latin typeface="微軟正黑體" panose="020B0604030504040204" pitchFamily="34" charset="-120"/>
                <a:ea typeface="微軟正黑體" panose="020B0604030504040204" pitchFamily="34" charset="-120"/>
                <a:hlinkClick r:id="rId4"/>
              </a:rPr>
              <a:t>https://youtu.be/oM_bTEAz_2o</a:t>
            </a:r>
            <a:endParaRPr lang="en-US" altLang="zh-TW" sz="2400" u="sng" dirty="0">
              <a:solidFill>
                <a:srgbClr val="0563C1"/>
              </a:solidFill>
              <a:effectLst/>
              <a:latin typeface="微軟正黑體" panose="020B0604030504040204" pitchFamily="34" charset="-120"/>
              <a:ea typeface="微軟正黑體" panose="020B0604030504040204" pitchFamily="34" charset="-120"/>
            </a:endParaRPr>
          </a:p>
          <a:p>
            <a:pPr marL="1348740" lvl="3" indent="-342900">
              <a:lnSpc>
                <a:spcPct val="160000"/>
              </a:lnSpc>
              <a:spcBef>
                <a:spcPts val="0"/>
              </a:spcBef>
            </a:pPr>
            <a:endParaRPr lang="en-US" altLang="zh-TW" sz="2400" dirty="0">
              <a:latin typeface="微軟正黑體" panose="020B0604030504040204" pitchFamily="34" charset="-120"/>
              <a:ea typeface="微軟正黑體" panose="020B0604030504040204" pitchFamily="34" charset="-120"/>
            </a:endParaRPr>
          </a:p>
          <a:p>
            <a:pPr marL="838200" lvl="1" indent="-381000">
              <a:lnSpc>
                <a:spcPct val="150000"/>
              </a:lnSpc>
              <a:spcBef>
                <a:spcPts val="0"/>
              </a:spcBef>
            </a:pPr>
            <a:endParaRPr lang="en-US" altLang="zh-TW" sz="2800" i="0" dirty="0">
              <a:effectLst/>
              <a:latin typeface="微軟正黑體" panose="020B0604030504040204" pitchFamily="34" charset="-120"/>
              <a:ea typeface="微軟正黑體" panose="020B0604030504040204" pitchFamily="34" charset="-120"/>
            </a:endParaRPr>
          </a:p>
          <a:p>
            <a:pPr marL="1112520" lvl="2" indent="-381000">
              <a:lnSpc>
                <a:spcPct val="150000"/>
              </a:lnSpc>
              <a:spcBef>
                <a:spcPts val="0"/>
              </a:spcBef>
            </a:pPr>
            <a:endParaRPr lang="en-US" altLang="zh-TW" sz="2400" i="0" dirty="0">
              <a:effectLst/>
              <a:latin typeface="微軟正黑體" panose="020B0604030504040204" pitchFamily="34" charset="-120"/>
              <a:ea typeface="微軟正黑體" panose="020B0604030504040204" pitchFamily="34" charset="-120"/>
            </a:endParaRPr>
          </a:p>
          <a:p>
            <a:pPr marL="1112520" lvl="2" indent="-381000">
              <a:lnSpc>
                <a:spcPct val="150000"/>
              </a:lnSpc>
              <a:spcBef>
                <a:spcPts val="0"/>
              </a:spcBef>
            </a:pPr>
            <a:endParaRPr lang="en-US" altLang="zh-TW" sz="2400" i="0" dirty="0">
              <a:effectLst/>
              <a:latin typeface="微軟正黑體" panose="020B0604030504040204" pitchFamily="34" charset="-120"/>
              <a:ea typeface="微軟正黑體" panose="020B0604030504040204" pitchFamily="34" charset="-120"/>
            </a:endParaRPr>
          </a:p>
          <a:p>
            <a:pPr marL="838200" lvl="1" indent="-381000">
              <a:lnSpc>
                <a:spcPct val="160000"/>
              </a:lnSpc>
              <a:spcBef>
                <a:spcPts val="0"/>
              </a:spcBef>
            </a:pPr>
            <a:endParaRPr lang="en-US" altLang="zh-TW" i="0" dirty="0">
              <a:solidFill>
                <a:srgbClr val="373737"/>
              </a:solidFill>
              <a:effectLst/>
              <a:latin typeface="微軟正黑體" panose="020B0604030504040204" pitchFamily="34" charset="-120"/>
              <a:ea typeface="微軟正黑體" panose="020B0604030504040204" pitchFamily="34" charset="-120"/>
            </a:endParaRPr>
          </a:p>
          <a:p>
            <a:pPr marL="1112520" lvl="2" indent="-381000">
              <a:lnSpc>
                <a:spcPct val="160000"/>
              </a:lnSpc>
              <a:spcBef>
                <a:spcPts val="0"/>
              </a:spcBef>
            </a:pPr>
            <a:endParaRPr lang="en-US" altLang="zh-TW" sz="2800" i="0" dirty="0">
              <a:solidFill>
                <a:schemeClr val="tx2"/>
              </a:solidFill>
              <a:effectLst/>
              <a:latin typeface="微軟正黑體" panose="020B0604030504040204" pitchFamily="34" charset="-120"/>
              <a:ea typeface="微軟正黑體" panose="020B0604030504040204" pitchFamily="34" charset="-120"/>
            </a:endParaRPr>
          </a:p>
          <a:p>
            <a:pPr marL="838200" lvl="1" indent="-381000">
              <a:lnSpc>
                <a:spcPct val="160000"/>
              </a:lnSpc>
              <a:spcBef>
                <a:spcPts val="0"/>
              </a:spcBef>
            </a:pPr>
            <a:endParaRPr lang="en-US" altLang="zh-TW" sz="2800" dirty="0">
              <a:solidFill>
                <a:schemeClr val="tx2"/>
              </a:solidFill>
              <a:effectLst/>
              <a:latin typeface="+mj-ea"/>
              <a:ea typeface="+mj-ea"/>
              <a:cs typeface="Times New Roman" panose="02020603050405020304" pitchFamily="18" charset="0"/>
            </a:endParaRPr>
          </a:p>
          <a:p>
            <a:pPr marL="457200" indent="-457200">
              <a:lnSpc>
                <a:spcPct val="160000"/>
              </a:lnSpc>
              <a:spcBef>
                <a:spcPts val="0"/>
              </a:spcBef>
            </a:pPr>
            <a:endParaRPr lang="en-US" altLang="zh-TW" sz="2800" dirty="0">
              <a:solidFill>
                <a:schemeClr val="tx2"/>
              </a:solidFill>
              <a:latin typeface="+mj-ea"/>
              <a:ea typeface="+mj-ea"/>
            </a:endParaRPr>
          </a:p>
          <a:p>
            <a:pPr marL="457200" indent="-457200" eaLnBrk="1" hangingPunct="1">
              <a:lnSpc>
                <a:spcPct val="160000"/>
              </a:lnSpc>
              <a:spcBef>
                <a:spcPts val="0"/>
              </a:spcBef>
              <a:buNone/>
            </a:pPr>
            <a:endParaRPr lang="en-US" altLang="zh-TW" sz="2800" dirty="0">
              <a:solidFill>
                <a:schemeClr val="tx2"/>
              </a:solidFill>
              <a:latin typeface="+mj-ea"/>
              <a:ea typeface="+mj-ea"/>
            </a:endParaRPr>
          </a:p>
        </p:txBody>
      </p:sp>
      <p:sp>
        <p:nvSpPr>
          <p:cNvPr id="5" name="投影片編號版面配置區 5">
            <a:extLst>
              <a:ext uri="{FF2B5EF4-FFF2-40B4-BE49-F238E27FC236}">
                <a16:creationId xmlns:a16="http://schemas.microsoft.com/office/drawing/2014/main" id="{7081BCD3-A015-D533-2C0A-CEAC7B46CBB9}"/>
              </a:ext>
            </a:extLst>
          </p:cNvPr>
          <p:cNvSpPr>
            <a:spLocks noGrp="1"/>
          </p:cNvSpPr>
          <p:nvPr>
            <p:ph type="sldNum" sz="quarter" idx="12"/>
          </p:nvPr>
        </p:nvSpPr>
        <p:spPr>
          <a:xfrm>
            <a:off x="7924800" y="6356350"/>
            <a:ext cx="762000" cy="365125"/>
          </a:xfrm>
          <a:noFill/>
        </p:spPr>
        <p:txBody>
          <a:bodyPr/>
          <a:lstStyle/>
          <a:p>
            <a:fld id="{BA658583-FC9A-445C-AB03-44C0F41B7F77}" type="slidenum">
              <a:rPr lang="en-US" altLang="zh-TW" sz="1400" smtClean="0">
                <a:latin typeface="微軟正黑體" panose="020B0604030504040204" pitchFamily="34" charset="-120"/>
                <a:ea typeface="微軟正黑體" panose="020B0604030504040204" pitchFamily="34" charset="-120"/>
                <a:cs typeface="Times New Roman" panose="02020603050405020304" pitchFamily="18" charset="0"/>
              </a:rPr>
              <a:pPr/>
              <a:t>6</a:t>
            </a:fld>
            <a:endParaRPr lang="en-US" altLang="zh-TW" sz="1400" dirty="0">
              <a:latin typeface="微軟正黑體" panose="020B0604030504040204" pitchFamily="34" charset="-120"/>
              <a:ea typeface="微軟正黑體" panose="020B0604030504040204" pitchFamily="34" charset="-120"/>
              <a:cs typeface="Times New Roman" panose="02020603050405020304" pitchFamily="18" charset="0"/>
            </a:endParaRPr>
          </a:p>
        </p:txBody>
      </p:sp>
    </p:spTree>
    <p:extLst>
      <p:ext uri="{BB962C8B-B14F-4D97-AF65-F5344CB8AC3E}">
        <p14:creationId xmlns:p14="http://schemas.microsoft.com/office/powerpoint/2010/main" val="3581206549"/>
      </p:ext>
    </p:extLst>
  </p:cSld>
  <p:clrMapOvr>
    <a:masterClrMapping/>
  </p:clrMapOvr>
  <p:transition/>
</p:sld>
</file>

<file path=ppt/slides/slide6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00" name="AutoShape 2"/>
          <p:cNvSpPr>
            <a:spLocks noGrp="1" noChangeArrowheads="1"/>
          </p:cNvSpPr>
          <p:nvPr>
            <p:ph type="title"/>
          </p:nvPr>
        </p:nvSpPr>
        <p:spPr>
          <a:xfrm>
            <a:off x="539552" y="908720"/>
            <a:ext cx="8352928" cy="720080"/>
          </a:xfrm>
        </p:spPr>
        <p:txBody>
          <a:bodyPr>
            <a:noAutofit/>
          </a:bodyPr>
          <a:lstStyle/>
          <a:p>
            <a:r>
              <a:rPr lang="zh-TW" altLang="en-US" sz="3600" kern="100" dirty="0">
                <a:solidFill>
                  <a:schemeClr val="tx1"/>
                </a:solidFill>
                <a:latin typeface="+mj-ea"/>
                <a:cs typeface="Arial" panose="020B0604020202020204" pitchFamily="34" charset="0"/>
              </a:rPr>
              <a:t>補充說明</a:t>
            </a:r>
            <a:endParaRPr lang="en-US" altLang="zh-TW" sz="3600" dirty="0">
              <a:solidFill>
                <a:schemeClr val="tx1"/>
              </a:solidFill>
              <a:latin typeface="+mj-ea"/>
            </a:endParaRPr>
          </a:p>
        </p:txBody>
      </p:sp>
      <p:sp>
        <p:nvSpPr>
          <p:cNvPr id="4101" name="Rectangle 3"/>
          <p:cNvSpPr>
            <a:spLocks noGrp="1" noChangeArrowheads="1"/>
          </p:cNvSpPr>
          <p:nvPr>
            <p:ph type="body" idx="1"/>
          </p:nvPr>
        </p:nvSpPr>
        <p:spPr>
          <a:xfrm>
            <a:off x="0" y="1700808"/>
            <a:ext cx="9036496" cy="5020666"/>
          </a:xfrm>
        </p:spPr>
        <p:txBody>
          <a:bodyPr>
            <a:normAutofit fontScale="92500"/>
          </a:bodyPr>
          <a:lstStyle/>
          <a:p>
            <a:pPr marL="838200" lvl="1" indent="-381000">
              <a:lnSpc>
                <a:spcPct val="160000"/>
              </a:lnSpc>
              <a:spcBef>
                <a:spcPts val="0"/>
              </a:spcBef>
            </a:pPr>
            <a:r>
              <a:rPr lang="zh-TW" altLang="en-US" sz="3000" dirty="0">
                <a:latin typeface="微軟正黑體" panose="020B0604030504040204" pitchFamily="34" charset="-120"/>
                <a:ea typeface="微軟正黑體" panose="020B0604030504040204" pitchFamily="34" charset="-120"/>
              </a:rPr>
              <a:t>台大醫學系（</a:t>
            </a:r>
            <a:r>
              <a:rPr lang="zh-TW" altLang="en-US" sz="3000" dirty="0">
                <a:solidFill>
                  <a:schemeClr val="tx2"/>
                </a:solidFill>
                <a:latin typeface="微軟正黑體" panose="020B0604030504040204" pitchFamily="34" charset="-120"/>
                <a:ea typeface="微軟正黑體" panose="020B0604030504040204" pitchFamily="34" charset="-120"/>
              </a:rPr>
              <a:t>節錄</a:t>
            </a:r>
            <a:r>
              <a:rPr lang="en-US" altLang="zh-TW" sz="3000" dirty="0">
                <a:latin typeface="微軟正黑體" panose="020B0604030504040204" pitchFamily="34" charset="-120"/>
                <a:ea typeface="微軟正黑體" panose="020B0604030504040204" pitchFamily="34" charset="-120"/>
              </a:rPr>
              <a:t>114</a:t>
            </a:r>
            <a:r>
              <a:rPr lang="zh-TW" altLang="en-US" sz="3000" dirty="0">
                <a:latin typeface="微軟正黑體" panose="020B0604030504040204" pitchFamily="34" charset="-120"/>
                <a:ea typeface="微軟正黑體" panose="020B0604030504040204" pitchFamily="34" charset="-120"/>
              </a:rPr>
              <a:t>年</a:t>
            </a:r>
            <a:r>
              <a:rPr lang="zh-TW" altLang="en-US" sz="3000" dirty="0">
                <a:solidFill>
                  <a:schemeClr val="tx2"/>
                </a:solidFill>
                <a:latin typeface="微軟正黑體" panose="020B0604030504040204" pitchFamily="34" charset="-120"/>
                <a:ea typeface="微軟正黑體" panose="020B0604030504040204" pitchFamily="34" charset="-120"/>
              </a:rPr>
              <a:t>校系分則）</a:t>
            </a:r>
            <a:r>
              <a:rPr lang="zh-TW" altLang="en-US" sz="3000" dirty="0">
                <a:latin typeface="微軟正黑體" panose="020B0604030504040204" pitchFamily="34" charset="-120"/>
                <a:ea typeface="微軟正黑體" panose="020B0604030504040204" pitchFamily="34" charset="-120"/>
              </a:rPr>
              <a:t>：</a:t>
            </a:r>
            <a:endParaRPr lang="en-US" altLang="zh-TW" sz="3000" dirty="0">
              <a:latin typeface="微軟正黑體" panose="020B0604030504040204" pitchFamily="34" charset="-120"/>
              <a:ea typeface="微軟正黑體" panose="020B0604030504040204" pitchFamily="34" charset="-120"/>
            </a:endParaRPr>
          </a:p>
          <a:p>
            <a:pPr marL="1112520" lvl="2" indent="-381000">
              <a:lnSpc>
                <a:spcPct val="160000"/>
              </a:lnSpc>
              <a:spcBef>
                <a:spcPts val="0"/>
              </a:spcBef>
            </a:pPr>
            <a:r>
              <a:rPr lang="en-US" altLang="zh-TW" sz="2600" b="0" i="0" dirty="0">
                <a:solidFill>
                  <a:srgbClr val="000000"/>
                </a:solidFill>
                <a:effectLst/>
                <a:latin typeface="微軟正黑體" panose="020B0604030504040204" pitchFamily="34" charset="-120"/>
                <a:ea typeface="微軟正黑體" panose="020B0604030504040204" pitchFamily="34" charset="-120"/>
              </a:rPr>
              <a:t>1.</a:t>
            </a:r>
            <a:r>
              <a:rPr lang="zh-TW" altLang="en-US" sz="2600" b="0" i="0" dirty="0">
                <a:solidFill>
                  <a:srgbClr val="000000"/>
                </a:solidFill>
                <a:effectLst/>
                <a:latin typeface="微軟正黑體" panose="020B0604030504040204" pitchFamily="34" charset="-120"/>
                <a:ea typeface="微軟正黑體" panose="020B0604030504040204" pitchFamily="34" charset="-120"/>
              </a:rPr>
              <a:t>檢定證照</a:t>
            </a:r>
            <a:r>
              <a:rPr lang="en-US" altLang="zh-TW" sz="2600" b="0" i="0" dirty="0">
                <a:solidFill>
                  <a:srgbClr val="000000"/>
                </a:solidFill>
                <a:effectLst/>
                <a:latin typeface="微軟正黑體" panose="020B0604030504040204" pitchFamily="34" charset="-120"/>
                <a:ea typeface="微軟正黑體" panose="020B0604030504040204" pitchFamily="34" charset="-120"/>
              </a:rPr>
              <a:t>(L)</a:t>
            </a:r>
            <a:r>
              <a:rPr lang="zh-TW" altLang="en-US" sz="2600" b="0" i="0" dirty="0">
                <a:solidFill>
                  <a:srgbClr val="000000"/>
                </a:solidFill>
                <a:effectLst/>
                <a:latin typeface="微軟正黑體" panose="020B0604030504040204" pitchFamily="34" charset="-120"/>
                <a:ea typeface="微軟正黑體" panose="020B0604030504040204" pitchFamily="34" charset="-120"/>
              </a:rPr>
              <a:t>：</a:t>
            </a:r>
            <a:r>
              <a:rPr lang="zh-TW" altLang="en-US" sz="2600" b="1" i="0" dirty="0">
                <a:solidFill>
                  <a:srgbClr val="C00000"/>
                </a:solidFill>
                <a:effectLst/>
                <a:latin typeface="微軟正黑體" panose="020B0604030504040204" pitchFamily="34" charset="-120"/>
                <a:ea typeface="微軟正黑體" panose="020B0604030504040204" pitchFamily="34" charset="-120"/>
              </a:rPr>
              <a:t>大考中心英語聽力測驗成績、英檢</a:t>
            </a:r>
            <a:r>
              <a:rPr lang="zh-TW" altLang="en-US" sz="2600" b="0" i="0" dirty="0">
                <a:solidFill>
                  <a:srgbClr val="000000"/>
                </a:solidFill>
                <a:effectLst/>
                <a:latin typeface="微軟正黑體" panose="020B0604030504040204" pitchFamily="34" charset="-120"/>
                <a:ea typeface="微軟正黑體" panose="020B0604030504040204" pitchFamily="34" charset="-120"/>
              </a:rPr>
              <a:t>及其他相關檢定證照等可供審查參考。</a:t>
            </a:r>
            <a:r>
              <a:rPr lang="en-US" altLang="zh-TW" sz="2600" b="0" i="0" dirty="0">
                <a:solidFill>
                  <a:srgbClr val="000000"/>
                </a:solidFill>
                <a:effectLst/>
                <a:latin typeface="微軟正黑體" panose="020B0604030504040204" pitchFamily="34" charset="-120"/>
                <a:ea typeface="微軟正黑體" panose="020B0604030504040204" pitchFamily="34" charset="-120"/>
              </a:rPr>
              <a:t>2.</a:t>
            </a:r>
            <a:r>
              <a:rPr lang="zh-TW" altLang="en-US" sz="2600" b="0" i="0" dirty="0">
                <a:solidFill>
                  <a:srgbClr val="000000"/>
                </a:solidFill>
                <a:effectLst/>
                <a:latin typeface="微軟正黑體" panose="020B0604030504040204" pitchFamily="34" charset="-120"/>
                <a:ea typeface="微軟正黑體" panose="020B0604030504040204" pitchFamily="34" charset="-120"/>
              </a:rPr>
              <a:t>多元表現綜整心得</a:t>
            </a:r>
            <a:r>
              <a:rPr lang="en-US" altLang="zh-TW" sz="2600" b="0" i="0" dirty="0">
                <a:solidFill>
                  <a:srgbClr val="000000"/>
                </a:solidFill>
                <a:effectLst/>
                <a:latin typeface="微軟正黑體" panose="020B0604030504040204" pitchFamily="34" charset="-120"/>
                <a:ea typeface="微軟正黑體" panose="020B0604030504040204" pitchFamily="34" charset="-120"/>
              </a:rPr>
              <a:t>(N)</a:t>
            </a:r>
            <a:r>
              <a:rPr lang="zh-TW" altLang="en-US" sz="2600" b="0" i="0" dirty="0">
                <a:solidFill>
                  <a:srgbClr val="000000"/>
                </a:solidFill>
                <a:effectLst/>
                <a:latin typeface="微軟正黑體" panose="020B0604030504040204" pitchFamily="34" charset="-120"/>
                <a:ea typeface="微軟正黑體" panose="020B0604030504040204" pitchFamily="34" charset="-120"/>
              </a:rPr>
              <a:t>含一頁個人資料表</a:t>
            </a:r>
            <a:r>
              <a:rPr lang="en-US" altLang="zh-TW" sz="2600" b="0" i="0" dirty="0">
                <a:solidFill>
                  <a:srgbClr val="000000"/>
                </a:solidFill>
                <a:effectLst/>
                <a:latin typeface="微軟正黑體" panose="020B0604030504040204" pitchFamily="34" charset="-120"/>
                <a:ea typeface="微軟正黑體" panose="020B0604030504040204" pitchFamily="34" charset="-120"/>
              </a:rPr>
              <a:t>(</a:t>
            </a:r>
            <a:r>
              <a:rPr lang="zh-TW" altLang="en-US" sz="2600" b="0" i="0" dirty="0">
                <a:solidFill>
                  <a:srgbClr val="000000"/>
                </a:solidFill>
                <a:effectLst/>
                <a:latin typeface="微軟正黑體" panose="020B0604030504040204" pitchFamily="34" charset="-120"/>
                <a:ea typeface="微軟正黑體" panose="020B0604030504040204" pitchFamily="34" charset="-120"/>
              </a:rPr>
              <a:t>請至系網站下載</a:t>
            </a:r>
            <a:r>
              <a:rPr lang="en-US" altLang="zh-TW" sz="2600" b="0" i="0" dirty="0">
                <a:solidFill>
                  <a:srgbClr val="000000"/>
                </a:solidFill>
                <a:effectLst/>
                <a:latin typeface="微軟正黑體" panose="020B0604030504040204" pitchFamily="34" charset="-120"/>
                <a:ea typeface="微軟正黑體" panose="020B0604030504040204" pitchFamily="34" charset="-120"/>
              </a:rPr>
              <a:t>)</a:t>
            </a:r>
            <a:r>
              <a:rPr lang="zh-TW" altLang="en-US" sz="2600" b="0" i="0" dirty="0">
                <a:solidFill>
                  <a:srgbClr val="000000"/>
                </a:solidFill>
                <a:effectLst/>
                <a:latin typeface="微軟正黑體" panose="020B0604030504040204" pitchFamily="34" charset="-120"/>
                <a:ea typeface="微軟正黑體" panose="020B0604030504040204" pitchFamily="34" charset="-120"/>
              </a:rPr>
              <a:t>。</a:t>
            </a:r>
            <a:r>
              <a:rPr lang="en-US" altLang="zh-TW" sz="2600" b="0" i="0" dirty="0">
                <a:solidFill>
                  <a:srgbClr val="000000"/>
                </a:solidFill>
                <a:effectLst/>
                <a:latin typeface="微軟正黑體" panose="020B0604030504040204" pitchFamily="34" charset="-120"/>
                <a:ea typeface="微軟正黑體" panose="020B0604030504040204" pitchFamily="34" charset="-120"/>
              </a:rPr>
              <a:t>3.</a:t>
            </a:r>
            <a:r>
              <a:rPr lang="zh-TW" altLang="en-US" sz="2600" b="0" i="0" dirty="0">
                <a:solidFill>
                  <a:srgbClr val="000000"/>
                </a:solidFill>
                <a:effectLst/>
                <a:latin typeface="微軟正黑體" panose="020B0604030504040204" pitchFamily="34" charset="-120"/>
                <a:ea typeface="微軟正黑體" panose="020B0604030504040204" pitchFamily="34" charset="-120"/>
              </a:rPr>
              <a:t>其他</a:t>
            </a:r>
            <a:r>
              <a:rPr lang="en-US" altLang="zh-TW" sz="2600" b="0" i="0" dirty="0">
                <a:solidFill>
                  <a:srgbClr val="000000"/>
                </a:solidFill>
                <a:effectLst/>
                <a:latin typeface="微軟正黑體" panose="020B0604030504040204" pitchFamily="34" charset="-120"/>
                <a:ea typeface="微軟正黑體" panose="020B0604030504040204" pitchFamily="34" charset="-120"/>
              </a:rPr>
              <a:t>(R.</a:t>
            </a:r>
            <a:r>
              <a:rPr lang="zh-TW" altLang="en-US" sz="2600" b="0" i="0" dirty="0">
                <a:solidFill>
                  <a:srgbClr val="000000"/>
                </a:solidFill>
                <a:effectLst/>
                <a:latin typeface="微軟正黑體" panose="020B0604030504040204" pitchFamily="34" charset="-120"/>
                <a:ea typeface="微軟正黑體" panose="020B0604030504040204" pitchFamily="34" charset="-120"/>
              </a:rPr>
              <a:t>師長推薦函</a:t>
            </a:r>
            <a:r>
              <a:rPr lang="en-US" altLang="zh-TW" sz="2600" b="0" i="0" dirty="0">
                <a:solidFill>
                  <a:srgbClr val="000000"/>
                </a:solidFill>
                <a:effectLst/>
                <a:latin typeface="微軟正黑體" panose="020B0604030504040204" pitchFamily="34" charset="-120"/>
                <a:ea typeface="微軟正黑體" panose="020B0604030504040204" pitchFamily="34" charset="-120"/>
              </a:rPr>
              <a:t>2</a:t>
            </a:r>
            <a:r>
              <a:rPr lang="zh-TW" altLang="en-US" sz="2600" b="0" i="0" dirty="0">
                <a:solidFill>
                  <a:srgbClr val="000000"/>
                </a:solidFill>
                <a:effectLst/>
                <a:latin typeface="微軟正黑體" panose="020B0604030504040204" pitchFamily="34" charset="-120"/>
                <a:ea typeface="微軟正黑體" panose="020B0604030504040204" pitchFamily="34" charset="-120"/>
              </a:rPr>
              <a:t>封</a:t>
            </a:r>
            <a:r>
              <a:rPr lang="en-US" altLang="zh-TW" sz="2600" b="0" i="0" dirty="0">
                <a:solidFill>
                  <a:srgbClr val="000000"/>
                </a:solidFill>
                <a:effectLst/>
                <a:latin typeface="微軟正黑體" panose="020B0604030504040204" pitchFamily="34" charset="-120"/>
                <a:ea typeface="微軟正黑體" panose="020B0604030504040204" pitchFamily="34" charset="-120"/>
              </a:rPr>
              <a:t>)</a:t>
            </a:r>
            <a:r>
              <a:rPr lang="zh-TW" altLang="en-US" sz="2600" b="0" i="0" dirty="0">
                <a:solidFill>
                  <a:srgbClr val="000000"/>
                </a:solidFill>
                <a:effectLst/>
                <a:latin typeface="微軟正黑體" panose="020B0604030504040204" pitchFamily="34" charset="-120"/>
                <a:ea typeface="微軟正黑體" panose="020B0604030504040204" pitchFamily="34" charset="-120"/>
              </a:rPr>
              <a:t>：</a:t>
            </a:r>
            <a:r>
              <a:rPr lang="en-US" altLang="zh-TW" sz="2600" b="0" i="0" dirty="0">
                <a:solidFill>
                  <a:srgbClr val="000000"/>
                </a:solidFill>
                <a:effectLst/>
                <a:latin typeface="微軟正黑體" panose="020B0604030504040204" pitchFamily="34" charset="-120"/>
                <a:ea typeface="微軟正黑體" panose="020B0604030504040204" pitchFamily="34" charset="-120"/>
              </a:rPr>
              <a:t>……</a:t>
            </a:r>
            <a:r>
              <a:rPr lang="zh-TW" altLang="en-US" sz="2600" dirty="0">
                <a:latin typeface="微軟正黑體" panose="020B0604030504040204" pitchFamily="34" charset="-120"/>
                <a:ea typeface="微軟正黑體" panose="020B0604030504040204" pitchFamily="34" charset="-120"/>
              </a:rPr>
              <a:t>。</a:t>
            </a:r>
            <a:endParaRPr lang="en-US" altLang="zh-TW" sz="2600" dirty="0">
              <a:latin typeface="微軟正黑體" panose="020B0604030504040204" pitchFamily="34" charset="-120"/>
              <a:ea typeface="微軟正黑體" panose="020B0604030504040204" pitchFamily="34" charset="-120"/>
            </a:endParaRPr>
          </a:p>
          <a:p>
            <a:pPr marL="838200" lvl="1" indent="-381000">
              <a:lnSpc>
                <a:spcPct val="160000"/>
              </a:lnSpc>
              <a:spcBef>
                <a:spcPts val="0"/>
              </a:spcBef>
            </a:pPr>
            <a:r>
              <a:rPr lang="zh-TW" altLang="en-US" sz="3000" dirty="0">
                <a:latin typeface="微軟正黑體" panose="020B0604030504040204" pitchFamily="34" charset="-120"/>
                <a:ea typeface="微軟正黑體" panose="020B0604030504040204" pitchFamily="34" charset="-120"/>
              </a:rPr>
              <a:t>陽明交通大學電機系（</a:t>
            </a:r>
            <a:r>
              <a:rPr lang="zh-TW" altLang="en-US" sz="3000" dirty="0">
                <a:solidFill>
                  <a:schemeClr val="tx2"/>
                </a:solidFill>
                <a:latin typeface="微軟正黑體" panose="020B0604030504040204" pitchFamily="34" charset="-120"/>
                <a:ea typeface="微軟正黑體" panose="020B0604030504040204" pitchFamily="34" charset="-120"/>
              </a:rPr>
              <a:t>節錄</a:t>
            </a:r>
            <a:r>
              <a:rPr lang="en-US" altLang="zh-TW" sz="3000" dirty="0">
                <a:latin typeface="微軟正黑體" panose="020B0604030504040204" pitchFamily="34" charset="-120"/>
                <a:ea typeface="微軟正黑體" panose="020B0604030504040204" pitchFamily="34" charset="-120"/>
              </a:rPr>
              <a:t>114</a:t>
            </a:r>
            <a:r>
              <a:rPr lang="zh-TW" altLang="en-US" sz="3000" dirty="0">
                <a:latin typeface="微軟正黑體" panose="020B0604030504040204" pitchFamily="34" charset="-120"/>
                <a:ea typeface="微軟正黑體" panose="020B0604030504040204" pitchFamily="34" charset="-120"/>
              </a:rPr>
              <a:t>年</a:t>
            </a:r>
            <a:r>
              <a:rPr lang="zh-TW" altLang="en-US" sz="3000" dirty="0">
                <a:solidFill>
                  <a:schemeClr val="tx2"/>
                </a:solidFill>
                <a:latin typeface="微軟正黑體" panose="020B0604030504040204" pitchFamily="34" charset="-120"/>
                <a:ea typeface="微軟正黑體" panose="020B0604030504040204" pitchFamily="34" charset="-120"/>
              </a:rPr>
              <a:t>校系分則</a:t>
            </a:r>
            <a:r>
              <a:rPr lang="zh-TW" altLang="en-US" sz="3000" dirty="0">
                <a:latin typeface="微軟正黑體" panose="020B0604030504040204" pitchFamily="34" charset="-120"/>
                <a:ea typeface="微軟正黑體" panose="020B0604030504040204" pitchFamily="34" charset="-120"/>
              </a:rPr>
              <a:t>）：</a:t>
            </a:r>
            <a:endParaRPr lang="en-US" altLang="zh-TW" sz="3000" dirty="0">
              <a:latin typeface="微軟正黑體" panose="020B0604030504040204" pitchFamily="34" charset="-120"/>
              <a:ea typeface="微軟正黑體" panose="020B0604030504040204" pitchFamily="34" charset="-120"/>
            </a:endParaRPr>
          </a:p>
          <a:p>
            <a:pPr marL="1112520" lvl="2" indent="-381000">
              <a:lnSpc>
                <a:spcPct val="160000"/>
              </a:lnSpc>
              <a:spcBef>
                <a:spcPts val="0"/>
              </a:spcBef>
            </a:pPr>
            <a:r>
              <a:rPr lang="en-US" altLang="zh-TW" sz="2600" dirty="0">
                <a:latin typeface="微軟正黑體" panose="020B0604030504040204" pitchFamily="34" charset="-120"/>
                <a:ea typeface="微軟正黑體" panose="020B0604030504040204" pitchFamily="34" charset="-120"/>
              </a:rPr>
              <a:t>……</a:t>
            </a:r>
            <a:r>
              <a:rPr lang="zh-TW" altLang="en-US" sz="2600" b="0" i="0" dirty="0">
                <a:solidFill>
                  <a:srgbClr val="000000"/>
                </a:solidFill>
                <a:effectLst/>
                <a:latin typeface="微軟正黑體" panose="020B0604030504040204" pitchFamily="34" charset="-120"/>
                <a:ea typeface="微軟正黑體" panose="020B0604030504040204" pitchFamily="34" charset="-120"/>
              </a:rPr>
              <a:t>特殊優良表現例如各類科學學習</a:t>
            </a:r>
            <a:r>
              <a:rPr lang="en-US" altLang="zh-TW" sz="2600" b="0" i="0" dirty="0">
                <a:solidFill>
                  <a:srgbClr val="000000"/>
                </a:solidFill>
                <a:effectLst/>
                <a:latin typeface="微軟正黑體" panose="020B0604030504040204" pitchFamily="34" charset="-120"/>
                <a:ea typeface="微軟正黑體" panose="020B0604030504040204" pitchFamily="34" charset="-120"/>
              </a:rPr>
              <a:t>(</a:t>
            </a:r>
            <a:r>
              <a:rPr lang="zh-TW" altLang="en-US" sz="2600" b="0" i="0" dirty="0">
                <a:solidFill>
                  <a:srgbClr val="000000"/>
                </a:solidFill>
                <a:effectLst/>
                <a:latin typeface="微軟正黑體" panose="020B0604030504040204" pitchFamily="34" charset="-120"/>
                <a:ea typeface="微軟正黑體" panose="020B0604030504040204" pitchFamily="34" charset="-120"/>
              </a:rPr>
              <a:t>含程式設計</a:t>
            </a:r>
            <a:r>
              <a:rPr lang="en-US" altLang="zh-TW" sz="2600" b="0" i="0" dirty="0">
                <a:solidFill>
                  <a:srgbClr val="000000"/>
                </a:solidFill>
                <a:effectLst/>
                <a:latin typeface="微軟正黑體" panose="020B0604030504040204" pitchFamily="34" charset="-120"/>
                <a:ea typeface="微軟正黑體" panose="020B0604030504040204" pitchFamily="34" charset="-120"/>
              </a:rPr>
              <a:t>)</a:t>
            </a:r>
            <a:r>
              <a:rPr lang="zh-TW" altLang="en-US" sz="2600" b="0" i="0" dirty="0">
                <a:solidFill>
                  <a:srgbClr val="000000"/>
                </a:solidFill>
                <a:effectLst/>
                <a:latin typeface="微軟正黑體" panose="020B0604030504040204" pitchFamily="34" charset="-120"/>
                <a:ea typeface="微軟正黑體" panose="020B0604030504040204" pitchFamily="34" charset="-120"/>
              </a:rPr>
              <a:t>活動表現、</a:t>
            </a:r>
            <a:r>
              <a:rPr lang="zh-TW" altLang="en-US" sz="2600" b="1" i="0" dirty="0">
                <a:solidFill>
                  <a:srgbClr val="C00000"/>
                </a:solidFill>
                <a:effectLst/>
                <a:latin typeface="微軟正黑體" panose="020B0604030504040204" pitchFamily="34" charset="-120"/>
                <a:ea typeface="微軟正黑體" panose="020B0604030504040204" pitchFamily="34" charset="-120"/>
              </a:rPr>
              <a:t>英文能力表現</a:t>
            </a:r>
            <a:r>
              <a:rPr lang="zh-TW" altLang="en-US" sz="2600" b="0" i="0" dirty="0">
                <a:solidFill>
                  <a:srgbClr val="000000"/>
                </a:solidFill>
                <a:effectLst/>
                <a:latin typeface="微軟正黑體" panose="020B0604030504040204" pitchFamily="34" charset="-120"/>
                <a:ea typeface="微軟正黑體" panose="020B0604030504040204" pitchFamily="34" charset="-120"/>
              </a:rPr>
              <a:t>、或其他可展現電機相關能力之表現</a:t>
            </a:r>
            <a:r>
              <a:rPr lang="en-US" altLang="zh-TW" sz="2600" b="0" i="0" dirty="0">
                <a:solidFill>
                  <a:srgbClr val="000000"/>
                </a:solidFill>
                <a:effectLst/>
                <a:latin typeface="微軟正黑體" panose="020B0604030504040204" pitchFamily="34" charset="-120"/>
                <a:ea typeface="微軟正黑體" panose="020B0604030504040204" pitchFamily="34" charset="-120"/>
              </a:rPr>
              <a:t>……</a:t>
            </a:r>
            <a:r>
              <a:rPr lang="zh-TW" altLang="en-US" sz="2600" dirty="0">
                <a:latin typeface="微軟正黑體" panose="020B0604030504040204" pitchFamily="34" charset="-120"/>
                <a:ea typeface="微軟正黑體" panose="020B0604030504040204" pitchFamily="34" charset="-120"/>
              </a:rPr>
              <a:t>。</a:t>
            </a:r>
            <a:endParaRPr lang="en-US" altLang="zh-TW" sz="2600" dirty="0">
              <a:solidFill>
                <a:schemeClr val="tx2"/>
              </a:solidFill>
              <a:latin typeface="+mj-ea"/>
              <a:ea typeface="+mj-ea"/>
            </a:endParaRPr>
          </a:p>
        </p:txBody>
      </p:sp>
      <p:sp>
        <p:nvSpPr>
          <p:cNvPr id="5" name="投影片編號版面配置區 5">
            <a:extLst>
              <a:ext uri="{FF2B5EF4-FFF2-40B4-BE49-F238E27FC236}">
                <a16:creationId xmlns:a16="http://schemas.microsoft.com/office/drawing/2014/main" id="{8658CF8F-46A0-4B7A-A743-BBF34C32BB74}"/>
              </a:ext>
            </a:extLst>
          </p:cNvPr>
          <p:cNvSpPr>
            <a:spLocks noGrp="1"/>
          </p:cNvSpPr>
          <p:nvPr>
            <p:ph type="sldNum" sz="quarter" idx="12"/>
          </p:nvPr>
        </p:nvSpPr>
        <p:spPr>
          <a:xfrm>
            <a:off x="7924800" y="6356350"/>
            <a:ext cx="762000" cy="365125"/>
          </a:xfrm>
          <a:noFill/>
        </p:spPr>
        <p:txBody>
          <a:bodyPr/>
          <a:lstStyle/>
          <a:p>
            <a:fld id="{BA658583-FC9A-445C-AB03-44C0F41B7F77}" type="slidenum">
              <a:rPr lang="en-US" altLang="zh-TW" sz="1400" smtClean="0">
                <a:latin typeface="微軟正黑體" panose="020B0604030504040204" pitchFamily="34" charset="-120"/>
                <a:ea typeface="微軟正黑體" panose="020B0604030504040204" pitchFamily="34" charset="-120"/>
                <a:cs typeface="Times New Roman" panose="02020603050405020304" pitchFamily="18" charset="0"/>
              </a:rPr>
              <a:pPr/>
              <a:t>60</a:t>
            </a:fld>
            <a:endParaRPr lang="en-US" altLang="zh-TW" sz="1400" dirty="0">
              <a:latin typeface="微軟正黑體" panose="020B0604030504040204" pitchFamily="34" charset="-120"/>
              <a:ea typeface="微軟正黑體" panose="020B0604030504040204" pitchFamily="34" charset="-120"/>
              <a:cs typeface="Times New Roman" panose="02020603050405020304" pitchFamily="18" charset="0"/>
            </a:endParaRPr>
          </a:p>
        </p:txBody>
      </p:sp>
    </p:spTree>
    <p:extLst>
      <p:ext uri="{BB962C8B-B14F-4D97-AF65-F5344CB8AC3E}">
        <p14:creationId xmlns:p14="http://schemas.microsoft.com/office/powerpoint/2010/main" val="883766723"/>
      </p:ext>
    </p:extLst>
  </p:cSld>
  <p:clrMapOvr>
    <a:masterClrMapping/>
  </p:clrMapOvr>
  <p:transition/>
</p:sld>
</file>

<file path=ppt/slides/slide6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00" name="AutoShape 2"/>
          <p:cNvSpPr>
            <a:spLocks noGrp="1" noChangeArrowheads="1"/>
          </p:cNvSpPr>
          <p:nvPr>
            <p:ph type="title"/>
          </p:nvPr>
        </p:nvSpPr>
        <p:spPr>
          <a:xfrm>
            <a:off x="539552" y="908720"/>
            <a:ext cx="8352928" cy="720080"/>
          </a:xfrm>
        </p:spPr>
        <p:txBody>
          <a:bodyPr>
            <a:noAutofit/>
          </a:bodyPr>
          <a:lstStyle/>
          <a:p>
            <a:r>
              <a:rPr lang="zh-TW" altLang="en-US" sz="3600" kern="100" dirty="0">
                <a:solidFill>
                  <a:schemeClr val="tx1"/>
                </a:solidFill>
                <a:latin typeface="+mj-ea"/>
                <a:cs typeface="Arial" panose="020B0604020202020204" pitchFamily="34" charset="0"/>
              </a:rPr>
              <a:t>補充說明</a:t>
            </a:r>
            <a:r>
              <a:rPr lang="en-US" altLang="zh-TW" sz="3600" dirty="0">
                <a:solidFill>
                  <a:schemeClr val="tx1"/>
                </a:solidFill>
                <a:latin typeface="+mj-ea"/>
                <a:cs typeface="Times New Roman" panose="02020603050405020304" pitchFamily="18" charset="0"/>
              </a:rPr>
              <a:t>(</a:t>
            </a:r>
            <a:r>
              <a:rPr lang="zh-TW" altLang="en-US" sz="3600" dirty="0">
                <a:solidFill>
                  <a:schemeClr val="tx1"/>
                </a:solidFill>
                <a:latin typeface="+mj-ea"/>
                <a:cs typeface="Times New Roman" panose="02020603050405020304" pitchFamily="18" charset="0"/>
              </a:rPr>
              <a:t>續</a:t>
            </a:r>
            <a:r>
              <a:rPr lang="en-US" altLang="zh-TW" sz="3600" dirty="0">
                <a:solidFill>
                  <a:schemeClr val="tx1"/>
                </a:solidFill>
                <a:latin typeface="+mj-ea"/>
                <a:cs typeface="Times New Roman" panose="02020603050405020304" pitchFamily="18" charset="0"/>
              </a:rPr>
              <a:t>)</a:t>
            </a:r>
            <a:endParaRPr lang="en-US" altLang="zh-TW" sz="3600" dirty="0">
              <a:solidFill>
                <a:schemeClr val="tx1"/>
              </a:solidFill>
              <a:latin typeface="+mj-ea"/>
            </a:endParaRPr>
          </a:p>
        </p:txBody>
      </p:sp>
      <p:sp>
        <p:nvSpPr>
          <p:cNvPr id="4101" name="Rectangle 3"/>
          <p:cNvSpPr>
            <a:spLocks noGrp="1" noChangeArrowheads="1"/>
          </p:cNvSpPr>
          <p:nvPr>
            <p:ph type="body" idx="1"/>
          </p:nvPr>
        </p:nvSpPr>
        <p:spPr>
          <a:xfrm>
            <a:off x="0" y="1700808"/>
            <a:ext cx="8892480" cy="5020666"/>
          </a:xfrm>
        </p:spPr>
        <p:txBody>
          <a:bodyPr>
            <a:normAutofit/>
          </a:bodyPr>
          <a:lstStyle/>
          <a:p>
            <a:pPr marL="838200" lvl="1" indent="-381000">
              <a:lnSpc>
                <a:spcPct val="160000"/>
              </a:lnSpc>
              <a:spcBef>
                <a:spcPts val="0"/>
              </a:spcBef>
            </a:pPr>
            <a:r>
              <a:rPr lang="zh-TW" altLang="en-US" sz="2800" dirty="0">
                <a:latin typeface="微軟正黑體" panose="020B0604030504040204" pitchFamily="34" charset="-120"/>
                <a:ea typeface="微軟正黑體" panose="020B0604030504040204" pitchFamily="34" charset="-120"/>
              </a:rPr>
              <a:t>陽明交通大學資工系 </a:t>
            </a:r>
            <a:r>
              <a:rPr lang="en-US" altLang="zh-TW" sz="2800" dirty="0">
                <a:latin typeface="微軟正黑體" panose="020B0604030504040204" pitchFamily="34" charset="-120"/>
                <a:ea typeface="微軟正黑體" panose="020B0604030504040204" pitchFamily="34" charset="-120"/>
              </a:rPr>
              <a:t>(</a:t>
            </a:r>
            <a:r>
              <a:rPr lang="zh-TW" altLang="en-US" sz="2800" dirty="0">
                <a:solidFill>
                  <a:schemeClr val="tx2"/>
                </a:solidFill>
                <a:latin typeface="微軟正黑體" panose="020B0604030504040204" pitchFamily="34" charset="-120"/>
                <a:ea typeface="微軟正黑體" panose="020B0604030504040204" pitchFamily="34" charset="-120"/>
              </a:rPr>
              <a:t>節錄</a:t>
            </a:r>
            <a:r>
              <a:rPr lang="en-US" altLang="zh-TW" sz="2800" dirty="0">
                <a:latin typeface="微軟正黑體" panose="020B0604030504040204" pitchFamily="34" charset="-120"/>
                <a:ea typeface="微軟正黑體" panose="020B0604030504040204" pitchFamily="34" charset="-120"/>
              </a:rPr>
              <a:t>114</a:t>
            </a:r>
            <a:r>
              <a:rPr lang="zh-TW" altLang="en-US" sz="2800" dirty="0">
                <a:latin typeface="微軟正黑體" panose="020B0604030504040204" pitchFamily="34" charset="-120"/>
                <a:ea typeface="微軟正黑體" panose="020B0604030504040204" pitchFamily="34" charset="-120"/>
              </a:rPr>
              <a:t>年</a:t>
            </a:r>
            <a:r>
              <a:rPr lang="zh-TW" altLang="en-US" sz="2800" dirty="0">
                <a:solidFill>
                  <a:schemeClr val="tx2"/>
                </a:solidFill>
                <a:latin typeface="微軟正黑體" panose="020B0604030504040204" pitchFamily="34" charset="-120"/>
                <a:ea typeface="微軟正黑體" panose="020B0604030504040204" pitchFamily="34" charset="-120"/>
              </a:rPr>
              <a:t>校系分則</a:t>
            </a:r>
            <a:r>
              <a:rPr lang="en-US" altLang="zh-TW" sz="2800" dirty="0">
                <a:solidFill>
                  <a:schemeClr val="tx2"/>
                </a:solidFill>
                <a:latin typeface="微軟正黑體" panose="020B0604030504040204" pitchFamily="34" charset="-120"/>
                <a:ea typeface="微軟正黑體" panose="020B0604030504040204" pitchFamily="34" charset="-120"/>
              </a:rPr>
              <a:t>)</a:t>
            </a:r>
            <a:endParaRPr lang="en-US" altLang="zh-TW" sz="2800" dirty="0">
              <a:latin typeface="微軟正黑體" panose="020B0604030504040204" pitchFamily="34" charset="-120"/>
              <a:ea typeface="微軟正黑體" panose="020B0604030504040204" pitchFamily="34" charset="-120"/>
            </a:endParaRPr>
          </a:p>
          <a:p>
            <a:pPr marL="1112520" lvl="2" indent="-381000" algn="just">
              <a:lnSpc>
                <a:spcPct val="160000"/>
              </a:lnSpc>
              <a:spcBef>
                <a:spcPts val="0"/>
              </a:spcBef>
            </a:pPr>
            <a:r>
              <a:rPr lang="en-US" altLang="zh-TW" sz="2400" b="0" i="0" dirty="0">
                <a:effectLst/>
                <a:latin typeface="微軟正黑體" panose="020B0604030504040204" pitchFamily="34" charset="-120"/>
                <a:ea typeface="微軟正黑體" panose="020B0604030504040204" pitchFamily="34" charset="-120"/>
              </a:rPr>
              <a:t>1.</a:t>
            </a:r>
            <a:r>
              <a:rPr lang="zh-TW" altLang="en-US" sz="2400" b="0" i="0" dirty="0">
                <a:effectLst/>
                <a:latin typeface="微軟正黑體" panose="020B0604030504040204" pitchFamily="34" charset="-120"/>
                <a:ea typeface="微軟正黑體" panose="020B0604030504040204" pitchFamily="34" charset="-120"/>
              </a:rPr>
              <a:t>多元表現中競賽表現或特殊優良表現可列出其它有利審查之表現，如資優班或特殊班證明或參加</a:t>
            </a:r>
            <a:r>
              <a:rPr lang="en-US" altLang="zh-TW" sz="2400" b="0" i="0" dirty="0">
                <a:effectLst/>
                <a:latin typeface="微軟正黑體" panose="020B0604030504040204" pitchFamily="34" charset="-120"/>
                <a:ea typeface="微軟正黑體" panose="020B0604030504040204" pitchFamily="34" charset="-120"/>
              </a:rPr>
              <a:t>APCS</a:t>
            </a:r>
            <a:r>
              <a:rPr lang="zh-TW" altLang="en-US" sz="2400" b="0" i="0" dirty="0">
                <a:effectLst/>
                <a:latin typeface="微軟正黑體" panose="020B0604030504040204" pitchFamily="34" charset="-120"/>
                <a:ea typeface="微軟正黑體" panose="020B0604030504040204" pitchFamily="34" charset="-120"/>
              </a:rPr>
              <a:t>、程式能力、數理能力、</a:t>
            </a:r>
            <a:r>
              <a:rPr lang="zh-TW" altLang="en-US" sz="2400" b="1" i="0" dirty="0">
                <a:solidFill>
                  <a:srgbClr val="C00000"/>
                </a:solidFill>
                <a:effectLst/>
                <a:latin typeface="微軟正黑體" panose="020B0604030504040204" pitchFamily="34" charset="-120"/>
                <a:ea typeface="微軟正黑體" panose="020B0604030504040204" pitchFamily="34" charset="-120"/>
              </a:rPr>
              <a:t>英文能力</a:t>
            </a:r>
            <a:r>
              <a:rPr lang="zh-TW" altLang="en-US" sz="2400" b="0" i="0" dirty="0">
                <a:effectLst/>
                <a:latin typeface="微軟正黑體" panose="020B0604030504040204" pitchFamily="34" charset="-120"/>
                <a:ea typeface="微軟正黑體" panose="020B0604030504040204" pitchFamily="34" charset="-120"/>
              </a:rPr>
              <a:t>等競賽，需附相關證明或獎狀</a:t>
            </a:r>
            <a:r>
              <a:rPr lang="en-US" altLang="zh-TW" sz="2400" b="0" i="0" dirty="0">
                <a:effectLst/>
                <a:latin typeface="微軟正黑體" panose="020B0604030504040204" pitchFamily="34" charset="-120"/>
                <a:ea typeface="微軟正黑體" panose="020B0604030504040204" pitchFamily="34" charset="-120"/>
              </a:rPr>
              <a:t>……</a:t>
            </a:r>
            <a:r>
              <a:rPr lang="zh-TW" altLang="en-US" sz="2400" b="0" i="0" dirty="0">
                <a:effectLst/>
                <a:latin typeface="微軟正黑體" panose="020B0604030504040204" pitchFamily="34" charset="-120"/>
                <a:ea typeface="微軟正黑體" panose="020B0604030504040204" pitchFamily="34" charset="-120"/>
              </a:rPr>
              <a:t>。 </a:t>
            </a:r>
            <a:endParaRPr lang="en-US" altLang="zh-TW" sz="2400" dirty="0">
              <a:latin typeface="微軟正黑體" panose="020B0604030504040204" pitchFamily="34" charset="-120"/>
              <a:ea typeface="微軟正黑體" panose="020B0604030504040204" pitchFamily="34" charset="-120"/>
            </a:endParaRPr>
          </a:p>
          <a:p>
            <a:pPr marL="838200" lvl="1" indent="-381000">
              <a:lnSpc>
                <a:spcPct val="160000"/>
              </a:lnSpc>
              <a:spcBef>
                <a:spcPts val="0"/>
              </a:spcBef>
            </a:pPr>
            <a:r>
              <a:rPr lang="zh-TW" altLang="en-US" sz="2800" dirty="0">
                <a:latin typeface="微軟正黑體" panose="020B0604030504040204" pitchFamily="34" charset="-120"/>
                <a:ea typeface="微軟正黑體" panose="020B0604030504040204" pitchFamily="34" charset="-120"/>
              </a:rPr>
              <a:t>中山大學資工系 </a:t>
            </a:r>
            <a:r>
              <a:rPr lang="en-US" altLang="zh-TW" sz="2800" dirty="0">
                <a:latin typeface="微軟正黑體" panose="020B0604030504040204" pitchFamily="34" charset="-120"/>
                <a:ea typeface="微軟正黑體" panose="020B0604030504040204" pitchFamily="34" charset="-120"/>
              </a:rPr>
              <a:t>(</a:t>
            </a:r>
            <a:r>
              <a:rPr lang="zh-TW" altLang="en-US" sz="2800" dirty="0">
                <a:solidFill>
                  <a:schemeClr val="tx2"/>
                </a:solidFill>
                <a:latin typeface="微軟正黑體" panose="020B0604030504040204" pitchFamily="34" charset="-120"/>
                <a:ea typeface="微軟正黑體" panose="020B0604030504040204" pitchFamily="34" charset="-120"/>
              </a:rPr>
              <a:t>節錄</a:t>
            </a:r>
            <a:r>
              <a:rPr lang="en-US" altLang="zh-TW" sz="2800" dirty="0">
                <a:latin typeface="微軟正黑體" panose="020B0604030504040204" pitchFamily="34" charset="-120"/>
                <a:ea typeface="微軟正黑體" panose="020B0604030504040204" pitchFamily="34" charset="-120"/>
              </a:rPr>
              <a:t>114</a:t>
            </a:r>
            <a:r>
              <a:rPr lang="zh-TW" altLang="en-US" sz="2800" dirty="0">
                <a:latin typeface="微軟正黑體" panose="020B0604030504040204" pitchFamily="34" charset="-120"/>
                <a:ea typeface="微軟正黑體" panose="020B0604030504040204" pitchFamily="34" charset="-120"/>
              </a:rPr>
              <a:t>年</a:t>
            </a:r>
            <a:r>
              <a:rPr lang="zh-TW" altLang="en-US" sz="2800" dirty="0">
                <a:solidFill>
                  <a:schemeClr val="tx2"/>
                </a:solidFill>
                <a:latin typeface="微軟正黑體" panose="020B0604030504040204" pitchFamily="34" charset="-120"/>
                <a:ea typeface="微軟正黑體" panose="020B0604030504040204" pitchFamily="34" charset="-120"/>
              </a:rPr>
              <a:t>校系分則</a:t>
            </a:r>
            <a:r>
              <a:rPr lang="en-US" altLang="zh-TW" sz="2800" dirty="0">
                <a:solidFill>
                  <a:schemeClr val="tx2"/>
                </a:solidFill>
                <a:latin typeface="微軟正黑體" panose="020B0604030504040204" pitchFamily="34" charset="-120"/>
                <a:ea typeface="微軟正黑體" panose="020B0604030504040204" pitchFamily="34" charset="-120"/>
              </a:rPr>
              <a:t>)</a:t>
            </a:r>
            <a:endParaRPr lang="en-US" altLang="zh-TW" sz="2800" dirty="0">
              <a:latin typeface="微軟正黑體" panose="020B0604030504040204" pitchFamily="34" charset="-120"/>
              <a:ea typeface="微軟正黑體" panose="020B0604030504040204" pitchFamily="34" charset="-120"/>
            </a:endParaRPr>
          </a:p>
          <a:p>
            <a:pPr marL="1112520" lvl="2" indent="-381000" algn="just">
              <a:lnSpc>
                <a:spcPct val="160000"/>
              </a:lnSpc>
              <a:spcBef>
                <a:spcPts val="0"/>
              </a:spcBef>
            </a:pPr>
            <a:r>
              <a:rPr lang="en-US" altLang="zh-TW" sz="2400" dirty="0">
                <a:latin typeface="微軟正黑體" panose="020B0604030504040204" pitchFamily="34" charset="-120"/>
                <a:ea typeface="微軟正黑體" panose="020B0604030504040204" pitchFamily="34" charset="-120"/>
              </a:rPr>
              <a:t>1.</a:t>
            </a:r>
            <a:r>
              <a:rPr lang="zh-TW" altLang="en-US" sz="2400" dirty="0">
                <a:latin typeface="微軟正黑體" panose="020B0604030504040204" pitchFamily="34" charset="-120"/>
                <a:ea typeface="微軟正黑體" panose="020B0604030504040204" pitchFamily="34" charset="-120"/>
              </a:rPr>
              <a:t> </a:t>
            </a:r>
            <a:r>
              <a:rPr lang="zh-TW" altLang="en-US" sz="2400" b="0" i="0" dirty="0">
                <a:solidFill>
                  <a:srgbClr val="000000"/>
                </a:solidFill>
                <a:effectLst/>
                <a:latin typeface="微軟正黑體" panose="020B0604030504040204" pitchFamily="34" charset="-120"/>
                <a:ea typeface="微軟正黑體" panose="020B0604030504040204" pitchFamily="34" charset="-120"/>
              </a:rPr>
              <a:t>檢定證照含英語文能力檢定證明</a:t>
            </a:r>
            <a:r>
              <a:rPr lang="en-US" altLang="zh-TW" sz="2400" b="0" i="0" dirty="0">
                <a:solidFill>
                  <a:srgbClr val="000000"/>
                </a:solidFill>
                <a:effectLst/>
                <a:latin typeface="微軟正黑體" panose="020B0604030504040204" pitchFamily="34" charset="-120"/>
                <a:ea typeface="微軟正黑體" panose="020B0604030504040204" pitchFamily="34" charset="-120"/>
              </a:rPr>
              <a:t>(</a:t>
            </a:r>
            <a:r>
              <a:rPr lang="zh-TW" altLang="en-US" sz="2400" b="0" i="0" dirty="0">
                <a:solidFill>
                  <a:srgbClr val="000000"/>
                </a:solidFill>
                <a:effectLst/>
                <a:latin typeface="微軟正黑體" panose="020B0604030504040204" pitchFamily="34" charset="-120"/>
                <a:ea typeface="微軟正黑體" panose="020B0604030504040204" pitchFamily="34" charset="-120"/>
              </a:rPr>
              <a:t>適用全民英檢或</a:t>
            </a:r>
            <a:r>
              <a:rPr lang="en-US" altLang="zh-TW" sz="2400" b="0" i="0" dirty="0">
                <a:solidFill>
                  <a:srgbClr val="000000"/>
                </a:solidFill>
                <a:effectLst/>
                <a:latin typeface="微軟正黑體" panose="020B0604030504040204" pitchFamily="34" charset="-120"/>
                <a:ea typeface="微軟正黑體" panose="020B0604030504040204" pitchFamily="34" charset="-120"/>
              </a:rPr>
              <a:t>TOEIC)</a:t>
            </a:r>
            <a:r>
              <a:rPr lang="zh-TW" altLang="en-US" sz="2400" b="0" i="0" dirty="0">
                <a:solidFill>
                  <a:srgbClr val="000000"/>
                </a:solidFill>
                <a:effectLst/>
                <a:latin typeface="微軟正黑體" panose="020B0604030504040204" pitchFamily="34" charset="-120"/>
                <a:ea typeface="微軟正黑體" panose="020B0604030504040204" pitchFamily="34" charset="-120"/>
              </a:rPr>
              <a:t>。</a:t>
            </a:r>
            <a:r>
              <a:rPr lang="en-US" altLang="zh-TW" sz="2400" dirty="0">
                <a:latin typeface="微軟正黑體" panose="020B0604030504040204" pitchFamily="34" charset="-120"/>
                <a:ea typeface="微軟正黑體" panose="020B0604030504040204" pitchFamily="34" charset="-120"/>
              </a:rPr>
              <a:t>2. </a:t>
            </a:r>
            <a:r>
              <a:rPr lang="zh-TW" altLang="en-US" sz="2400" dirty="0">
                <a:latin typeface="微軟正黑體" panose="020B0604030504040204" pitchFamily="34" charset="-120"/>
                <a:ea typeface="微軟正黑體" panose="020B0604030504040204" pitchFamily="34" charset="-120"/>
              </a:rPr>
              <a:t>若無上述相關資料，可不須上傳。</a:t>
            </a:r>
            <a:endParaRPr lang="en-US" altLang="zh-TW" sz="2400" i="0" dirty="0">
              <a:solidFill>
                <a:srgbClr val="373737"/>
              </a:solidFill>
              <a:effectLst/>
              <a:latin typeface="微軟正黑體" panose="020B0604030504040204" pitchFamily="34" charset="-120"/>
              <a:ea typeface="微軟正黑體" panose="020B0604030504040204" pitchFamily="34" charset="-120"/>
            </a:endParaRPr>
          </a:p>
        </p:txBody>
      </p:sp>
      <p:sp>
        <p:nvSpPr>
          <p:cNvPr id="5" name="投影片編號版面配置區 5">
            <a:extLst>
              <a:ext uri="{FF2B5EF4-FFF2-40B4-BE49-F238E27FC236}">
                <a16:creationId xmlns:a16="http://schemas.microsoft.com/office/drawing/2014/main" id="{8658CF8F-46A0-4B7A-A743-BBF34C32BB74}"/>
              </a:ext>
            </a:extLst>
          </p:cNvPr>
          <p:cNvSpPr>
            <a:spLocks noGrp="1"/>
          </p:cNvSpPr>
          <p:nvPr>
            <p:ph type="sldNum" sz="quarter" idx="12"/>
          </p:nvPr>
        </p:nvSpPr>
        <p:spPr>
          <a:xfrm>
            <a:off x="7924800" y="6356350"/>
            <a:ext cx="762000" cy="365125"/>
          </a:xfrm>
          <a:noFill/>
        </p:spPr>
        <p:txBody>
          <a:bodyPr/>
          <a:lstStyle/>
          <a:p>
            <a:fld id="{BA658583-FC9A-445C-AB03-44C0F41B7F77}" type="slidenum">
              <a:rPr lang="en-US" altLang="zh-TW" sz="1400" smtClean="0">
                <a:latin typeface="微軟正黑體" panose="020B0604030504040204" pitchFamily="34" charset="-120"/>
                <a:ea typeface="微軟正黑體" panose="020B0604030504040204" pitchFamily="34" charset="-120"/>
                <a:cs typeface="Times New Roman" panose="02020603050405020304" pitchFamily="18" charset="0"/>
              </a:rPr>
              <a:pPr/>
              <a:t>61</a:t>
            </a:fld>
            <a:endParaRPr lang="en-US" altLang="zh-TW" sz="1400" dirty="0">
              <a:latin typeface="微軟正黑體" panose="020B0604030504040204" pitchFamily="34" charset="-120"/>
              <a:ea typeface="微軟正黑體" panose="020B0604030504040204" pitchFamily="34" charset="-120"/>
              <a:cs typeface="Times New Roman" panose="02020603050405020304" pitchFamily="18" charset="0"/>
            </a:endParaRPr>
          </a:p>
        </p:txBody>
      </p:sp>
    </p:spTree>
    <p:extLst>
      <p:ext uri="{BB962C8B-B14F-4D97-AF65-F5344CB8AC3E}">
        <p14:creationId xmlns:p14="http://schemas.microsoft.com/office/powerpoint/2010/main" val="3773175855"/>
      </p:ext>
    </p:extLst>
  </p:cSld>
  <p:clrMapOvr>
    <a:masterClrMapping/>
  </p:clrMapOvr>
  <p:transition/>
</p:sld>
</file>

<file path=ppt/slides/slide6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00" name="AutoShape 2"/>
          <p:cNvSpPr>
            <a:spLocks noGrp="1" noChangeArrowheads="1"/>
          </p:cNvSpPr>
          <p:nvPr>
            <p:ph type="title"/>
          </p:nvPr>
        </p:nvSpPr>
        <p:spPr>
          <a:xfrm>
            <a:off x="539552" y="908720"/>
            <a:ext cx="8352928" cy="720080"/>
          </a:xfrm>
        </p:spPr>
        <p:txBody>
          <a:bodyPr>
            <a:noAutofit/>
          </a:bodyPr>
          <a:lstStyle/>
          <a:p>
            <a:r>
              <a:rPr lang="zh-TW" altLang="en-US" sz="3600" kern="100" dirty="0">
                <a:solidFill>
                  <a:schemeClr val="tx1"/>
                </a:solidFill>
                <a:latin typeface="+mj-ea"/>
                <a:cs typeface="Arial" panose="020B0604020202020204" pitchFamily="34" charset="0"/>
              </a:rPr>
              <a:t>補充說明</a:t>
            </a:r>
            <a:r>
              <a:rPr lang="en-US" altLang="zh-TW" sz="3600" dirty="0">
                <a:solidFill>
                  <a:schemeClr val="tx1"/>
                </a:solidFill>
                <a:latin typeface="+mj-ea"/>
                <a:cs typeface="Times New Roman" panose="02020603050405020304" pitchFamily="18" charset="0"/>
              </a:rPr>
              <a:t>(</a:t>
            </a:r>
            <a:r>
              <a:rPr lang="zh-TW" altLang="en-US" sz="3600" dirty="0">
                <a:solidFill>
                  <a:schemeClr val="tx1"/>
                </a:solidFill>
                <a:latin typeface="+mj-ea"/>
                <a:cs typeface="Times New Roman" panose="02020603050405020304" pitchFamily="18" charset="0"/>
              </a:rPr>
              <a:t>續</a:t>
            </a:r>
            <a:r>
              <a:rPr lang="en-US" altLang="zh-TW" sz="3600" dirty="0">
                <a:solidFill>
                  <a:schemeClr val="tx1"/>
                </a:solidFill>
                <a:latin typeface="+mj-ea"/>
                <a:cs typeface="Times New Roman" panose="02020603050405020304" pitchFamily="18" charset="0"/>
              </a:rPr>
              <a:t>)</a:t>
            </a:r>
            <a:endParaRPr lang="en-US" altLang="zh-TW" sz="3600" dirty="0">
              <a:solidFill>
                <a:schemeClr val="tx1"/>
              </a:solidFill>
              <a:latin typeface="+mj-ea"/>
            </a:endParaRPr>
          </a:p>
        </p:txBody>
      </p:sp>
      <p:sp>
        <p:nvSpPr>
          <p:cNvPr id="4101" name="Rectangle 3"/>
          <p:cNvSpPr>
            <a:spLocks noGrp="1" noChangeArrowheads="1"/>
          </p:cNvSpPr>
          <p:nvPr>
            <p:ph type="body" idx="1"/>
          </p:nvPr>
        </p:nvSpPr>
        <p:spPr>
          <a:xfrm>
            <a:off x="0" y="1700808"/>
            <a:ext cx="8892480" cy="5020666"/>
          </a:xfrm>
        </p:spPr>
        <p:txBody>
          <a:bodyPr>
            <a:normAutofit/>
          </a:bodyPr>
          <a:lstStyle/>
          <a:p>
            <a:pPr marL="838200" lvl="1" indent="-381000">
              <a:lnSpc>
                <a:spcPct val="160000"/>
              </a:lnSpc>
              <a:spcBef>
                <a:spcPts val="0"/>
              </a:spcBef>
            </a:pPr>
            <a:r>
              <a:rPr lang="zh-TW" altLang="en-US" sz="2800" dirty="0">
                <a:latin typeface="微軟正黑體" panose="020B0604030504040204" pitchFamily="34" charset="-120"/>
                <a:ea typeface="微軟正黑體" panose="020B0604030504040204" pitchFamily="34" charset="-120"/>
              </a:rPr>
              <a:t>師大資工系 </a:t>
            </a:r>
            <a:r>
              <a:rPr lang="en-US" altLang="zh-TW" sz="2800" dirty="0">
                <a:latin typeface="微軟正黑體" panose="020B0604030504040204" pitchFamily="34" charset="-120"/>
                <a:ea typeface="微軟正黑體" panose="020B0604030504040204" pitchFamily="34" charset="-120"/>
              </a:rPr>
              <a:t>(</a:t>
            </a:r>
            <a:r>
              <a:rPr lang="zh-TW" altLang="en-US" sz="2800" dirty="0">
                <a:solidFill>
                  <a:schemeClr val="tx2"/>
                </a:solidFill>
                <a:latin typeface="微軟正黑體" panose="020B0604030504040204" pitchFamily="34" charset="-120"/>
                <a:ea typeface="微軟正黑體" panose="020B0604030504040204" pitchFamily="34" charset="-120"/>
              </a:rPr>
              <a:t>節錄</a:t>
            </a:r>
            <a:r>
              <a:rPr lang="en-US" altLang="zh-TW" sz="2800" dirty="0">
                <a:latin typeface="微軟正黑體" panose="020B0604030504040204" pitchFamily="34" charset="-120"/>
                <a:ea typeface="微軟正黑體" panose="020B0604030504040204" pitchFamily="34" charset="-120"/>
              </a:rPr>
              <a:t>114</a:t>
            </a:r>
            <a:r>
              <a:rPr lang="zh-TW" altLang="en-US" sz="2800" dirty="0">
                <a:latin typeface="微軟正黑體" panose="020B0604030504040204" pitchFamily="34" charset="-120"/>
                <a:ea typeface="微軟正黑體" panose="020B0604030504040204" pitchFamily="34" charset="-120"/>
              </a:rPr>
              <a:t>年</a:t>
            </a:r>
            <a:r>
              <a:rPr lang="zh-TW" altLang="en-US" sz="2800" dirty="0">
                <a:solidFill>
                  <a:schemeClr val="tx2"/>
                </a:solidFill>
                <a:latin typeface="微軟正黑體" panose="020B0604030504040204" pitchFamily="34" charset="-120"/>
                <a:ea typeface="微軟正黑體" panose="020B0604030504040204" pitchFamily="34" charset="-120"/>
              </a:rPr>
              <a:t>校系分則</a:t>
            </a:r>
            <a:r>
              <a:rPr lang="en-US" altLang="zh-TW" sz="2800" dirty="0">
                <a:solidFill>
                  <a:schemeClr val="tx2"/>
                </a:solidFill>
                <a:latin typeface="微軟正黑體" panose="020B0604030504040204" pitchFamily="34" charset="-120"/>
                <a:ea typeface="微軟正黑體" panose="020B0604030504040204" pitchFamily="34" charset="-120"/>
              </a:rPr>
              <a:t>)</a:t>
            </a:r>
            <a:endParaRPr lang="en-US" altLang="zh-TW" sz="2800" dirty="0">
              <a:latin typeface="微軟正黑體" panose="020B0604030504040204" pitchFamily="34" charset="-120"/>
              <a:ea typeface="微軟正黑體" panose="020B0604030504040204" pitchFamily="34" charset="-120"/>
            </a:endParaRPr>
          </a:p>
          <a:p>
            <a:pPr marL="1112520" lvl="2" indent="-381000">
              <a:lnSpc>
                <a:spcPct val="160000"/>
              </a:lnSpc>
              <a:spcBef>
                <a:spcPts val="0"/>
              </a:spcBef>
            </a:pPr>
            <a:r>
              <a:rPr lang="zh-TW" altLang="en-US" sz="2400" b="0" i="0" dirty="0">
                <a:solidFill>
                  <a:srgbClr val="000000"/>
                </a:solidFill>
                <a:effectLst/>
                <a:latin typeface="微軟正黑體" panose="020B0604030504040204" pitchFamily="34" charset="-120"/>
                <a:ea typeface="微軟正黑體" panose="020B0604030504040204" pitchFamily="34" charset="-120"/>
              </a:rPr>
              <a:t>「</a:t>
            </a:r>
            <a:r>
              <a:rPr lang="zh-TW" altLang="en-US" sz="2400" b="1" i="0" dirty="0">
                <a:solidFill>
                  <a:srgbClr val="C00000"/>
                </a:solidFill>
                <a:effectLst/>
                <a:latin typeface="微軟正黑體" panose="020B0604030504040204" pitchFamily="34" charset="-120"/>
                <a:ea typeface="微軟正黑體" panose="020B0604030504040204" pitchFamily="34" charset="-120"/>
              </a:rPr>
              <a:t>英語能力證明</a:t>
            </a:r>
            <a:r>
              <a:rPr lang="zh-TW" altLang="en-US" sz="2400" b="0" i="0" dirty="0">
                <a:solidFill>
                  <a:srgbClr val="000000"/>
                </a:solidFill>
                <a:effectLst/>
                <a:latin typeface="微軟正黑體" panose="020B0604030504040204" pitchFamily="34" charset="-120"/>
                <a:ea typeface="微軟正黑體" panose="020B0604030504040204" pitchFamily="34" charset="-120"/>
              </a:rPr>
              <a:t>」如全民英檢、 </a:t>
            </a:r>
            <a:r>
              <a:rPr lang="en-US" altLang="zh-TW" sz="2400" b="0" i="0" dirty="0">
                <a:solidFill>
                  <a:srgbClr val="000000"/>
                </a:solidFill>
                <a:effectLst/>
                <a:latin typeface="微軟正黑體" panose="020B0604030504040204" pitchFamily="34" charset="-120"/>
                <a:ea typeface="微軟正黑體" panose="020B0604030504040204" pitchFamily="34" charset="-120"/>
              </a:rPr>
              <a:t>TOEIC</a:t>
            </a:r>
            <a:r>
              <a:rPr lang="zh-TW" altLang="en-US" sz="2400" b="0" i="0" dirty="0">
                <a:solidFill>
                  <a:srgbClr val="000000"/>
                </a:solidFill>
                <a:effectLst/>
                <a:latin typeface="微軟正黑體" panose="020B0604030504040204" pitchFamily="34" charset="-120"/>
                <a:ea typeface="微軟正黑體" panose="020B0604030504040204" pitchFamily="34" charset="-120"/>
              </a:rPr>
              <a:t>、 </a:t>
            </a:r>
            <a:r>
              <a:rPr lang="en-US" altLang="zh-TW" sz="2400" b="0" i="0" dirty="0">
                <a:solidFill>
                  <a:srgbClr val="000000"/>
                </a:solidFill>
                <a:effectLst/>
                <a:latin typeface="微軟正黑體" panose="020B0604030504040204" pitchFamily="34" charset="-120"/>
                <a:ea typeface="微軟正黑體" panose="020B0604030504040204" pitchFamily="34" charset="-120"/>
              </a:rPr>
              <a:t>TOEFL</a:t>
            </a:r>
            <a:r>
              <a:rPr lang="zh-TW" altLang="en-US" sz="2400" b="0" i="0" dirty="0">
                <a:solidFill>
                  <a:srgbClr val="000000"/>
                </a:solidFill>
                <a:effectLst/>
                <a:latin typeface="微軟正黑體" panose="020B0604030504040204" pitchFamily="34" charset="-120"/>
                <a:ea typeface="微軟正黑體" panose="020B0604030504040204" pitchFamily="34" charset="-120"/>
              </a:rPr>
              <a:t>、高中英語聽力測驗等。</a:t>
            </a:r>
            <a:r>
              <a:rPr lang="zh-TW" altLang="en-US" sz="2400" b="0" i="0" dirty="0">
                <a:effectLst/>
                <a:latin typeface="微軟正黑體" panose="020B0604030504040204" pitchFamily="34" charset="-120"/>
                <a:ea typeface="微軟正黑體" panose="020B0604030504040204" pitchFamily="34" charset="-120"/>
              </a:rPr>
              <a:t> </a:t>
            </a:r>
            <a:endParaRPr lang="en-US" altLang="zh-TW" sz="2400" dirty="0">
              <a:latin typeface="微軟正黑體" panose="020B0604030504040204" pitchFamily="34" charset="-120"/>
              <a:ea typeface="微軟正黑體" panose="020B0604030504040204" pitchFamily="34" charset="-120"/>
            </a:endParaRPr>
          </a:p>
          <a:p>
            <a:pPr marL="838200" lvl="1" indent="-381000">
              <a:lnSpc>
                <a:spcPct val="160000"/>
              </a:lnSpc>
              <a:spcBef>
                <a:spcPts val="0"/>
              </a:spcBef>
            </a:pPr>
            <a:r>
              <a:rPr lang="zh-TW" altLang="en-US" sz="2800" dirty="0">
                <a:latin typeface="微軟正黑體" panose="020B0604030504040204" pitchFamily="34" charset="-120"/>
                <a:ea typeface="微軟正黑體" panose="020B0604030504040204" pitchFamily="34" charset="-120"/>
              </a:rPr>
              <a:t>師大生命科學系 </a:t>
            </a:r>
            <a:r>
              <a:rPr lang="en-US" altLang="zh-TW" sz="2800" dirty="0">
                <a:latin typeface="微軟正黑體" panose="020B0604030504040204" pitchFamily="34" charset="-120"/>
                <a:ea typeface="微軟正黑體" panose="020B0604030504040204" pitchFamily="34" charset="-120"/>
              </a:rPr>
              <a:t>(</a:t>
            </a:r>
            <a:r>
              <a:rPr lang="zh-TW" altLang="en-US" sz="2800" dirty="0">
                <a:solidFill>
                  <a:schemeClr val="tx2"/>
                </a:solidFill>
                <a:latin typeface="微軟正黑體" panose="020B0604030504040204" pitchFamily="34" charset="-120"/>
                <a:ea typeface="微軟正黑體" panose="020B0604030504040204" pitchFamily="34" charset="-120"/>
              </a:rPr>
              <a:t>節錄</a:t>
            </a:r>
            <a:r>
              <a:rPr lang="en-US" altLang="zh-TW" sz="2800" dirty="0">
                <a:latin typeface="微軟正黑體" panose="020B0604030504040204" pitchFamily="34" charset="-120"/>
                <a:ea typeface="微軟正黑體" panose="020B0604030504040204" pitchFamily="34" charset="-120"/>
              </a:rPr>
              <a:t>114</a:t>
            </a:r>
            <a:r>
              <a:rPr lang="zh-TW" altLang="en-US" sz="2800" dirty="0">
                <a:latin typeface="微軟正黑體" panose="020B0604030504040204" pitchFamily="34" charset="-120"/>
                <a:ea typeface="微軟正黑體" panose="020B0604030504040204" pitchFamily="34" charset="-120"/>
              </a:rPr>
              <a:t>年</a:t>
            </a:r>
            <a:r>
              <a:rPr lang="zh-TW" altLang="en-US" sz="2800" dirty="0">
                <a:solidFill>
                  <a:schemeClr val="tx2"/>
                </a:solidFill>
                <a:latin typeface="微軟正黑體" panose="020B0604030504040204" pitchFamily="34" charset="-120"/>
                <a:ea typeface="微軟正黑體" panose="020B0604030504040204" pitchFamily="34" charset="-120"/>
              </a:rPr>
              <a:t>校系分則</a:t>
            </a:r>
            <a:r>
              <a:rPr lang="en-US" altLang="zh-TW" sz="2800" dirty="0">
                <a:solidFill>
                  <a:schemeClr val="tx2"/>
                </a:solidFill>
                <a:latin typeface="微軟正黑體" panose="020B0604030504040204" pitchFamily="34" charset="-120"/>
                <a:ea typeface="微軟正黑體" panose="020B0604030504040204" pitchFamily="34" charset="-120"/>
              </a:rPr>
              <a:t>)</a:t>
            </a:r>
            <a:endParaRPr lang="en-US" altLang="zh-TW" sz="2800" dirty="0">
              <a:latin typeface="微軟正黑體" panose="020B0604030504040204" pitchFamily="34" charset="-120"/>
              <a:ea typeface="微軟正黑體" panose="020B0604030504040204" pitchFamily="34" charset="-120"/>
            </a:endParaRPr>
          </a:p>
          <a:p>
            <a:pPr marL="1112520" lvl="2" indent="-381000">
              <a:lnSpc>
                <a:spcPct val="160000"/>
              </a:lnSpc>
              <a:spcBef>
                <a:spcPts val="0"/>
              </a:spcBef>
            </a:pPr>
            <a:r>
              <a:rPr lang="zh-TW" altLang="en-US" sz="2400" b="1" i="0" dirty="0">
                <a:solidFill>
                  <a:srgbClr val="C00000"/>
                </a:solidFill>
                <a:effectLst/>
                <a:latin typeface="微軟正黑體" panose="020B0604030504040204" pitchFamily="34" charset="-120"/>
                <a:ea typeface="微軟正黑體" panose="020B0604030504040204" pitchFamily="34" charset="-120"/>
              </a:rPr>
              <a:t>英語能力證明</a:t>
            </a:r>
            <a:r>
              <a:rPr lang="zh-TW" altLang="en-US" sz="2400" b="0" i="0" dirty="0">
                <a:solidFill>
                  <a:srgbClr val="000000"/>
                </a:solidFill>
                <a:effectLst/>
                <a:latin typeface="微軟正黑體" panose="020B0604030504040204" pitchFamily="34" charset="-120"/>
                <a:ea typeface="微軟正黑體" panose="020B0604030504040204" pitchFamily="34" charset="-120"/>
              </a:rPr>
              <a:t>─如：高中英聽、全民英檢、雅思、多益、托福等成績單或證書。</a:t>
            </a:r>
            <a:r>
              <a:rPr lang="zh-TW" altLang="en-US" sz="2400" b="0" i="0" dirty="0">
                <a:effectLst/>
                <a:latin typeface="微軟正黑體" panose="020B0604030504040204" pitchFamily="34" charset="-120"/>
                <a:ea typeface="微軟正黑體" panose="020B0604030504040204" pitchFamily="34" charset="-120"/>
              </a:rPr>
              <a:t> </a:t>
            </a:r>
            <a:endParaRPr lang="en-US" altLang="zh-TW" sz="2400" dirty="0">
              <a:latin typeface="微軟正黑體" panose="020B0604030504040204" pitchFamily="34" charset="-120"/>
              <a:ea typeface="微軟正黑體" panose="020B0604030504040204" pitchFamily="34" charset="-120"/>
            </a:endParaRPr>
          </a:p>
        </p:txBody>
      </p:sp>
      <p:sp>
        <p:nvSpPr>
          <p:cNvPr id="5" name="投影片編號版面配置區 5">
            <a:extLst>
              <a:ext uri="{FF2B5EF4-FFF2-40B4-BE49-F238E27FC236}">
                <a16:creationId xmlns:a16="http://schemas.microsoft.com/office/drawing/2014/main" id="{8658CF8F-46A0-4B7A-A743-BBF34C32BB74}"/>
              </a:ext>
            </a:extLst>
          </p:cNvPr>
          <p:cNvSpPr>
            <a:spLocks noGrp="1"/>
          </p:cNvSpPr>
          <p:nvPr>
            <p:ph type="sldNum" sz="quarter" idx="12"/>
          </p:nvPr>
        </p:nvSpPr>
        <p:spPr>
          <a:xfrm>
            <a:off x="7924800" y="6356350"/>
            <a:ext cx="762000" cy="365125"/>
          </a:xfrm>
          <a:noFill/>
        </p:spPr>
        <p:txBody>
          <a:bodyPr/>
          <a:lstStyle/>
          <a:p>
            <a:fld id="{BA658583-FC9A-445C-AB03-44C0F41B7F77}" type="slidenum">
              <a:rPr lang="en-US" altLang="zh-TW" sz="1400" smtClean="0">
                <a:latin typeface="微軟正黑體" panose="020B0604030504040204" pitchFamily="34" charset="-120"/>
                <a:ea typeface="微軟正黑體" panose="020B0604030504040204" pitchFamily="34" charset="-120"/>
                <a:cs typeface="Times New Roman" panose="02020603050405020304" pitchFamily="18" charset="0"/>
              </a:rPr>
              <a:pPr/>
              <a:t>62</a:t>
            </a:fld>
            <a:endParaRPr lang="en-US" altLang="zh-TW" sz="1400" dirty="0">
              <a:latin typeface="微軟正黑體" panose="020B0604030504040204" pitchFamily="34" charset="-120"/>
              <a:ea typeface="微軟正黑體" panose="020B0604030504040204" pitchFamily="34" charset="-120"/>
              <a:cs typeface="Times New Roman" panose="02020603050405020304" pitchFamily="18" charset="0"/>
            </a:endParaRPr>
          </a:p>
        </p:txBody>
      </p:sp>
    </p:spTree>
    <p:extLst>
      <p:ext uri="{BB962C8B-B14F-4D97-AF65-F5344CB8AC3E}">
        <p14:creationId xmlns:p14="http://schemas.microsoft.com/office/powerpoint/2010/main" val="1137643031"/>
      </p:ext>
    </p:extLst>
  </p:cSld>
  <p:clrMapOvr>
    <a:masterClrMapping/>
  </p:clrMapOvr>
  <p:transition/>
</p:sld>
</file>

<file path=ppt/slides/slide6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00" name="AutoShape 2"/>
          <p:cNvSpPr>
            <a:spLocks noGrp="1" noChangeArrowheads="1"/>
          </p:cNvSpPr>
          <p:nvPr>
            <p:ph type="title"/>
          </p:nvPr>
        </p:nvSpPr>
        <p:spPr>
          <a:xfrm>
            <a:off x="539552" y="908720"/>
            <a:ext cx="8352928" cy="720080"/>
          </a:xfrm>
        </p:spPr>
        <p:txBody>
          <a:bodyPr>
            <a:noAutofit/>
          </a:bodyPr>
          <a:lstStyle/>
          <a:p>
            <a:r>
              <a:rPr lang="zh-TW" altLang="en-US" sz="3600" kern="0" dirty="0">
                <a:latin typeface="微軟正黑體" panose="020B0604030504040204" pitchFamily="34" charset="-120"/>
                <a:cs typeface="Times New Roman" panose="02020603050405020304" pitchFamily="18" charset="0"/>
              </a:rPr>
              <a:t>想想看</a:t>
            </a:r>
            <a:endParaRPr lang="en-US" altLang="zh-TW" sz="3600" dirty="0">
              <a:latin typeface="+mj-ea"/>
            </a:endParaRPr>
          </a:p>
        </p:txBody>
      </p:sp>
      <p:sp>
        <p:nvSpPr>
          <p:cNvPr id="4101" name="Rectangle 3"/>
          <p:cNvSpPr>
            <a:spLocks noGrp="1" noChangeArrowheads="1"/>
          </p:cNvSpPr>
          <p:nvPr>
            <p:ph type="body" idx="1"/>
          </p:nvPr>
        </p:nvSpPr>
        <p:spPr>
          <a:xfrm>
            <a:off x="0" y="1700808"/>
            <a:ext cx="8892480" cy="5020666"/>
          </a:xfrm>
        </p:spPr>
        <p:txBody>
          <a:bodyPr>
            <a:normAutofit/>
          </a:bodyPr>
          <a:lstStyle/>
          <a:p>
            <a:pPr marL="800100" lvl="1" indent="-342900">
              <a:lnSpc>
                <a:spcPct val="150000"/>
              </a:lnSpc>
              <a:spcBef>
                <a:spcPts val="0"/>
              </a:spcBef>
            </a:pPr>
            <a:r>
              <a:rPr lang="zh-TW" altLang="en-US" sz="2800" dirty="0">
                <a:latin typeface="微軟正黑體" panose="020B0604030504040204" pitchFamily="34" charset="-120"/>
                <a:ea typeface="微軟正黑體" panose="020B0604030504040204" pitchFamily="34" charset="-120"/>
              </a:rPr>
              <a:t>如果之前上傳的課程學習成果或多元表現百字簡述寫得不好，怎麼辦？</a:t>
            </a:r>
            <a:endParaRPr lang="en-US" altLang="zh-TW" sz="2800" dirty="0">
              <a:latin typeface="微軟正黑體" panose="020B0604030504040204" pitchFamily="34" charset="-120"/>
              <a:ea typeface="微軟正黑體" panose="020B0604030504040204" pitchFamily="34" charset="-120"/>
            </a:endParaRPr>
          </a:p>
          <a:p>
            <a:pPr marL="1074420" lvl="2" indent="-342900">
              <a:lnSpc>
                <a:spcPct val="150000"/>
              </a:lnSpc>
              <a:spcBef>
                <a:spcPts val="0"/>
              </a:spcBef>
            </a:pPr>
            <a:r>
              <a:rPr lang="zh-TW" altLang="en-US" sz="2400" dirty="0">
                <a:latin typeface="微軟正黑體" panose="020B0604030504040204" pitchFamily="34" charset="-120"/>
                <a:ea typeface="微軟正黑體" panose="020B0604030504040204" pitchFamily="34" charset="-120"/>
              </a:rPr>
              <a:t>可適度使用「學習歷程自述」與「多元表現綜整心得」補百字簡述的不足。</a:t>
            </a:r>
            <a:endParaRPr lang="en-US" altLang="zh-TW" sz="2400" dirty="0">
              <a:latin typeface="微軟正黑體" panose="020B0604030504040204" pitchFamily="34" charset="-120"/>
              <a:ea typeface="微軟正黑體" panose="020B0604030504040204" pitchFamily="34" charset="-120"/>
            </a:endParaRPr>
          </a:p>
          <a:p>
            <a:pPr marL="800100" lvl="1" indent="-342900">
              <a:lnSpc>
                <a:spcPct val="150000"/>
              </a:lnSpc>
              <a:spcBef>
                <a:spcPts val="0"/>
              </a:spcBef>
            </a:pPr>
            <a:r>
              <a:rPr lang="zh-TW" altLang="en-US" sz="2800" dirty="0">
                <a:latin typeface="微軟正黑體" panose="020B0604030504040204" pitchFamily="34" charset="-120"/>
                <a:ea typeface="微軟正黑體" panose="020B0604030504040204" pitchFamily="34" charset="-120"/>
              </a:rPr>
              <a:t>在校成績一定要呈現在學習歷程自述嗎？</a:t>
            </a:r>
            <a:endParaRPr lang="en-US" altLang="zh-TW" sz="2800" dirty="0">
              <a:latin typeface="微軟正黑體" panose="020B0604030504040204" pitchFamily="34" charset="-120"/>
              <a:ea typeface="微軟正黑體" panose="020B0604030504040204" pitchFamily="34" charset="-120"/>
            </a:endParaRPr>
          </a:p>
          <a:p>
            <a:pPr marL="1074420" lvl="2" indent="-342900">
              <a:lnSpc>
                <a:spcPct val="150000"/>
              </a:lnSpc>
              <a:spcBef>
                <a:spcPts val="0"/>
              </a:spcBef>
            </a:pPr>
            <a:r>
              <a:rPr lang="zh-TW" altLang="en-US" sz="2400" dirty="0">
                <a:latin typeface="微軟正黑體" panose="020B0604030504040204" pitchFamily="34" charset="-120"/>
                <a:ea typeface="微軟正黑體" panose="020B0604030504040204" pitchFamily="34" charset="-120"/>
              </a:rPr>
              <a:t>如果成績不是自己的強項，不用勉強。</a:t>
            </a:r>
            <a:endParaRPr lang="en-US" altLang="zh-TW" sz="2400" dirty="0">
              <a:latin typeface="微軟正黑體" panose="020B0604030504040204" pitchFamily="34" charset="-120"/>
              <a:ea typeface="微軟正黑體" panose="020B0604030504040204" pitchFamily="34" charset="-120"/>
            </a:endParaRPr>
          </a:p>
          <a:p>
            <a:pPr marL="1074420" lvl="2" indent="-342900">
              <a:lnSpc>
                <a:spcPct val="150000"/>
              </a:lnSpc>
              <a:spcBef>
                <a:spcPts val="0"/>
              </a:spcBef>
            </a:pPr>
            <a:r>
              <a:rPr lang="zh-TW" altLang="en-US" sz="2400" dirty="0">
                <a:latin typeface="微軟正黑體" panose="020B0604030504040204" pitchFamily="34" charset="-120"/>
                <a:ea typeface="微軟正黑體" panose="020B0604030504040204" pitchFamily="34" charset="-120"/>
              </a:rPr>
              <a:t>可以僅呈現一到兩科表現不錯且與學系有關的成績走勢。</a:t>
            </a:r>
            <a:endParaRPr lang="en-US" altLang="zh-TW" sz="2400" dirty="0">
              <a:latin typeface="微軟正黑體" panose="020B0604030504040204" pitchFamily="34" charset="-120"/>
              <a:ea typeface="微軟正黑體" panose="020B0604030504040204" pitchFamily="34" charset="-120"/>
            </a:endParaRPr>
          </a:p>
          <a:p>
            <a:pPr marL="1074420" lvl="2" indent="-342900">
              <a:lnSpc>
                <a:spcPct val="150000"/>
              </a:lnSpc>
              <a:spcBef>
                <a:spcPts val="0"/>
              </a:spcBef>
            </a:pPr>
            <a:endParaRPr lang="en-US" altLang="zh-TW" sz="2500" dirty="0">
              <a:latin typeface="微軟正黑體" panose="020B0604030504040204" pitchFamily="34" charset="-120"/>
              <a:ea typeface="微軟正黑體" panose="020B0604030504040204" pitchFamily="34" charset="-120"/>
            </a:endParaRPr>
          </a:p>
        </p:txBody>
      </p:sp>
      <p:sp>
        <p:nvSpPr>
          <p:cNvPr id="5" name="投影片編號版面配置區 5">
            <a:extLst>
              <a:ext uri="{FF2B5EF4-FFF2-40B4-BE49-F238E27FC236}">
                <a16:creationId xmlns:a16="http://schemas.microsoft.com/office/drawing/2014/main" id="{8658CF8F-46A0-4B7A-A743-BBF34C32BB74}"/>
              </a:ext>
            </a:extLst>
          </p:cNvPr>
          <p:cNvSpPr>
            <a:spLocks noGrp="1"/>
          </p:cNvSpPr>
          <p:nvPr>
            <p:ph type="sldNum" sz="quarter" idx="12"/>
          </p:nvPr>
        </p:nvSpPr>
        <p:spPr>
          <a:xfrm>
            <a:off x="7924800" y="6356350"/>
            <a:ext cx="762000" cy="365125"/>
          </a:xfrm>
          <a:noFill/>
        </p:spPr>
        <p:txBody>
          <a:bodyPr/>
          <a:lstStyle/>
          <a:p>
            <a:fld id="{BA658583-FC9A-445C-AB03-44C0F41B7F77}" type="slidenum">
              <a:rPr lang="en-US" altLang="zh-TW" sz="1400" smtClean="0">
                <a:latin typeface="微軟正黑體" panose="020B0604030504040204" pitchFamily="34" charset="-120"/>
                <a:ea typeface="微軟正黑體" panose="020B0604030504040204" pitchFamily="34" charset="-120"/>
                <a:cs typeface="Times New Roman" panose="02020603050405020304" pitchFamily="18" charset="0"/>
              </a:rPr>
              <a:pPr/>
              <a:t>63</a:t>
            </a:fld>
            <a:endParaRPr lang="en-US" altLang="zh-TW" sz="1400" dirty="0">
              <a:latin typeface="微軟正黑體" panose="020B0604030504040204" pitchFamily="34" charset="-120"/>
              <a:ea typeface="微軟正黑體" panose="020B0604030504040204" pitchFamily="34" charset="-120"/>
              <a:cs typeface="Times New Roman" panose="02020603050405020304" pitchFamily="18" charset="0"/>
            </a:endParaRPr>
          </a:p>
        </p:txBody>
      </p:sp>
    </p:spTree>
    <p:extLst>
      <p:ext uri="{BB962C8B-B14F-4D97-AF65-F5344CB8AC3E}">
        <p14:creationId xmlns:p14="http://schemas.microsoft.com/office/powerpoint/2010/main" val="1732697097"/>
      </p:ext>
    </p:extLst>
  </p:cSld>
  <p:clrMapOvr>
    <a:masterClrMapping/>
  </p:clrMapOvr>
  <p:transition/>
</p:sld>
</file>

<file path=ppt/slides/slide6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00" name="AutoShape 2"/>
          <p:cNvSpPr>
            <a:spLocks noGrp="1" noChangeArrowheads="1"/>
          </p:cNvSpPr>
          <p:nvPr>
            <p:ph type="title"/>
          </p:nvPr>
        </p:nvSpPr>
        <p:spPr>
          <a:xfrm>
            <a:off x="539552" y="908720"/>
            <a:ext cx="8352928" cy="720080"/>
          </a:xfrm>
        </p:spPr>
        <p:txBody>
          <a:bodyPr>
            <a:noAutofit/>
          </a:bodyPr>
          <a:lstStyle/>
          <a:p>
            <a:r>
              <a:rPr lang="zh-TW" altLang="en-US" sz="3600" kern="0" dirty="0">
                <a:latin typeface="微軟正黑體" panose="020B0604030504040204" pitchFamily="34" charset="-120"/>
                <a:cs typeface="Times New Roman" panose="02020603050405020304" pitchFamily="18" charset="0"/>
              </a:rPr>
              <a:t>想想看</a:t>
            </a:r>
            <a:r>
              <a:rPr lang="en-US" altLang="zh-TW" sz="3600" kern="0" dirty="0">
                <a:latin typeface="微軟正黑體" panose="020B0604030504040204" pitchFamily="34" charset="-120"/>
                <a:cs typeface="Times New Roman" panose="02020603050405020304" pitchFamily="18" charset="0"/>
              </a:rPr>
              <a:t>(</a:t>
            </a:r>
            <a:r>
              <a:rPr lang="zh-TW" altLang="en-US" sz="3600" kern="0" dirty="0">
                <a:latin typeface="微軟正黑體" panose="020B0604030504040204" pitchFamily="34" charset="-120"/>
                <a:cs typeface="Times New Roman" panose="02020603050405020304" pitchFamily="18" charset="0"/>
              </a:rPr>
              <a:t>續</a:t>
            </a:r>
            <a:r>
              <a:rPr lang="en-US" altLang="zh-TW" sz="3600" kern="0" dirty="0">
                <a:latin typeface="微軟正黑體" panose="020B0604030504040204" pitchFamily="34" charset="-120"/>
                <a:cs typeface="Times New Roman" panose="02020603050405020304" pitchFamily="18" charset="0"/>
              </a:rPr>
              <a:t>)</a:t>
            </a:r>
            <a:endParaRPr lang="en-US" altLang="zh-TW" sz="3600" dirty="0">
              <a:latin typeface="+mj-ea"/>
            </a:endParaRPr>
          </a:p>
        </p:txBody>
      </p:sp>
      <p:sp>
        <p:nvSpPr>
          <p:cNvPr id="4101" name="Rectangle 3"/>
          <p:cNvSpPr>
            <a:spLocks noGrp="1" noChangeArrowheads="1"/>
          </p:cNvSpPr>
          <p:nvPr>
            <p:ph type="body" idx="1"/>
          </p:nvPr>
        </p:nvSpPr>
        <p:spPr>
          <a:xfrm>
            <a:off x="0" y="1700808"/>
            <a:ext cx="8892480" cy="5020666"/>
          </a:xfrm>
        </p:spPr>
        <p:txBody>
          <a:bodyPr>
            <a:normAutofit/>
          </a:bodyPr>
          <a:lstStyle/>
          <a:p>
            <a:pPr marL="800100" lvl="1" indent="-342900">
              <a:lnSpc>
                <a:spcPct val="160000"/>
              </a:lnSpc>
              <a:spcBef>
                <a:spcPts val="0"/>
              </a:spcBef>
            </a:pPr>
            <a:r>
              <a:rPr lang="zh-TW" altLang="en-US" sz="2800" dirty="0">
                <a:latin typeface="微軟正黑體" panose="020B0604030504040204" pitchFamily="34" charset="-120"/>
                <a:ea typeface="微軟正黑體" panose="020B0604030504040204" pitchFamily="34" charset="-120"/>
              </a:rPr>
              <a:t>在校成績表現一定要呈現在學習歷程自述最前面嗎？</a:t>
            </a:r>
            <a:endParaRPr lang="en-US" altLang="zh-TW" sz="2800" dirty="0">
              <a:latin typeface="微軟正黑體" panose="020B0604030504040204" pitchFamily="34" charset="-120"/>
              <a:ea typeface="微軟正黑體" panose="020B0604030504040204" pitchFamily="34" charset="-120"/>
            </a:endParaRPr>
          </a:p>
          <a:p>
            <a:pPr marL="1074420" lvl="2" indent="-342900">
              <a:lnSpc>
                <a:spcPct val="160000"/>
              </a:lnSpc>
              <a:spcBef>
                <a:spcPts val="0"/>
              </a:spcBef>
            </a:pPr>
            <a:r>
              <a:rPr lang="zh-TW" altLang="en-US" sz="2400" dirty="0">
                <a:latin typeface="微軟正黑體" panose="020B0604030504040204" pitchFamily="34" charset="-120"/>
                <a:ea typeface="微軟正黑體" panose="020B0604030504040204" pitchFamily="34" charset="-120"/>
              </a:rPr>
              <a:t>視申請學校、學系而定。</a:t>
            </a:r>
            <a:endParaRPr lang="en-US" altLang="zh-TW" sz="2400" dirty="0">
              <a:latin typeface="微軟正黑體" panose="020B0604030504040204" pitchFamily="34" charset="-120"/>
              <a:ea typeface="微軟正黑體" panose="020B0604030504040204" pitchFamily="34" charset="-120"/>
            </a:endParaRPr>
          </a:p>
          <a:p>
            <a:pPr marL="838200" lvl="1" indent="-381000">
              <a:lnSpc>
                <a:spcPct val="160000"/>
              </a:lnSpc>
              <a:spcBef>
                <a:spcPts val="0"/>
              </a:spcBef>
            </a:pPr>
            <a:r>
              <a:rPr lang="zh-TW" altLang="en-US" sz="2800" dirty="0">
                <a:latin typeface="微軟正黑體" panose="020B0604030504040204" pitchFamily="34" charset="-120"/>
                <a:ea typeface="微軟正黑體" panose="020B0604030504040204" pitchFamily="34" charset="-120"/>
              </a:rPr>
              <a:t>志工服務為善最樂，但是志工服務是否有必要在最前面呈現？或者，呈現順位往後移並說明「對自己與人群的意義」？</a:t>
            </a:r>
            <a:endParaRPr lang="en-US" altLang="zh-TW" sz="2800" dirty="0">
              <a:latin typeface="微軟正黑體" panose="020B0604030504040204" pitchFamily="34" charset="-120"/>
              <a:ea typeface="微軟正黑體" panose="020B0604030504040204" pitchFamily="34" charset="-120"/>
            </a:endParaRPr>
          </a:p>
          <a:p>
            <a:pPr marL="1112520" lvl="2" indent="-381000">
              <a:lnSpc>
                <a:spcPct val="160000"/>
              </a:lnSpc>
              <a:spcBef>
                <a:spcPts val="0"/>
              </a:spcBef>
            </a:pPr>
            <a:r>
              <a:rPr lang="zh-TW" altLang="en-US" sz="2400" dirty="0">
                <a:latin typeface="微軟正黑體" panose="020B0604030504040204" pitchFamily="34" charset="-120"/>
                <a:ea typeface="微軟正黑體" panose="020B0604030504040204" pitchFamily="34" charset="-120"/>
              </a:rPr>
              <a:t>建議：以上作法與申請學系有關，並視狀況彈性調整。</a:t>
            </a:r>
            <a:endParaRPr lang="en-US" altLang="zh-TW" sz="2400" dirty="0">
              <a:latin typeface="微軟正黑體" panose="020B0604030504040204" pitchFamily="34" charset="-120"/>
              <a:ea typeface="微軟正黑體" panose="020B0604030504040204" pitchFamily="34" charset="-120"/>
            </a:endParaRPr>
          </a:p>
          <a:p>
            <a:pPr marL="1112520" lvl="2" indent="-381000">
              <a:lnSpc>
                <a:spcPct val="160000"/>
              </a:lnSpc>
              <a:spcBef>
                <a:spcPts val="0"/>
              </a:spcBef>
            </a:pPr>
            <a:endParaRPr lang="en-US" altLang="zh-TW" sz="2400" i="0" dirty="0">
              <a:solidFill>
                <a:srgbClr val="373737"/>
              </a:solidFill>
              <a:effectLst/>
              <a:latin typeface="微軟正黑體" panose="020B0604030504040204" pitchFamily="34" charset="-120"/>
              <a:ea typeface="微軟正黑體" panose="020B0604030504040204" pitchFamily="34" charset="-120"/>
            </a:endParaRPr>
          </a:p>
          <a:p>
            <a:pPr marL="838200" lvl="1" indent="-381000">
              <a:lnSpc>
                <a:spcPct val="160000"/>
              </a:lnSpc>
              <a:spcBef>
                <a:spcPts val="0"/>
              </a:spcBef>
            </a:pPr>
            <a:endParaRPr lang="en-US" altLang="zh-TW" i="0" dirty="0">
              <a:solidFill>
                <a:srgbClr val="373737"/>
              </a:solidFill>
              <a:effectLst/>
              <a:latin typeface="微軟正黑體" panose="020B0604030504040204" pitchFamily="34" charset="-120"/>
              <a:ea typeface="微軟正黑體" panose="020B0604030504040204" pitchFamily="34" charset="-120"/>
            </a:endParaRPr>
          </a:p>
          <a:p>
            <a:pPr marL="1112520" lvl="2" indent="-381000">
              <a:lnSpc>
                <a:spcPct val="160000"/>
              </a:lnSpc>
              <a:spcBef>
                <a:spcPts val="0"/>
              </a:spcBef>
            </a:pPr>
            <a:endParaRPr lang="en-US" altLang="zh-TW" sz="2800" i="0" dirty="0">
              <a:solidFill>
                <a:schemeClr val="tx2"/>
              </a:solidFill>
              <a:effectLst/>
              <a:latin typeface="微軟正黑體" panose="020B0604030504040204" pitchFamily="34" charset="-120"/>
              <a:ea typeface="微軟正黑體" panose="020B0604030504040204" pitchFamily="34" charset="-120"/>
            </a:endParaRPr>
          </a:p>
          <a:p>
            <a:pPr marL="838200" lvl="1" indent="-381000">
              <a:lnSpc>
                <a:spcPct val="160000"/>
              </a:lnSpc>
              <a:spcBef>
                <a:spcPts val="0"/>
              </a:spcBef>
            </a:pPr>
            <a:endParaRPr lang="en-US" altLang="zh-TW" sz="2800" dirty="0">
              <a:solidFill>
                <a:schemeClr val="tx2"/>
              </a:solidFill>
              <a:effectLst/>
              <a:latin typeface="+mj-ea"/>
              <a:ea typeface="+mj-ea"/>
              <a:cs typeface="Times New Roman" panose="02020603050405020304" pitchFamily="18" charset="0"/>
            </a:endParaRPr>
          </a:p>
          <a:p>
            <a:pPr marL="457200" indent="-457200">
              <a:lnSpc>
                <a:spcPct val="160000"/>
              </a:lnSpc>
              <a:spcBef>
                <a:spcPts val="0"/>
              </a:spcBef>
            </a:pPr>
            <a:endParaRPr lang="en-US" altLang="zh-TW" sz="2800" dirty="0">
              <a:solidFill>
                <a:schemeClr val="tx2"/>
              </a:solidFill>
              <a:latin typeface="+mj-ea"/>
              <a:ea typeface="+mj-ea"/>
            </a:endParaRPr>
          </a:p>
          <a:p>
            <a:pPr marL="457200" indent="-457200" eaLnBrk="1" hangingPunct="1">
              <a:lnSpc>
                <a:spcPct val="160000"/>
              </a:lnSpc>
              <a:spcBef>
                <a:spcPts val="0"/>
              </a:spcBef>
              <a:buNone/>
            </a:pPr>
            <a:endParaRPr lang="en-US" altLang="zh-TW" sz="2800" dirty="0">
              <a:solidFill>
                <a:schemeClr val="tx2"/>
              </a:solidFill>
              <a:latin typeface="+mj-ea"/>
              <a:ea typeface="+mj-ea"/>
            </a:endParaRPr>
          </a:p>
        </p:txBody>
      </p:sp>
      <p:sp>
        <p:nvSpPr>
          <p:cNvPr id="5" name="投影片編號版面配置區 5">
            <a:extLst>
              <a:ext uri="{FF2B5EF4-FFF2-40B4-BE49-F238E27FC236}">
                <a16:creationId xmlns:a16="http://schemas.microsoft.com/office/drawing/2014/main" id="{8658CF8F-46A0-4B7A-A743-BBF34C32BB74}"/>
              </a:ext>
            </a:extLst>
          </p:cNvPr>
          <p:cNvSpPr>
            <a:spLocks noGrp="1"/>
          </p:cNvSpPr>
          <p:nvPr>
            <p:ph type="sldNum" sz="quarter" idx="12"/>
          </p:nvPr>
        </p:nvSpPr>
        <p:spPr>
          <a:xfrm>
            <a:off x="7924800" y="6356350"/>
            <a:ext cx="762000" cy="365125"/>
          </a:xfrm>
          <a:noFill/>
        </p:spPr>
        <p:txBody>
          <a:bodyPr/>
          <a:lstStyle/>
          <a:p>
            <a:fld id="{BA658583-FC9A-445C-AB03-44C0F41B7F77}" type="slidenum">
              <a:rPr lang="en-US" altLang="zh-TW" sz="1400" smtClean="0">
                <a:latin typeface="微軟正黑體" panose="020B0604030504040204" pitchFamily="34" charset="-120"/>
                <a:ea typeface="微軟正黑體" panose="020B0604030504040204" pitchFamily="34" charset="-120"/>
                <a:cs typeface="Times New Roman" panose="02020603050405020304" pitchFamily="18" charset="0"/>
              </a:rPr>
              <a:pPr/>
              <a:t>64</a:t>
            </a:fld>
            <a:endParaRPr lang="en-US" altLang="zh-TW" sz="1400" dirty="0">
              <a:latin typeface="微軟正黑體" panose="020B0604030504040204" pitchFamily="34" charset="-120"/>
              <a:ea typeface="微軟正黑體" panose="020B0604030504040204" pitchFamily="34" charset="-120"/>
              <a:cs typeface="Times New Roman" panose="02020603050405020304" pitchFamily="18" charset="0"/>
            </a:endParaRPr>
          </a:p>
        </p:txBody>
      </p:sp>
    </p:spTree>
    <p:extLst>
      <p:ext uri="{BB962C8B-B14F-4D97-AF65-F5344CB8AC3E}">
        <p14:creationId xmlns:p14="http://schemas.microsoft.com/office/powerpoint/2010/main" val="2549593119"/>
      </p:ext>
    </p:extLst>
  </p:cSld>
  <p:clrMapOvr>
    <a:masterClrMapping/>
  </p:clrMapOvr>
  <p:transition/>
</p:sld>
</file>

<file path=ppt/slides/slide6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00" name="AutoShape 2"/>
          <p:cNvSpPr>
            <a:spLocks noGrp="1" noChangeArrowheads="1"/>
          </p:cNvSpPr>
          <p:nvPr>
            <p:ph type="title"/>
          </p:nvPr>
        </p:nvSpPr>
        <p:spPr>
          <a:xfrm>
            <a:off x="539552" y="908720"/>
            <a:ext cx="8352928" cy="720080"/>
          </a:xfrm>
        </p:spPr>
        <p:txBody>
          <a:bodyPr>
            <a:noAutofit/>
          </a:bodyPr>
          <a:lstStyle/>
          <a:p>
            <a:r>
              <a:rPr lang="zh-TW" altLang="en-US" sz="3600" kern="0" dirty="0">
                <a:latin typeface="微軟正黑體" panose="020B0604030504040204" pitchFamily="34" charset="-120"/>
                <a:cs typeface="Times New Roman" panose="02020603050405020304" pitchFamily="18" charset="0"/>
              </a:rPr>
              <a:t>想想看</a:t>
            </a:r>
            <a:r>
              <a:rPr lang="en-US" altLang="zh-TW" sz="3600" kern="0" dirty="0">
                <a:latin typeface="微軟正黑體" panose="020B0604030504040204" pitchFamily="34" charset="-120"/>
                <a:cs typeface="Times New Roman" panose="02020603050405020304" pitchFamily="18" charset="0"/>
              </a:rPr>
              <a:t>(</a:t>
            </a:r>
            <a:r>
              <a:rPr lang="zh-TW" altLang="en-US" sz="3600" kern="0" dirty="0">
                <a:latin typeface="微軟正黑體" panose="020B0604030504040204" pitchFamily="34" charset="-120"/>
                <a:cs typeface="Times New Roman" panose="02020603050405020304" pitchFamily="18" charset="0"/>
              </a:rPr>
              <a:t>續</a:t>
            </a:r>
            <a:r>
              <a:rPr lang="en-US" altLang="zh-TW" sz="3600" kern="0" dirty="0">
                <a:latin typeface="微軟正黑體" panose="020B0604030504040204" pitchFamily="34" charset="-120"/>
                <a:cs typeface="Times New Roman" panose="02020603050405020304" pitchFamily="18" charset="0"/>
              </a:rPr>
              <a:t>)</a:t>
            </a:r>
            <a:endParaRPr lang="en-US" altLang="zh-TW" sz="3600" dirty="0">
              <a:latin typeface="+mj-ea"/>
            </a:endParaRPr>
          </a:p>
        </p:txBody>
      </p:sp>
      <p:sp>
        <p:nvSpPr>
          <p:cNvPr id="4101" name="Rectangle 3"/>
          <p:cNvSpPr>
            <a:spLocks noGrp="1" noChangeArrowheads="1"/>
          </p:cNvSpPr>
          <p:nvPr>
            <p:ph type="body" idx="1"/>
          </p:nvPr>
        </p:nvSpPr>
        <p:spPr>
          <a:xfrm>
            <a:off x="0" y="1700808"/>
            <a:ext cx="8892480" cy="5020666"/>
          </a:xfrm>
        </p:spPr>
        <p:txBody>
          <a:bodyPr>
            <a:normAutofit/>
          </a:bodyPr>
          <a:lstStyle/>
          <a:p>
            <a:pPr marL="838200" lvl="1" indent="-381000">
              <a:lnSpc>
                <a:spcPct val="160000"/>
              </a:lnSpc>
              <a:spcBef>
                <a:spcPts val="0"/>
              </a:spcBef>
            </a:pPr>
            <a:r>
              <a:rPr lang="zh-TW" altLang="en-US" sz="2800" dirty="0">
                <a:latin typeface="微軟正黑體" panose="020B0604030504040204" pitchFamily="34" charset="-120"/>
                <a:ea typeface="微軟正黑體" panose="020B0604030504040204" pitchFamily="34" charset="-120"/>
              </a:rPr>
              <a:t>最完整的自主學習成果與程式學習有關，但是學生想申請財經商管領域學系，是否有必要提交？如果提交，是否可在最前面呈現？或者，呈現順位往後移並說明「對未來學習的幫助」？</a:t>
            </a:r>
            <a:endParaRPr lang="en-US" altLang="zh-TW" sz="2800" dirty="0">
              <a:latin typeface="微軟正黑體" panose="020B0604030504040204" pitchFamily="34" charset="-120"/>
              <a:ea typeface="微軟正黑體" panose="020B0604030504040204" pitchFamily="34" charset="-120"/>
            </a:endParaRPr>
          </a:p>
          <a:p>
            <a:pPr marL="1112520" lvl="2" indent="-381000">
              <a:lnSpc>
                <a:spcPct val="160000"/>
              </a:lnSpc>
              <a:spcBef>
                <a:spcPts val="0"/>
              </a:spcBef>
            </a:pPr>
            <a:r>
              <a:rPr lang="zh-TW" altLang="en-US" sz="2400" dirty="0">
                <a:latin typeface="微軟正黑體" panose="020B0604030504040204" pitchFamily="34" charset="-120"/>
                <a:ea typeface="微軟正黑體" panose="020B0604030504040204" pitchFamily="34" charset="-120"/>
              </a:rPr>
              <a:t>建議：需考慮申請學校、學系。</a:t>
            </a:r>
            <a:endParaRPr lang="en-US" altLang="zh-TW" sz="2400" dirty="0">
              <a:latin typeface="微軟正黑體" panose="020B0604030504040204" pitchFamily="34" charset="-120"/>
              <a:ea typeface="微軟正黑體" panose="020B0604030504040204" pitchFamily="34" charset="-120"/>
            </a:endParaRPr>
          </a:p>
          <a:p>
            <a:pPr marL="1112520" lvl="2" indent="-381000">
              <a:lnSpc>
                <a:spcPct val="160000"/>
              </a:lnSpc>
              <a:spcBef>
                <a:spcPts val="0"/>
              </a:spcBef>
            </a:pPr>
            <a:endParaRPr lang="en-US" altLang="zh-TW" sz="2500" i="0" dirty="0">
              <a:solidFill>
                <a:schemeClr val="tx2"/>
              </a:solidFill>
              <a:effectLst/>
              <a:latin typeface="微軟正黑體" panose="020B0604030504040204" pitchFamily="34" charset="-120"/>
              <a:ea typeface="微軟正黑體" panose="020B0604030504040204" pitchFamily="34" charset="-120"/>
            </a:endParaRPr>
          </a:p>
          <a:p>
            <a:pPr marL="1112520" lvl="2" indent="-381000">
              <a:lnSpc>
                <a:spcPct val="160000"/>
              </a:lnSpc>
              <a:spcBef>
                <a:spcPts val="0"/>
              </a:spcBef>
            </a:pPr>
            <a:endParaRPr lang="en-US" altLang="zh-TW" sz="2400" i="0" dirty="0">
              <a:solidFill>
                <a:srgbClr val="373737"/>
              </a:solidFill>
              <a:effectLst/>
              <a:latin typeface="微軟正黑體" panose="020B0604030504040204" pitchFamily="34" charset="-120"/>
              <a:ea typeface="微軟正黑體" panose="020B0604030504040204" pitchFamily="34" charset="-120"/>
            </a:endParaRPr>
          </a:p>
          <a:p>
            <a:pPr marL="838200" lvl="1" indent="-381000">
              <a:lnSpc>
                <a:spcPct val="160000"/>
              </a:lnSpc>
              <a:spcBef>
                <a:spcPts val="0"/>
              </a:spcBef>
            </a:pPr>
            <a:endParaRPr lang="en-US" altLang="zh-TW" i="0" dirty="0">
              <a:solidFill>
                <a:srgbClr val="373737"/>
              </a:solidFill>
              <a:effectLst/>
              <a:latin typeface="微軟正黑體" panose="020B0604030504040204" pitchFamily="34" charset="-120"/>
              <a:ea typeface="微軟正黑體" panose="020B0604030504040204" pitchFamily="34" charset="-120"/>
            </a:endParaRPr>
          </a:p>
          <a:p>
            <a:pPr marL="1112520" lvl="2" indent="-381000">
              <a:lnSpc>
                <a:spcPct val="160000"/>
              </a:lnSpc>
              <a:spcBef>
                <a:spcPts val="0"/>
              </a:spcBef>
            </a:pPr>
            <a:endParaRPr lang="en-US" altLang="zh-TW" sz="2800" i="0" dirty="0">
              <a:solidFill>
                <a:schemeClr val="tx2"/>
              </a:solidFill>
              <a:effectLst/>
              <a:latin typeface="微軟正黑體" panose="020B0604030504040204" pitchFamily="34" charset="-120"/>
              <a:ea typeface="微軟正黑體" panose="020B0604030504040204" pitchFamily="34" charset="-120"/>
            </a:endParaRPr>
          </a:p>
          <a:p>
            <a:pPr marL="838200" lvl="1" indent="-381000">
              <a:lnSpc>
                <a:spcPct val="160000"/>
              </a:lnSpc>
              <a:spcBef>
                <a:spcPts val="0"/>
              </a:spcBef>
            </a:pPr>
            <a:endParaRPr lang="en-US" altLang="zh-TW" sz="2800" dirty="0">
              <a:solidFill>
                <a:schemeClr val="tx2"/>
              </a:solidFill>
              <a:effectLst/>
              <a:latin typeface="+mj-ea"/>
              <a:ea typeface="+mj-ea"/>
              <a:cs typeface="Times New Roman" panose="02020603050405020304" pitchFamily="18" charset="0"/>
            </a:endParaRPr>
          </a:p>
          <a:p>
            <a:pPr marL="457200" indent="-457200">
              <a:lnSpc>
                <a:spcPct val="160000"/>
              </a:lnSpc>
              <a:spcBef>
                <a:spcPts val="0"/>
              </a:spcBef>
            </a:pPr>
            <a:endParaRPr lang="en-US" altLang="zh-TW" sz="2800" dirty="0">
              <a:solidFill>
                <a:schemeClr val="tx2"/>
              </a:solidFill>
              <a:latin typeface="+mj-ea"/>
              <a:ea typeface="+mj-ea"/>
            </a:endParaRPr>
          </a:p>
          <a:p>
            <a:pPr marL="457200" indent="-457200" eaLnBrk="1" hangingPunct="1">
              <a:lnSpc>
                <a:spcPct val="160000"/>
              </a:lnSpc>
              <a:spcBef>
                <a:spcPts val="0"/>
              </a:spcBef>
              <a:buNone/>
            </a:pPr>
            <a:endParaRPr lang="en-US" altLang="zh-TW" sz="2800" dirty="0">
              <a:solidFill>
                <a:schemeClr val="tx2"/>
              </a:solidFill>
              <a:latin typeface="+mj-ea"/>
              <a:ea typeface="+mj-ea"/>
            </a:endParaRPr>
          </a:p>
        </p:txBody>
      </p:sp>
      <p:sp>
        <p:nvSpPr>
          <p:cNvPr id="5" name="投影片編號版面配置區 5">
            <a:extLst>
              <a:ext uri="{FF2B5EF4-FFF2-40B4-BE49-F238E27FC236}">
                <a16:creationId xmlns:a16="http://schemas.microsoft.com/office/drawing/2014/main" id="{8658CF8F-46A0-4B7A-A743-BBF34C32BB74}"/>
              </a:ext>
            </a:extLst>
          </p:cNvPr>
          <p:cNvSpPr>
            <a:spLocks noGrp="1"/>
          </p:cNvSpPr>
          <p:nvPr>
            <p:ph type="sldNum" sz="quarter" idx="12"/>
          </p:nvPr>
        </p:nvSpPr>
        <p:spPr>
          <a:xfrm>
            <a:off x="7924800" y="6356350"/>
            <a:ext cx="762000" cy="365125"/>
          </a:xfrm>
          <a:noFill/>
        </p:spPr>
        <p:txBody>
          <a:bodyPr/>
          <a:lstStyle/>
          <a:p>
            <a:fld id="{BA658583-FC9A-445C-AB03-44C0F41B7F77}" type="slidenum">
              <a:rPr lang="en-US" altLang="zh-TW" sz="1400" smtClean="0">
                <a:latin typeface="微軟正黑體" panose="020B0604030504040204" pitchFamily="34" charset="-120"/>
                <a:ea typeface="微軟正黑體" panose="020B0604030504040204" pitchFamily="34" charset="-120"/>
                <a:cs typeface="Times New Roman" panose="02020603050405020304" pitchFamily="18" charset="0"/>
              </a:rPr>
              <a:pPr/>
              <a:t>65</a:t>
            </a:fld>
            <a:endParaRPr lang="en-US" altLang="zh-TW" sz="1400" dirty="0">
              <a:latin typeface="微軟正黑體" panose="020B0604030504040204" pitchFamily="34" charset="-120"/>
              <a:ea typeface="微軟正黑體" panose="020B0604030504040204" pitchFamily="34" charset="-120"/>
              <a:cs typeface="Times New Roman" panose="02020603050405020304" pitchFamily="18" charset="0"/>
            </a:endParaRPr>
          </a:p>
        </p:txBody>
      </p:sp>
    </p:spTree>
    <p:extLst>
      <p:ext uri="{BB962C8B-B14F-4D97-AF65-F5344CB8AC3E}">
        <p14:creationId xmlns:p14="http://schemas.microsoft.com/office/powerpoint/2010/main" val="3793724676"/>
      </p:ext>
    </p:extLst>
  </p:cSld>
  <p:clrMapOvr>
    <a:masterClrMapping/>
  </p:clrMapOvr>
  <p:transition/>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p:cNvSpPr>
            <a:spLocks noGrp="1"/>
          </p:cNvSpPr>
          <p:nvPr>
            <p:ph type="title"/>
          </p:nvPr>
        </p:nvSpPr>
        <p:spPr>
          <a:xfrm>
            <a:off x="323528" y="908720"/>
            <a:ext cx="8521824" cy="5184576"/>
          </a:xfrm>
        </p:spPr>
        <p:txBody>
          <a:bodyPr>
            <a:normAutofit fontScale="90000"/>
          </a:bodyPr>
          <a:lstStyle/>
          <a:p>
            <a:pPr algn="ctr"/>
            <a:br>
              <a:rPr lang="en-US" altLang="zh-TW" dirty="0">
                <a:solidFill>
                  <a:srgbClr val="000000"/>
                </a:solidFill>
                <a:latin typeface="Verdana" panose="020B0604030504040204" pitchFamily="34" charset="0"/>
              </a:rPr>
            </a:br>
            <a:br>
              <a:rPr lang="en-US" altLang="zh-TW" dirty="0"/>
            </a:br>
            <a:br>
              <a:rPr lang="en-US" altLang="zh-TW" dirty="0"/>
            </a:br>
            <a:r>
              <a:rPr lang="zh-TW" altLang="en-US" b="1" dirty="0">
                <a:latin typeface="+mj-ea"/>
                <a:cs typeface="Times New Roman" panose="02020603050405020304" pitchFamily="18" charset="0"/>
              </a:rPr>
              <a:t>轉換跑道相關問題</a:t>
            </a:r>
            <a:br>
              <a:rPr lang="en-US" altLang="zh-TW" b="1" dirty="0">
                <a:latin typeface="+mj-ea"/>
                <a:cs typeface="Times New Roman" panose="02020603050405020304" pitchFamily="18" charset="0"/>
              </a:rPr>
            </a:br>
            <a:br>
              <a:rPr lang="en-US" altLang="zh-TW" b="1" i="0" dirty="0">
                <a:solidFill>
                  <a:srgbClr val="000000"/>
                </a:solidFill>
                <a:effectLst/>
                <a:latin typeface="微軟正黑體" panose="020B0604030504040204" pitchFamily="34" charset="-120"/>
                <a:ea typeface="微軟正黑體" panose="020B0604030504040204" pitchFamily="34" charset="-120"/>
              </a:rPr>
            </a:br>
            <a:br>
              <a:rPr lang="en-US" altLang="zh-TW" dirty="0">
                <a:latin typeface="+mj-ea"/>
              </a:rPr>
            </a:br>
            <a:br>
              <a:rPr lang="en-US" altLang="zh-TW" dirty="0">
                <a:latin typeface="+mj-ea"/>
              </a:rPr>
            </a:br>
            <a:r>
              <a:rPr lang="zh-TW" altLang="en-US" sz="3100" dirty="0">
                <a:solidFill>
                  <a:schemeClr val="tx1"/>
                </a:solidFill>
                <a:latin typeface="+mj-ea"/>
              </a:rPr>
              <a:t>國立中山大學</a:t>
            </a:r>
            <a:r>
              <a:rPr lang="zh-TW" altLang="en-US" sz="3100" dirty="0">
                <a:latin typeface="+mj-ea"/>
              </a:rPr>
              <a:t>管理學院</a:t>
            </a:r>
            <a:r>
              <a:rPr lang="zh-TW" altLang="en-US" sz="3100" dirty="0">
                <a:solidFill>
                  <a:schemeClr val="tx1"/>
                </a:solidFill>
                <a:latin typeface="+mj-ea"/>
              </a:rPr>
              <a:t>財務管理系</a:t>
            </a:r>
            <a:br>
              <a:rPr lang="en-US" altLang="zh-TW" sz="3100" dirty="0">
                <a:solidFill>
                  <a:schemeClr val="tx1"/>
                </a:solidFill>
                <a:latin typeface="+mj-ea"/>
              </a:rPr>
            </a:br>
            <a:r>
              <a:rPr lang="zh-TW" altLang="en-US" sz="3100" dirty="0">
                <a:solidFill>
                  <a:schemeClr val="tx1"/>
                </a:solidFill>
                <a:latin typeface="+mj-ea"/>
              </a:rPr>
              <a:t>唐俊華</a:t>
            </a:r>
            <a:br>
              <a:rPr lang="en-US" altLang="zh-TW" sz="3100" dirty="0">
                <a:solidFill>
                  <a:schemeClr val="tx1"/>
                </a:solidFill>
                <a:latin typeface="+mj-ea"/>
              </a:rPr>
            </a:br>
            <a:r>
              <a:rPr lang="en-US" altLang="zh-TW" sz="3100" dirty="0">
                <a:solidFill>
                  <a:schemeClr val="tx1"/>
                </a:solidFill>
                <a:latin typeface="+mj-ea"/>
                <a:cs typeface="Times New Roman" panose="02020603050405020304" pitchFamily="18" charset="0"/>
              </a:rPr>
              <a:t>chtang@mail.nsysu.edu.tw</a:t>
            </a:r>
            <a:br>
              <a:rPr lang="en-US" altLang="zh-TW" dirty="0">
                <a:latin typeface="+mj-ea"/>
              </a:rPr>
            </a:br>
            <a:endParaRPr lang="zh-TW" altLang="en-US" sz="3100" dirty="0">
              <a:solidFill>
                <a:schemeClr val="tx1"/>
              </a:solidFill>
              <a:latin typeface="+mj-ea"/>
            </a:endParaRPr>
          </a:p>
        </p:txBody>
      </p:sp>
    </p:spTree>
    <p:extLst>
      <p:ext uri="{BB962C8B-B14F-4D97-AF65-F5344CB8AC3E}">
        <p14:creationId xmlns:p14="http://schemas.microsoft.com/office/powerpoint/2010/main" val="3230594643"/>
      </p:ext>
    </p:extLst>
  </p:cSld>
  <p:clrMapOvr>
    <a:masterClrMapping/>
  </p:clrMapOvr>
  <p:transition/>
</p:sld>
</file>

<file path=ppt/slides/slide6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00" name="AutoShape 2"/>
          <p:cNvSpPr>
            <a:spLocks noGrp="1" noChangeArrowheads="1"/>
          </p:cNvSpPr>
          <p:nvPr>
            <p:ph type="title"/>
          </p:nvPr>
        </p:nvSpPr>
        <p:spPr>
          <a:xfrm>
            <a:off x="539552" y="908720"/>
            <a:ext cx="8604448" cy="720080"/>
          </a:xfrm>
        </p:spPr>
        <p:txBody>
          <a:bodyPr>
            <a:noAutofit/>
          </a:bodyPr>
          <a:lstStyle/>
          <a:p>
            <a:r>
              <a:rPr lang="zh-TW" altLang="en-US" sz="3600" dirty="0">
                <a:latin typeface="+mj-ea"/>
                <a:cs typeface="Times New Roman" panose="02020603050405020304" pitchFamily="18" charset="0"/>
              </a:rPr>
              <a:t>轉換跑道相關問題</a:t>
            </a:r>
            <a:endParaRPr lang="en-US" altLang="zh-TW" sz="3600" dirty="0">
              <a:latin typeface="+mj-ea"/>
            </a:endParaRPr>
          </a:p>
        </p:txBody>
      </p:sp>
      <p:sp>
        <p:nvSpPr>
          <p:cNvPr id="4101" name="Rectangle 3"/>
          <p:cNvSpPr>
            <a:spLocks noGrp="1" noChangeArrowheads="1"/>
          </p:cNvSpPr>
          <p:nvPr>
            <p:ph type="body" idx="1"/>
          </p:nvPr>
        </p:nvSpPr>
        <p:spPr>
          <a:xfrm>
            <a:off x="0" y="1700808"/>
            <a:ext cx="8892480" cy="5020666"/>
          </a:xfrm>
        </p:spPr>
        <p:txBody>
          <a:bodyPr>
            <a:normAutofit/>
          </a:bodyPr>
          <a:lstStyle/>
          <a:p>
            <a:pPr marL="838200" lvl="1" indent="-381000">
              <a:lnSpc>
                <a:spcPct val="160000"/>
              </a:lnSpc>
              <a:spcBef>
                <a:spcPts val="0"/>
              </a:spcBef>
            </a:pPr>
            <a:r>
              <a:rPr lang="zh-TW" altLang="en-US" sz="2800" dirty="0">
                <a:latin typeface="微軟正黑體" panose="020B0604030504040204" pitchFamily="34" charset="-120"/>
                <a:ea typeface="微軟正黑體" panose="020B0604030504040204" pitchFamily="34" charset="-120"/>
              </a:rPr>
              <a:t>高三轉換領域，怎麼辦？</a:t>
            </a:r>
            <a:endParaRPr lang="en-US" altLang="zh-TW" sz="2800" dirty="0">
              <a:latin typeface="微軟正黑體" panose="020B0604030504040204" pitchFamily="34" charset="-120"/>
              <a:ea typeface="微軟正黑體" panose="020B0604030504040204" pitchFamily="34" charset="-120"/>
            </a:endParaRPr>
          </a:p>
          <a:p>
            <a:pPr marL="1112520" lvl="2" indent="-381000">
              <a:lnSpc>
                <a:spcPct val="160000"/>
              </a:lnSpc>
              <a:spcBef>
                <a:spcPts val="0"/>
              </a:spcBef>
            </a:pPr>
            <a:r>
              <a:rPr lang="zh-TW" altLang="en-US" sz="2400" dirty="0">
                <a:latin typeface="微軟正黑體" panose="020B0604030504040204" pitchFamily="34" charset="-120"/>
                <a:ea typeface="微軟正黑體" panose="020B0604030504040204" pitchFamily="34" charset="-120"/>
              </a:rPr>
              <a:t>高一與高二的學習成果著重於數理資工或醫藥衛生領域，但是後來發現自己較適合商管領域，之前的學習成果是否派不上用場？</a:t>
            </a:r>
            <a:endParaRPr lang="en-US" altLang="zh-TW" sz="2400" dirty="0">
              <a:latin typeface="微軟正黑體" panose="020B0604030504040204" pitchFamily="34" charset="-120"/>
              <a:ea typeface="微軟正黑體" panose="020B0604030504040204" pitchFamily="34" charset="-120"/>
            </a:endParaRPr>
          </a:p>
          <a:p>
            <a:pPr marL="1112520" lvl="2" indent="-381000">
              <a:lnSpc>
                <a:spcPct val="160000"/>
              </a:lnSpc>
              <a:spcBef>
                <a:spcPts val="0"/>
              </a:spcBef>
            </a:pPr>
            <a:r>
              <a:rPr lang="zh-TW" altLang="en-US" sz="2400" dirty="0">
                <a:latin typeface="微軟正黑體" panose="020B0604030504040204" pitchFamily="34" charset="-120"/>
                <a:ea typeface="微軟正黑體" panose="020B0604030504040204" pitchFamily="34" charset="-120"/>
              </a:rPr>
              <a:t>沒有「</a:t>
            </a:r>
            <a:r>
              <a:rPr lang="en-US" altLang="zh-TW" sz="2400" dirty="0">
                <a:latin typeface="微軟正黑體" panose="020B0604030504040204" pitchFamily="34" charset="-120"/>
                <a:ea typeface="微軟正黑體" panose="020B0604030504040204" pitchFamily="34" charset="-120"/>
              </a:rPr>
              <a:t>E</a:t>
            </a:r>
            <a:r>
              <a:rPr lang="zh-TW" altLang="en-US" sz="2400" dirty="0">
                <a:latin typeface="微軟正黑體" panose="020B0604030504040204" pitchFamily="34" charset="-120"/>
                <a:ea typeface="微軟正黑體" panose="020B0604030504040204" pitchFamily="34" charset="-120"/>
              </a:rPr>
              <a:t>社會領域探究活動」，怎麼辦？</a:t>
            </a:r>
            <a:endParaRPr lang="en-US" altLang="zh-TW" sz="2400" dirty="0">
              <a:latin typeface="微軟正黑體" panose="020B0604030504040204" pitchFamily="34" charset="-120"/>
              <a:ea typeface="微軟正黑體" panose="020B0604030504040204" pitchFamily="34" charset="-120"/>
            </a:endParaRPr>
          </a:p>
          <a:p>
            <a:pPr marL="1112520" lvl="2" indent="-381000">
              <a:lnSpc>
                <a:spcPct val="160000"/>
              </a:lnSpc>
              <a:spcBef>
                <a:spcPts val="0"/>
              </a:spcBef>
            </a:pPr>
            <a:endParaRPr lang="en-US" altLang="zh-TW" sz="2400" dirty="0">
              <a:latin typeface="微軟正黑體" panose="020B0604030504040204" pitchFamily="34" charset="-120"/>
              <a:ea typeface="微軟正黑體" panose="020B0604030504040204" pitchFamily="34" charset="-120"/>
            </a:endParaRPr>
          </a:p>
          <a:p>
            <a:pPr marL="1112520" lvl="2" indent="-381000">
              <a:lnSpc>
                <a:spcPct val="160000"/>
              </a:lnSpc>
              <a:spcBef>
                <a:spcPts val="0"/>
              </a:spcBef>
            </a:pPr>
            <a:endParaRPr lang="en-US" altLang="zh-TW" sz="2400" dirty="0">
              <a:latin typeface="微軟正黑體" panose="020B0604030504040204" pitchFamily="34" charset="-120"/>
              <a:ea typeface="微軟正黑體" panose="020B0604030504040204" pitchFamily="34" charset="-120"/>
            </a:endParaRPr>
          </a:p>
          <a:p>
            <a:pPr marL="838200" lvl="1" indent="-381000">
              <a:lnSpc>
                <a:spcPct val="160000"/>
              </a:lnSpc>
              <a:spcBef>
                <a:spcPts val="0"/>
              </a:spcBef>
            </a:pPr>
            <a:endParaRPr lang="en-US" altLang="zh-TW" sz="2800" dirty="0">
              <a:latin typeface="微軟正黑體" panose="020B0604030504040204" pitchFamily="34" charset="-120"/>
              <a:ea typeface="微軟正黑體" panose="020B0604030504040204" pitchFamily="34" charset="-120"/>
            </a:endParaRPr>
          </a:p>
          <a:p>
            <a:pPr marL="1112520" lvl="2" indent="-381000">
              <a:lnSpc>
                <a:spcPct val="160000"/>
              </a:lnSpc>
              <a:spcBef>
                <a:spcPts val="0"/>
              </a:spcBef>
            </a:pPr>
            <a:endParaRPr lang="en-US" altLang="zh-TW" sz="2500" dirty="0">
              <a:latin typeface="微軟正黑體" panose="020B0604030504040204" pitchFamily="34" charset="-120"/>
              <a:ea typeface="微軟正黑體" panose="020B0604030504040204" pitchFamily="34" charset="-120"/>
            </a:endParaRPr>
          </a:p>
          <a:p>
            <a:pPr marL="1112520" lvl="2" indent="-381000">
              <a:lnSpc>
                <a:spcPct val="160000"/>
              </a:lnSpc>
              <a:spcBef>
                <a:spcPts val="0"/>
              </a:spcBef>
            </a:pPr>
            <a:endParaRPr lang="en-US" altLang="zh-TW" sz="2400" dirty="0">
              <a:latin typeface="微軟正黑體" panose="020B0604030504040204" pitchFamily="34" charset="-120"/>
              <a:ea typeface="微軟正黑體" panose="020B0604030504040204" pitchFamily="34" charset="-120"/>
              <a:cs typeface="Times New Roman" panose="02020603050405020304" pitchFamily="18" charset="0"/>
            </a:endParaRPr>
          </a:p>
          <a:p>
            <a:pPr marL="1386840" lvl="3" indent="-381000">
              <a:lnSpc>
                <a:spcPct val="160000"/>
              </a:lnSpc>
              <a:spcBef>
                <a:spcPts val="0"/>
              </a:spcBef>
            </a:pPr>
            <a:endParaRPr lang="en-US" altLang="zh-TW" sz="2300" dirty="0">
              <a:latin typeface="微軟正黑體" panose="020B0604030504040204" pitchFamily="34" charset="-120"/>
              <a:ea typeface="微軟正黑體" panose="020B0604030504040204" pitchFamily="34" charset="-120"/>
              <a:cs typeface="Times New Roman" panose="02020603050405020304" pitchFamily="18" charset="0"/>
            </a:endParaRPr>
          </a:p>
          <a:p>
            <a:pPr marL="1112520" lvl="2" indent="-381000">
              <a:lnSpc>
                <a:spcPct val="160000"/>
              </a:lnSpc>
              <a:spcBef>
                <a:spcPts val="0"/>
              </a:spcBef>
            </a:pPr>
            <a:endParaRPr lang="en-US" altLang="zh-TW" sz="2400" dirty="0">
              <a:latin typeface="微軟正黑體" panose="020B0604030504040204" pitchFamily="34" charset="-120"/>
              <a:ea typeface="微軟正黑體" panose="020B0604030504040204" pitchFamily="34" charset="-120"/>
              <a:cs typeface="Times New Roman" panose="02020603050405020304" pitchFamily="18" charset="0"/>
            </a:endParaRPr>
          </a:p>
          <a:p>
            <a:pPr marL="1112520" lvl="2" indent="-381000">
              <a:lnSpc>
                <a:spcPct val="160000"/>
              </a:lnSpc>
              <a:spcBef>
                <a:spcPts val="0"/>
              </a:spcBef>
            </a:pPr>
            <a:endParaRPr lang="en-US" altLang="zh-TW" sz="2400" dirty="0">
              <a:solidFill>
                <a:schemeClr val="tx2"/>
              </a:solidFill>
              <a:latin typeface="微軟正黑體" panose="020B0604030504040204" pitchFamily="34" charset="-120"/>
              <a:ea typeface="微軟正黑體" panose="020B0604030504040204" pitchFamily="34" charset="-120"/>
            </a:endParaRPr>
          </a:p>
          <a:p>
            <a:pPr marL="1112520" lvl="2" indent="-381000">
              <a:lnSpc>
                <a:spcPct val="160000"/>
              </a:lnSpc>
              <a:spcBef>
                <a:spcPts val="0"/>
              </a:spcBef>
            </a:pPr>
            <a:endParaRPr lang="en-US" altLang="zh-TW" sz="2400" dirty="0">
              <a:latin typeface="微軟正黑體" panose="020B0604030504040204" pitchFamily="34" charset="-120"/>
              <a:ea typeface="微軟正黑體" panose="020B0604030504040204" pitchFamily="34" charset="-120"/>
              <a:cs typeface="Times New Roman" panose="02020603050405020304" pitchFamily="18" charset="0"/>
            </a:endParaRPr>
          </a:p>
        </p:txBody>
      </p:sp>
      <p:sp>
        <p:nvSpPr>
          <p:cNvPr id="4" name="投影片編號版面配置區 5">
            <a:extLst>
              <a:ext uri="{FF2B5EF4-FFF2-40B4-BE49-F238E27FC236}">
                <a16:creationId xmlns:a16="http://schemas.microsoft.com/office/drawing/2014/main" id="{0F698181-F71C-4D6A-9B35-14FD516D66CE}"/>
              </a:ext>
            </a:extLst>
          </p:cNvPr>
          <p:cNvSpPr>
            <a:spLocks noGrp="1"/>
          </p:cNvSpPr>
          <p:nvPr>
            <p:ph type="sldNum" sz="quarter" idx="12"/>
          </p:nvPr>
        </p:nvSpPr>
        <p:spPr>
          <a:xfrm>
            <a:off x="7924800" y="6356350"/>
            <a:ext cx="762000" cy="365125"/>
          </a:xfrm>
          <a:noFill/>
        </p:spPr>
        <p:txBody>
          <a:bodyPr/>
          <a:lstStyle/>
          <a:p>
            <a:fld id="{BA658583-FC9A-445C-AB03-44C0F41B7F77}" type="slidenum">
              <a:rPr lang="en-US" altLang="zh-TW" sz="1400" smtClean="0">
                <a:latin typeface="微軟正黑體" panose="020B0604030504040204" pitchFamily="34" charset="-120"/>
                <a:ea typeface="微軟正黑體" panose="020B0604030504040204" pitchFamily="34" charset="-120"/>
                <a:cs typeface="Times New Roman" panose="02020603050405020304" pitchFamily="18" charset="0"/>
              </a:rPr>
              <a:pPr/>
              <a:t>67</a:t>
            </a:fld>
            <a:endParaRPr lang="en-US" altLang="zh-TW" sz="1400" dirty="0">
              <a:latin typeface="微軟正黑體" panose="020B0604030504040204" pitchFamily="34" charset="-120"/>
              <a:ea typeface="微軟正黑體" panose="020B0604030504040204" pitchFamily="34" charset="-120"/>
              <a:cs typeface="Times New Roman" panose="02020603050405020304" pitchFamily="18" charset="0"/>
            </a:endParaRPr>
          </a:p>
        </p:txBody>
      </p:sp>
    </p:spTree>
    <p:extLst>
      <p:ext uri="{BB962C8B-B14F-4D97-AF65-F5344CB8AC3E}">
        <p14:creationId xmlns:p14="http://schemas.microsoft.com/office/powerpoint/2010/main" val="3043931506"/>
      </p:ext>
    </p:extLst>
  </p:cSld>
  <p:clrMapOvr>
    <a:masterClrMapping/>
  </p:clrMapOvr>
  <p:transition/>
</p:sld>
</file>

<file path=ppt/slides/slide6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00" name="AutoShape 2"/>
          <p:cNvSpPr>
            <a:spLocks noGrp="1" noChangeArrowheads="1"/>
          </p:cNvSpPr>
          <p:nvPr>
            <p:ph type="title"/>
          </p:nvPr>
        </p:nvSpPr>
        <p:spPr>
          <a:xfrm>
            <a:off x="539552" y="908720"/>
            <a:ext cx="8352928" cy="720080"/>
          </a:xfrm>
        </p:spPr>
        <p:txBody>
          <a:bodyPr>
            <a:noAutofit/>
          </a:bodyPr>
          <a:lstStyle/>
          <a:p>
            <a:r>
              <a:rPr lang="zh-TW" altLang="en-US" sz="3600" dirty="0">
                <a:latin typeface="+mj-ea"/>
                <a:cs typeface="Times New Roman" panose="02020603050405020304" pitchFamily="18" charset="0"/>
              </a:rPr>
              <a:t>轉換跑道相關問題</a:t>
            </a:r>
            <a:r>
              <a:rPr lang="en-US" altLang="zh-TW" sz="3600" dirty="0">
                <a:latin typeface="+mj-ea"/>
                <a:cs typeface="Times New Roman" panose="02020603050405020304" pitchFamily="18" charset="0"/>
              </a:rPr>
              <a:t>(</a:t>
            </a:r>
            <a:r>
              <a:rPr lang="zh-TW" altLang="en-US" sz="3600" dirty="0">
                <a:latin typeface="+mj-ea"/>
                <a:cs typeface="Times New Roman" panose="02020603050405020304" pitchFamily="18" charset="0"/>
              </a:rPr>
              <a:t>續</a:t>
            </a:r>
            <a:r>
              <a:rPr lang="en-US" altLang="zh-TW" sz="3600" dirty="0">
                <a:latin typeface="+mj-ea"/>
                <a:cs typeface="Times New Roman" panose="02020603050405020304" pitchFamily="18" charset="0"/>
              </a:rPr>
              <a:t>)</a:t>
            </a:r>
            <a:endParaRPr lang="en-US" altLang="zh-TW" sz="3600" dirty="0">
              <a:latin typeface="+mj-ea"/>
            </a:endParaRPr>
          </a:p>
        </p:txBody>
      </p:sp>
      <p:sp>
        <p:nvSpPr>
          <p:cNvPr id="4101" name="Rectangle 3"/>
          <p:cNvSpPr>
            <a:spLocks noGrp="1" noChangeArrowheads="1"/>
          </p:cNvSpPr>
          <p:nvPr>
            <p:ph type="body" idx="1"/>
          </p:nvPr>
        </p:nvSpPr>
        <p:spPr>
          <a:xfrm>
            <a:off x="0" y="1700808"/>
            <a:ext cx="8892480" cy="5020666"/>
          </a:xfrm>
        </p:spPr>
        <p:txBody>
          <a:bodyPr>
            <a:normAutofit/>
          </a:bodyPr>
          <a:lstStyle/>
          <a:p>
            <a:pPr marL="838200" lvl="1" indent="-381000">
              <a:lnSpc>
                <a:spcPct val="160000"/>
              </a:lnSpc>
              <a:spcBef>
                <a:spcPts val="0"/>
              </a:spcBef>
            </a:pPr>
            <a:r>
              <a:rPr lang="zh-TW" altLang="en-US" sz="2800" dirty="0">
                <a:solidFill>
                  <a:schemeClr val="tx2"/>
                </a:solidFill>
                <a:latin typeface="微軟正黑體" panose="020B0604030504040204" pitchFamily="34" charset="-120"/>
                <a:ea typeface="微軟正黑體" panose="020B0604030504040204" pitchFamily="34" charset="-120"/>
              </a:rPr>
              <a:t>把握高三學業成績。</a:t>
            </a:r>
            <a:endParaRPr lang="en-US" altLang="zh-TW" sz="2800" dirty="0">
              <a:solidFill>
                <a:schemeClr val="tx2"/>
              </a:solidFill>
              <a:latin typeface="微軟正黑體" panose="020B0604030504040204" pitchFamily="34" charset="-120"/>
              <a:ea typeface="微軟正黑體" panose="020B0604030504040204" pitchFamily="34" charset="-120"/>
            </a:endParaRPr>
          </a:p>
          <a:p>
            <a:pPr marL="838200" lvl="1" indent="-381000">
              <a:lnSpc>
                <a:spcPct val="160000"/>
              </a:lnSpc>
              <a:spcBef>
                <a:spcPts val="0"/>
              </a:spcBef>
            </a:pPr>
            <a:r>
              <a:rPr lang="zh-TW" altLang="en-US" sz="2800" dirty="0">
                <a:latin typeface="微軟正黑體" panose="020B0604030504040204" pitchFamily="34" charset="-120"/>
                <a:ea typeface="微軟正黑體" panose="020B0604030504040204" pitchFamily="34" charset="-120"/>
                <a:cs typeface="Times New Roman" panose="02020603050405020304" pitchFamily="18" charset="0"/>
              </a:rPr>
              <a:t>高一高二多元表現培養的能力可否應用在商管領域</a:t>
            </a:r>
            <a:r>
              <a:rPr lang="zh-TW" altLang="en-US" sz="2800" dirty="0">
                <a:latin typeface="微軟正黑體" panose="020B0604030504040204" pitchFamily="34" charset="-120"/>
                <a:ea typeface="微軟正黑體" panose="020B0604030504040204" pitchFamily="34" charset="-120"/>
              </a:rPr>
              <a:t>？</a:t>
            </a:r>
            <a:endParaRPr lang="en-US" altLang="zh-TW" sz="2800" dirty="0">
              <a:latin typeface="微軟正黑體" panose="020B0604030504040204" pitchFamily="34" charset="-120"/>
              <a:ea typeface="微軟正黑體" panose="020B0604030504040204" pitchFamily="34" charset="-120"/>
            </a:endParaRPr>
          </a:p>
          <a:p>
            <a:pPr marL="838200" lvl="1" indent="-381000">
              <a:lnSpc>
                <a:spcPct val="160000"/>
              </a:lnSpc>
              <a:spcBef>
                <a:spcPts val="0"/>
              </a:spcBef>
            </a:pPr>
            <a:r>
              <a:rPr lang="zh-TW" altLang="en-US" sz="2800" dirty="0">
                <a:latin typeface="微軟正黑體" panose="020B0604030504040204" pitchFamily="34" charset="-120"/>
                <a:ea typeface="微軟正黑體" panose="020B0604030504040204" pitchFamily="34" charset="-120"/>
              </a:rPr>
              <a:t>高一高二必修課、校訂必修、多元選修課程成果可否應用在</a:t>
            </a:r>
            <a:r>
              <a:rPr lang="zh-TW" altLang="en-US" sz="2800" dirty="0">
                <a:latin typeface="微軟正黑體" panose="020B0604030504040204" pitchFamily="34" charset="-120"/>
                <a:ea typeface="微軟正黑體" panose="020B0604030504040204" pitchFamily="34" charset="-120"/>
                <a:cs typeface="Times New Roman" panose="02020603050405020304" pitchFamily="18" charset="0"/>
              </a:rPr>
              <a:t>商管</a:t>
            </a:r>
            <a:r>
              <a:rPr lang="zh-TW" altLang="en-US" sz="2800" dirty="0">
                <a:latin typeface="微軟正黑體" panose="020B0604030504040204" pitchFamily="34" charset="-120"/>
                <a:ea typeface="微軟正黑體" panose="020B0604030504040204" pitchFamily="34" charset="-120"/>
              </a:rPr>
              <a:t>領域？</a:t>
            </a:r>
            <a:endParaRPr lang="en-US" altLang="zh-TW" sz="2800" dirty="0">
              <a:latin typeface="微軟正黑體" panose="020B0604030504040204" pitchFamily="34" charset="-120"/>
              <a:ea typeface="微軟正黑體" panose="020B0604030504040204" pitchFamily="34" charset="-120"/>
            </a:endParaRPr>
          </a:p>
          <a:p>
            <a:pPr marL="1386840" lvl="3" indent="-381000">
              <a:lnSpc>
                <a:spcPct val="160000"/>
              </a:lnSpc>
              <a:spcBef>
                <a:spcPts val="0"/>
              </a:spcBef>
            </a:pPr>
            <a:r>
              <a:rPr lang="zh-TW" altLang="en-US" sz="2400" dirty="0">
                <a:latin typeface="微軟正黑體" panose="020B0604030504040204" pitchFamily="34" charset="-120"/>
                <a:ea typeface="微軟正黑體" panose="020B0604030504040204" pitchFamily="34" charset="-120"/>
              </a:rPr>
              <a:t>即使成果與商管領域無直接關係，可想想培養的知識與能力如何與申請的學系連結。</a:t>
            </a:r>
            <a:endParaRPr lang="en-US" altLang="zh-TW" sz="2800" dirty="0">
              <a:solidFill>
                <a:schemeClr val="tx2"/>
              </a:solidFill>
              <a:effectLst/>
              <a:latin typeface="+mj-ea"/>
              <a:ea typeface="+mj-ea"/>
              <a:cs typeface="Times New Roman" panose="02020603050405020304" pitchFamily="18" charset="0"/>
            </a:endParaRPr>
          </a:p>
          <a:p>
            <a:pPr marL="457200" indent="-457200">
              <a:lnSpc>
                <a:spcPct val="160000"/>
              </a:lnSpc>
              <a:spcBef>
                <a:spcPts val="0"/>
              </a:spcBef>
            </a:pPr>
            <a:endParaRPr lang="en-US" altLang="zh-TW" sz="2800" dirty="0">
              <a:solidFill>
                <a:schemeClr val="tx2"/>
              </a:solidFill>
              <a:latin typeface="+mj-ea"/>
              <a:ea typeface="+mj-ea"/>
            </a:endParaRPr>
          </a:p>
          <a:p>
            <a:pPr marL="457200" indent="-457200" eaLnBrk="1" hangingPunct="1">
              <a:lnSpc>
                <a:spcPct val="160000"/>
              </a:lnSpc>
              <a:spcBef>
                <a:spcPts val="0"/>
              </a:spcBef>
              <a:buNone/>
            </a:pPr>
            <a:endParaRPr lang="en-US" altLang="zh-TW" sz="2800" dirty="0">
              <a:solidFill>
                <a:schemeClr val="tx2"/>
              </a:solidFill>
              <a:latin typeface="+mj-ea"/>
              <a:ea typeface="+mj-ea"/>
            </a:endParaRPr>
          </a:p>
        </p:txBody>
      </p:sp>
      <p:sp>
        <p:nvSpPr>
          <p:cNvPr id="5" name="投影片編號版面配置區 5">
            <a:extLst>
              <a:ext uri="{FF2B5EF4-FFF2-40B4-BE49-F238E27FC236}">
                <a16:creationId xmlns:a16="http://schemas.microsoft.com/office/drawing/2014/main" id="{8658CF8F-46A0-4B7A-A743-BBF34C32BB74}"/>
              </a:ext>
            </a:extLst>
          </p:cNvPr>
          <p:cNvSpPr>
            <a:spLocks noGrp="1"/>
          </p:cNvSpPr>
          <p:nvPr>
            <p:ph type="sldNum" sz="quarter" idx="12"/>
          </p:nvPr>
        </p:nvSpPr>
        <p:spPr>
          <a:xfrm>
            <a:off x="7924800" y="6356350"/>
            <a:ext cx="762000" cy="365125"/>
          </a:xfrm>
          <a:noFill/>
        </p:spPr>
        <p:txBody>
          <a:bodyPr/>
          <a:lstStyle/>
          <a:p>
            <a:fld id="{BA658583-FC9A-445C-AB03-44C0F41B7F77}" type="slidenum">
              <a:rPr lang="en-US" altLang="zh-TW" sz="1400" smtClean="0">
                <a:latin typeface="微軟正黑體" panose="020B0604030504040204" pitchFamily="34" charset="-120"/>
                <a:ea typeface="微軟正黑體" panose="020B0604030504040204" pitchFamily="34" charset="-120"/>
                <a:cs typeface="Times New Roman" panose="02020603050405020304" pitchFamily="18" charset="0"/>
              </a:rPr>
              <a:pPr/>
              <a:t>68</a:t>
            </a:fld>
            <a:endParaRPr lang="en-US" altLang="zh-TW" sz="1400" dirty="0">
              <a:latin typeface="微軟正黑體" panose="020B0604030504040204" pitchFamily="34" charset="-120"/>
              <a:ea typeface="微軟正黑體" panose="020B0604030504040204" pitchFamily="34" charset="-120"/>
              <a:cs typeface="Times New Roman" panose="02020603050405020304" pitchFamily="18" charset="0"/>
            </a:endParaRPr>
          </a:p>
        </p:txBody>
      </p:sp>
    </p:spTree>
    <p:extLst>
      <p:ext uri="{BB962C8B-B14F-4D97-AF65-F5344CB8AC3E}">
        <p14:creationId xmlns:p14="http://schemas.microsoft.com/office/powerpoint/2010/main" val="3487090711"/>
      </p:ext>
    </p:extLst>
  </p:cSld>
  <p:clrMapOvr>
    <a:masterClrMapping/>
  </p:clrMapOvr>
  <p:transition/>
</p:sld>
</file>

<file path=ppt/slides/slide6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00" name="AutoShape 2"/>
          <p:cNvSpPr>
            <a:spLocks noGrp="1" noChangeArrowheads="1"/>
          </p:cNvSpPr>
          <p:nvPr>
            <p:ph type="title"/>
          </p:nvPr>
        </p:nvSpPr>
        <p:spPr>
          <a:xfrm>
            <a:off x="539552" y="908720"/>
            <a:ext cx="8352928" cy="720080"/>
          </a:xfrm>
        </p:spPr>
        <p:txBody>
          <a:bodyPr>
            <a:noAutofit/>
          </a:bodyPr>
          <a:lstStyle/>
          <a:p>
            <a:r>
              <a:rPr lang="zh-TW" altLang="en-US" sz="3600" dirty="0">
                <a:latin typeface="+mj-ea"/>
                <a:cs typeface="Times New Roman" panose="02020603050405020304" pitchFamily="18" charset="0"/>
              </a:rPr>
              <a:t>轉換跑道相關問題</a:t>
            </a:r>
            <a:r>
              <a:rPr lang="en-US" altLang="zh-TW" sz="3600" dirty="0">
                <a:latin typeface="+mj-ea"/>
                <a:cs typeface="Times New Roman" panose="02020603050405020304" pitchFamily="18" charset="0"/>
              </a:rPr>
              <a:t>(</a:t>
            </a:r>
            <a:r>
              <a:rPr lang="zh-TW" altLang="en-US" sz="3600" dirty="0">
                <a:latin typeface="+mj-ea"/>
                <a:cs typeface="Times New Roman" panose="02020603050405020304" pitchFamily="18" charset="0"/>
              </a:rPr>
              <a:t>續</a:t>
            </a:r>
            <a:r>
              <a:rPr lang="en-US" altLang="zh-TW" sz="3600" dirty="0">
                <a:latin typeface="+mj-ea"/>
                <a:cs typeface="Times New Roman" panose="02020603050405020304" pitchFamily="18" charset="0"/>
              </a:rPr>
              <a:t>)</a:t>
            </a:r>
            <a:endParaRPr lang="en-US" altLang="zh-TW" sz="3600" dirty="0">
              <a:latin typeface="+mj-ea"/>
            </a:endParaRPr>
          </a:p>
        </p:txBody>
      </p:sp>
      <p:sp>
        <p:nvSpPr>
          <p:cNvPr id="4101" name="Rectangle 3"/>
          <p:cNvSpPr>
            <a:spLocks noGrp="1" noChangeArrowheads="1"/>
          </p:cNvSpPr>
          <p:nvPr>
            <p:ph type="body" idx="1"/>
          </p:nvPr>
        </p:nvSpPr>
        <p:spPr>
          <a:xfrm>
            <a:off x="0" y="1700808"/>
            <a:ext cx="8892480" cy="5020666"/>
          </a:xfrm>
        </p:spPr>
        <p:txBody>
          <a:bodyPr>
            <a:normAutofit/>
          </a:bodyPr>
          <a:lstStyle/>
          <a:p>
            <a:pPr marL="1386840" lvl="3" indent="-381000">
              <a:lnSpc>
                <a:spcPct val="160000"/>
              </a:lnSpc>
              <a:spcBef>
                <a:spcPts val="0"/>
              </a:spcBef>
            </a:pPr>
            <a:r>
              <a:rPr lang="zh-TW" altLang="en-US" sz="2400" dirty="0">
                <a:latin typeface="微軟正黑體" panose="020B0604030504040204" pitchFamily="34" charset="-120"/>
                <a:ea typeface="微軟正黑體" panose="020B0604030504040204" pitchFamily="34" charset="-120"/>
              </a:rPr>
              <a:t>如果英文、數學在校成績佳，可強調這兩科的表現。</a:t>
            </a:r>
            <a:endParaRPr lang="en-US" altLang="zh-TW" sz="2400" dirty="0">
              <a:latin typeface="微軟正黑體" panose="020B0604030504040204" pitchFamily="34" charset="-120"/>
              <a:ea typeface="微軟正黑體" panose="020B0604030504040204" pitchFamily="34" charset="-120"/>
            </a:endParaRPr>
          </a:p>
          <a:p>
            <a:pPr marL="1386840" lvl="3" indent="-381000">
              <a:lnSpc>
                <a:spcPct val="160000"/>
              </a:lnSpc>
              <a:spcBef>
                <a:spcPts val="0"/>
              </a:spcBef>
            </a:pPr>
            <a:r>
              <a:rPr lang="zh-TW" altLang="en-US" sz="2400" dirty="0">
                <a:latin typeface="微軟正黑體" panose="020B0604030504040204" pitchFamily="34" charset="-120"/>
                <a:ea typeface="微軟正黑體" panose="020B0604030504040204" pitchFamily="34" charset="-120"/>
              </a:rPr>
              <a:t>自然組班群的學生若要轉跑道至商管學系，可提交</a:t>
            </a:r>
            <a:br>
              <a:rPr lang="en-US" altLang="zh-TW" sz="2400" dirty="0">
                <a:latin typeface="微軟正黑體" panose="020B0604030504040204" pitchFamily="34" charset="-120"/>
                <a:ea typeface="微軟正黑體" panose="020B0604030504040204" pitchFamily="34" charset="-120"/>
              </a:rPr>
            </a:br>
            <a:r>
              <a:rPr lang="zh-TW" altLang="en-US" sz="2400" dirty="0">
                <a:latin typeface="微軟正黑體" panose="020B0604030504040204" pitchFamily="34" charset="-120"/>
                <a:ea typeface="微軟正黑體" panose="020B0604030504040204" pitchFamily="34" charset="-120"/>
              </a:rPr>
              <a:t>「</a:t>
            </a:r>
            <a:r>
              <a:rPr lang="en-US" altLang="zh-TW" sz="2400" dirty="0">
                <a:latin typeface="微軟正黑體" panose="020B0604030504040204" pitchFamily="34" charset="-120"/>
                <a:ea typeface="微軟正黑體" panose="020B0604030504040204" pitchFamily="34" charset="-120"/>
              </a:rPr>
              <a:t>B</a:t>
            </a:r>
            <a:r>
              <a:rPr lang="zh-TW" altLang="en-US" sz="2400" dirty="0">
                <a:latin typeface="微軟正黑體" panose="020B0604030504040204" pitchFamily="34" charset="-120"/>
                <a:ea typeface="微軟正黑體" panose="020B0604030504040204" pitchFamily="34" charset="-120"/>
              </a:rPr>
              <a:t>書面報告」。</a:t>
            </a:r>
            <a:endParaRPr lang="en-US" altLang="zh-TW" sz="2400" dirty="0">
              <a:latin typeface="微軟正黑體" panose="020B0604030504040204" pitchFamily="34" charset="-120"/>
              <a:ea typeface="微軟正黑體" panose="020B0604030504040204" pitchFamily="34" charset="-120"/>
            </a:endParaRPr>
          </a:p>
          <a:p>
            <a:pPr marL="1386840" lvl="3" indent="-381000">
              <a:lnSpc>
                <a:spcPct val="160000"/>
              </a:lnSpc>
              <a:spcBef>
                <a:spcPts val="0"/>
              </a:spcBef>
            </a:pPr>
            <a:r>
              <a:rPr lang="zh-TW" altLang="en-US" sz="2400" dirty="0">
                <a:latin typeface="微軟正黑體" panose="020B0604030504040204" pitchFamily="34" charset="-120"/>
                <a:ea typeface="微軟正黑體" panose="020B0604030504040204" pitchFamily="34" charset="-120"/>
              </a:rPr>
              <a:t>如果學生提交「</a:t>
            </a:r>
            <a:r>
              <a:rPr lang="en-US" altLang="zh-TW" sz="2400" dirty="0">
                <a:latin typeface="微軟正黑體" panose="020B0604030504040204" pitchFamily="34" charset="-120"/>
                <a:ea typeface="微軟正黑體" panose="020B0604030504040204" pitchFamily="34" charset="-120"/>
              </a:rPr>
              <a:t>D</a:t>
            </a:r>
            <a:r>
              <a:rPr lang="zh-TW" altLang="en-US" sz="2400" dirty="0">
                <a:latin typeface="微軟正黑體" panose="020B0604030504040204" pitchFamily="34" charset="-120"/>
                <a:ea typeface="微軟正黑體" panose="020B0604030504040204" pitchFamily="34" charset="-120"/>
              </a:rPr>
              <a:t>自然科學領域探究與實作」的學習成果，商管領域的大學教師未必看得懂，但是在該課程中培養的「觀察」、「計畫與執行」、「討論與傳達」等能力可應用在商管領域。</a:t>
            </a:r>
            <a:endParaRPr lang="en-US" altLang="zh-TW" sz="2400" dirty="0">
              <a:latin typeface="微軟正黑體" panose="020B0604030504040204" pitchFamily="34" charset="-120"/>
              <a:ea typeface="微軟正黑體" panose="020B0604030504040204" pitchFamily="34" charset="-120"/>
            </a:endParaRPr>
          </a:p>
          <a:p>
            <a:pPr marL="1386840" lvl="3" indent="-381000">
              <a:lnSpc>
                <a:spcPct val="160000"/>
              </a:lnSpc>
              <a:spcBef>
                <a:spcPts val="0"/>
              </a:spcBef>
            </a:pPr>
            <a:endParaRPr lang="en-US" altLang="zh-TW" sz="2800" i="0" dirty="0">
              <a:solidFill>
                <a:schemeClr val="tx2"/>
              </a:solidFill>
              <a:effectLst/>
              <a:latin typeface="微軟正黑體" panose="020B0604030504040204" pitchFamily="34" charset="-120"/>
              <a:ea typeface="微軟正黑體" panose="020B0604030504040204" pitchFamily="34" charset="-120"/>
            </a:endParaRPr>
          </a:p>
          <a:p>
            <a:pPr marL="838200" lvl="1" indent="-381000">
              <a:lnSpc>
                <a:spcPct val="160000"/>
              </a:lnSpc>
              <a:spcBef>
                <a:spcPts val="0"/>
              </a:spcBef>
            </a:pPr>
            <a:endParaRPr lang="en-US" altLang="zh-TW" sz="2800" dirty="0">
              <a:solidFill>
                <a:schemeClr val="tx2"/>
              </a:solidFill>
              <a:effectLst/>
              <a:latin typeface="+mj-ea"/>
              <a:ea typeface="+mj-ea"/>
              <a:cs typeface="Times New Roman" panose="02020603050405020304" pitchFamily="18" charset="0"/>
            </a:endParaRPr>
          </a:p>
          <a:p>
            <a:pPr marL="457200" indent="-457200">
              <a:lnSpc>
                <a:spcPct val="160000"/>
              </a:lnSpc>
              <a:spcBef>
                <a:spcPts val="0"/>
              </a:spcBef>
            </a:pPr>
            <a:endParaRPr lang="en-US" altLang="zh-TW" sz="2800" dirty="0">
              <a:solidFill>
                <a:schemeClr val="tx2"/>
              </a:solidFill>
              <a:latin typeface="+mj-ea"/>
              <a:ea typeface="+mj-ea"/>
            </a:endParaRPr>
          </a:p>
          <a:p>
            <a:pPr marL="457200" indent="-457200" eaLnBrk="1" hangingPunct="1">
              <a:lnSpc>
                <a:spcPct val="160000"/>
              </a:lnSpc>
              <a:spcBef>
                <a:spcPts val="0"/>
              </a:spcBef>
              <a:buNone/>
            </a:pPr>
            <a:endParaRPr lang="en-US" altLang="zh-TW" sz="2800" dirty="0">
              <a:solidFill>
                <a:schemeClr val="tx2"/>
              </a:solidFill>
              <a:latin typeface="+mj-ea"/>
              <a:ea typeface="+mj-ea"/>
            </a:endParaRPr>
          </a:p>
        </p:txBody>
      </p:sp>
      <p:sp>
        <p:nvSpPr>
          <p:cNvPr id="5" name="投影片編號版面配置區 5">
            <a:extLst>
              <a:ext uri="{FF2B5EF4-FFF2-40B4-BE49-F238E27FC236}">
                <a16:creationId xmlns:a16="http://schemas.microsoft.com/office/drawing/2014/main" id="{8658CF8F-46A0-4B7A-A743-BBF34C32BB74}"/>
              </a:ext>
            </a:extLst>
          </p:cNvPr>
          <p:cNvSpPr>
            <a:spLocks noGrp="1"/>
          </p:cNvSpPr>
          <p:nvPr>
            <p:ph type="sldNum" sz="quarter" idx="12"/>
          </p:nvPr>
        </p:nvSpPr>
        <p:spPr>
          <a:xfrm>
            <a:off x="7924800" y="6356350"/>
            <a:ext cx="762000" cy="365125"/>
          </a:xfrm>
          <a:noFill/>
        </p:spPr>
        <p:txBody>
          <a:bodyPr/>
          <a:lstStyle/>
          <a:p>
            <a:fld id="{BA658583-FC9A-445C-AB03-44C0F41B7F77}" type="slidenum">
              <a:rPr lang="en-US" altLang="zh-TW" sz="1400" smtClean="0">
                <a:latin typeface="微軟正黑體" panose="020B0604030504040204" pitchFamily="34" charset="-120"/>
                <a:ea typeface="微軟正黑體" panose="020B0604030504040204" pitchFamily="34" charset="-120"/>
                <a:cs typeface="Times New Roman" panose="02020603050405020304" pitchFamily="18" charset="0"/>
              </a:rPr>
              <a:pPr/>
              <a:t>69</a:t>
            </a:fld>
            <a:endParaRPr lang="en-US" altLang="zh-TW" sz="1400" dirty="0">
              <a:latin typeface="微軟正黑體" panose="020B0604030504040204" pitchFamily="34" charset="-120"/>
              <a:ea typeface="微軟正黑體" panose="020B0604030504040204" pitchFamily="34" charset="-120"/>
              <a:cs typeface="Times New Roman" panose="02020603050405020304" pitchFamily="18" charset="0"/>
            </a:endParaRPr>
          </a:p>
        </p:txBody>
      </p:sp>
    </p:spTree>
    <p:extLst>
      <p:ext uri="{BB962C8B-B14F-4D97-AF65-F5344CB8AC3E}">
        <p14:creationId xmlns:p14="http://schemas.microsoft.com/office/powerpoint/2010/main" val="2492076436"/>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6A6633BC-7BCF-A181-5945-6A480DB3193C}"/>
            </a:ext>
          </a:extLst>
        </p:cNvPr>
        <p:cNvGrpSpPr/>
        <p:nvPr/>
      </p:nvGrpSpPr>
      <p:grpSpPr>
        <a:xfrm>
          <a:off x="0" y="0"/>
          <a:ext cx="0" cy="0"/>
          <a:chOff x="0" y="0"/>
          <a:chExt cx="0" cy="0"/>
        </a:xfrm>
      </p:grpSpPr>
      <p:sp>
        <p:nvSpPr>
          <p:cNvPr id="4100" name="AutoShape 2">
            <a:extLst>
              <a:ext uri="{FF2B5EF4-FFF2-40B4-BE49-F238E27FC236}">
                <a16:creationId xmlns:a16="http://schemas.microsoft.com/office/drawing/2014/main" id="{B80DEC5B-2174-FC0C-FCC1-36129DC68CC2}"/>
              </a:ext>
            </a:extLst>
          </p:cNvPr>
          <p:cNvSpPr>
            <a:spLocks noGrp="1" noChangeArrowheads="1"/>
          </p:cNvSpPr>
          <p:nvPr>
            <p:ph type="title"/>
          </p:nvPr>
        </p:nvSpPr>
        <p:spPr>
          <a:xfrm>
            <a:off x="539552" y="908720"/>
            <a:ext cx="8604448" cy="720080"/>
          </a:xfrm>
        </p:spPr>
        <p:txBody>
          <a:bodyPr>
            <a:noAutofit/>
          </a:bodyPr>
          <a:lstStyle/>
          <a:p>
            <a:r>
              <a:rPr lang="zh-TW" altLang="en-US" sz="3600" dirty="0">
                <a:latin typeface="+mj-ea"/>
                <a:cs typeface="Times New Roman" panose="02020603050405020304" pitchFamily="18" charset="0"/>
              </a:rPr>
              <a:t>課程學習成果</a:t>
            </a:r>
            <a:r>
              <a:rPr lang="en-US" altLang="zh-TW" sz="3600" dirty="0">
                <a:latin typeface="+mj-ea"/>
                <a:cs typeface="Times New Roman" panose="02020603050405020304" pitchFamily="18" charset="0"/>
              </a:rPr>
              <a:t> - </a:t>
            </a:r>
            <a:r>
              <a:rPr lang="zh-TW" altLang="en-US" sz="3600" dirty="0">
                <a:latin typeface="+mj-ea"/>
                <a:cs typeface="Times New Roman" panose="02020603050405020304" pitchFamily="18" charset="0"/>
              </a:rPr>
              <a:t>請你跟我這樣做</a:t>
            </a:r>
            <a:endParaRPr lang="en-US" altLang="zh-TW" sz="3600" dirty="0">
              <a:latin typeface="+mj-ea"/>
            </a:endParaRPr>
          </a:p>
        </p:txBody>
      </p:sp>
      <p:sp>
        <p:nvSpPr>
          <p:cNvPr id="4101" name="Rectangle 3">
            <a:extLst>
              <a:ext uri="{FF2B5EF4-FFF2-40B4-BE49-F238E27FC236}">
                <a16:creationId xmlns:a16="http://schemas.microsoft.com/office/drawing/2014/main" id="{A5495043-9352-6CE4-C547-2C64F9588A00}"/>
              </a:ext>
            </a:extLst>
          </p:cNvPr>
          <p:cNvSpPr>
            <a:spLocks noGrp="1" noChangeArrowheads="1"/>
          </p:cNvSpPr>
          <p:nvPr>
            <p:ph type="body" idx="1"/>
          </p:nvPr>
        </p:nvSpPr>
        <p:spPr>
          <a:xfrm>
            <a:off x="0" y="1700808"/>
            <a:ext cx="9036496" cy="5020666"/>
          </a:xfrm>
        </p:spPr>
        <p:txBody>
          <a:bodyPr>
            <a:normAutofit/>
          </a:bodyPr>
          <a:lstStyle/>
          <a:p>
            <a:pPr marL="838200" lvl="1" indent="-381000">
              <a:lnSpc>
                <a:spcPct val="150000"/>
              </a:lnSpc>
              <a:spcBef>
                <a:spcPts val="0"/>
              </a:spcBef>
            </a:pPr>
            <a:r>
              <a:rPr lang="en-US" altLang="zh-TW" sz="2800" dirty="0">
                <a:latin typeface="微軟正黑體" panose="020B0604030504040204" pitchFamily="34" charset="-120"/>
                <a:ea typeface="微軟正黑體" panose="020B0604030504040204" pitchFamily="34" charset="-120"/>
              </a:rPr>
              <a:t>Day 1</a:t>
            </a:r>
            <a:r>
              <a:rPr lang="zh-TW" altLang="en-US" sz="2800" dirty="0">
                <a:latin typeface="微軟正黑體" panose="020B0604030504040204" pitchFamily="34" charset="-120"/>
                <a:ea typeface="微軟正黑體" panose="020B0604030504040204" pitchFamily="34" charset="-120"/>
              </a:rPr>
              <a:t>：</a:t>
            </a:r>
            <a:endParaRPr lang="en-US" altLang="zh-TW" sz="2800" dirty="0">
              <a:latin typeface="微軟正黑體" panose="020B0604030504040204" pitchFamily="34" charset="-120"/>
              <a:ea typeface="微軟正黑體" panose="020B0604030504040204" pitchFamily="34" charset="-120"/>
            </a:endParaRPr>
          </a:p>
          <a:p>
            <a:pPr marL="1112520" lvl="2" indent="-381000">
              <a:lnSpc>
                <a:spcPct val="150000"/>
              </a:lnSpc>
              <a:spcBef>
                <a:spcPts val="0"/>
              </a:spcBef>
            </a:pPr>
            <a:r>
              <a:rPr lang="en-US" altLang="zh-TW" sz="1800" u="sng" kern="100" dirty="0">
                <a:solidFill>
                  <a:srgbClr val="0563C1"/>
                </a:solidFill>
                <a:effectLst/>
                <a:latin typeface="微軟正黑體" panose="020B0604030504040204" pitchFamily="34" charset="-120"/>
                <a:ea typeface="微軟正黑體" panose="020B0604030504040204" pitchFamily="34" charset="-120"/>
                <a:hlinkClick r:id="rId3"/>
              </a:rPr>
              <a:t>https://www.facebook.com/groups/chtang/posts/1019650170200104</a:t>
            </a:r>
            <a:endParaRPr lang="en-US" altLang="zh-TW" sz="1800" kern="100" dirty="0">
              <a:latin typeface="微軟正黑體" panose="020B0604030504040204" pitchFamily="34" charset="-120"/>
              <a:ea typeface="微軟正黑體" panose="020B0604030504040204" pitchFamily="34" charset="-120"/>
            </a:endParaRPr>
          </a:p>
          <a:p>
            <a:pPr marL="1112520" lvl="2" indent="-381000">
              <a:lnSpc>
                <a:spcPct val="150000"/>
              </a:lnSpc>
              <a:spcBef>
                <a:spcPts val="0"/>
              </a:spcBef>
            </a:pPr>
            <a:r>
              <a:rPr lang="en-US" altLang="zh-TW" sz="1800" u="sng" kern="100" dirty="0">
                <a:solidFill>
                  <a:srgbClr val="0563C1"/>
                </a:solidFill>
                <a:effectLst/>
                <a:latin typeface="微軟正黑體" panose="020B0604030504040204" pitchFamily="34" charset="-120"/>
                <a:ea typeface="微軟正黑體" panose="020B0604030504040204" pitchFamily="34" charset="-120"/>
                <a:hlinkClick r:id="rId4"/>
              </a:rPr>
              <a:t>https://www.threads.net/@chtangfb/post/DFIgGRfyLLz?hl=zh-tw</a:t>
            </a:r>
            <a:endParaRPr lang="zh-TW" altLang="zh-TW" sz="1800" kern="100" dirty="0">
              <a:effectLst/>
              <a:latin typeface="微軟正黑體" panose="020B0604030504040204" pitchFamily="34" charset="-120"/>
              <a:ea typeface="微軟正黑體" panose="020B0604030504040204" pitchFamily="34" charset="-120"/>
            </a:endParaRPr>
          </a:p>
          <a:p>
            <a:pPr marL="838200" lvl="1" indent="-381000">
              <a:lnSpc>
                <a:spcPct val="150000"/>
              </a:lnSpc>
              <a:spcBef>
                <a:spcPts val="0"/>
              </a:spcBef>
            </a:pPr>
            <a:r>
              <a:rPr lang="en-US" altLang="zh-TW" sz="2800" dirty="0">
                <a:latin typeface="微軟正黑體" panose="020B0604030504040204" pitchFamily="34" charset="-120"/>
                <a:ea typeface="微軟正黑體" panose="020B0604030504040204" pitchFamily="34" charset="-120"/>
                <a:sym typeface="Wingdings" panose="05000000000000000000" pitchFamily="2" charset="2"/>
              </a:rPr>
              <a:t>Day</a:t>
            </a:r>
            <a:r>
              <a:rPr lang="zh-TW" altLang="en-US" sz="2800" dirty="0">
                <a:latin typeface="微軟正黑體" panose="020B0604030504040204" pitchFamily="34" charset="-120"/>
                <a:ea typeface="微軟正黑體" panose="020B0604030504040204" pitchFamily="34" charset="-120"/>
                <a:sym typeface="Wingdings" panose="05000000000000000000" pitchFamily="2" charset="2"/>
              </a:rPr>
              <a:t> </a:t>
            </a:r>
            <a:r>
              <a:rPr lang="en-US" altLang="zh-TW" sz="2800" dirty="0">
                <a:latin typeface="微軟正黑體" panose="020B0604030504040204" pitchFamily="34" charset="-120"/>
                <a:ea typeface="微軟正黑體" panose="020B0604030504040204" pitchFamily="34" charset="-120"/>
                <a:sym typeface="Wingdings" panose="05000000000000000000" pitchFamily="2" charset="2"/>
              </a:rPr>
              <a:t>2</a:t>
            </a:r>
            <a:r>
              <a:rPr lang="zh-TW" altLang="en-US" sz="2800" dirty="0">
                <a:latin typeface="微軟正黑體" panose="020B0604030504040204" pitchFamily="34" charset="-120"/>
                <a:ea typeface="微軟正黑體" panose="020B0604030504040204" pitchFamily="34" charset="-120"/>
                <a:sym typeface="Wingdings" panose="05000000000000000000" pitchFamily="2" charset="2"/>
              </a:rPr>
              <a:t>：</a:t>
            </a:r>
            <a:endParaRPr lang="en-US" altLang="zh-TW" sz="2800" dirty="0">
              <a:latin typeface="微軟正黑體" panose="020B0604030504040204" pitchFamily="34" charset="-120"/>
              <a:ea typeface="微軟正黑體" panose="020B0604030504040204" pitchFamily="34" charset="-120"/>
              <a:sym typeface="Wingdings" panose="05000000000000000000" pitchFamily="2" charset="2"/>
            </a:endParaRPr>
          </a:p>
          <a:p>
            <a:pPr marL="1112520" lvl="2" indent="-381000">
              <a:lnSpc>
                <a:spcPct val="150000"/>
              </a:lnSpc>
              <a:spcBef>
                <a:spcPts val="0"/>
              </a:spcBef>
            </a:pPr>
            <a:r>
              <a:rPr lang="en-US" altLang="zh-TW" sz="1800" u="sng" kern="100" dirty="0">
                <a:solidFill>
                  <a:srgbClr val="0563C1"/>
                </a:solidFill>
                <a:effectLst/>
                <a:latin typeface="微軟正黑體" panose="020B0604030504040204" pitchFamily="34" charset="-120"/>
                <a:ea typeface="微軟正黑體" panose="020B0604030504040204" pitchFamily="34" charset="-120"/>
                <a:hlinkClick r:id="rId5"/>
              </a:rPr>
              <a:t>https://www.facebook.com/groups/chtang/posts/1020406473457807</a:t>
            </a:r>
            <a:endParaRPr lang="en-US" altLang="zh-TW" sz="1800" u="sng" kern="100" dirty="0">
              <a:solidFill>
                <a:srgbClr val="0563C1"/>
              </a:solidFill>
              <a:latin typeface="微軟正黑體" panose="020B0604030504040204" pitchFamily="34" charset="-120"/>
              <a:ea typeface="微軟正黑體" panose="020B0604030504040204" pitchFamily="34" charset="-120"/>
            </a:endParaRPr>
          </a:p>
          <a:p>
            <a:pPr marL="1112520" lvl="2" indent="-381000">
              <a:lnSpc>
                <a:spcPct val="150000"/>
              </a:lnSpc>
              <a:spcBef>
                <a:spcPts val="0"/>
              </a:spcBef>
            </a:pPr>
            <a:r>
              <a:rPr lang="en-US" altLang="zh-TW" sz="1800" dirty="0">
                <a:latin typeface="微軟正黑體" panose="020B0604030504040204" pitchFamily="34" charset="-120"/>
                <a:ea typeface="微軟正黑體" panose="020B0604030504040204" pitchFamily="34" charset="-120"/>
                <a:sym typeface="Wingdings" panose="05000000000000000000" pitchFamily="2" charset="2"/>
                <a:hlinkClick r:id="rId6"/>
              </a:rPr>
              <a:t>https://www.threads.net/@chtangfb/post/DFLD5khy2TA?hl=zh-tw</a:t>
            </a:r>
            <a:endParaRPr lang="en-US" altLang="zh-TW" sz="1800" dirty="0">
              <a:latin typeface="微軟正黑體" panose="020B0604030504040204" pitchFamily="34" charset="-120"/>
              <a:ea typeface="微軟正黑體" panose="020B0604030504040204" pitchFamily="34" charset="-120"/>
              <a:sym typeface="Wingdings" panose="05000000000000000000" pitchFamily="2" charset="2"/>
            </a:endParaRPr>
          </a:p>
          <a:p>
            <a:pPr marL="838200" lvl="1" indent="-381000">
              <a:lnSpc>
                <a:spcPct val="160000"/>
              </a:lnSpc>
              <a:spcBef>
                <a:spcPts val="0"/>
              </a:spcBef>
            </a:pPr>
            <a:r>
              <a:rPr lang="en-US" altLang="zh-TW" sz="3100" dirty="0">
                <a:latin typeface="微軟正黑體" panose="020B0604030504040204" pitchFamily="34" charset="-120"/>
                <a:ea typeface="微軟正黑體" panose="020B0604030504040204" pitchFamily="34" charset="-120"/>
                <a:sym typeface="Wingdings" panose="05000000000000000000" pitchFamily="2" charset="2"/>
              </a:rPr>
              <a:t>Day</a:t>
            </a:r>
            <a:r>
              <a:rPr lang="zh-TW" altLang="en-US" sz="3100" dirty="0">
                <a:latin typeface="微軟正黑體" panose="020B0604030504040204" pitchFamily="34" charset="-120"/>
                <a:ea typeface="微軟正黑體" panose="020B0604030504040204" pitchFamily="34" charset="-120"/>
                <a:sym typeface="Wingdings" panose="05000000000000000000" pitchFamily="2" charset="2"/>
              </a:rPr>
              <a:t> </a:t>
            </a:r>
            <a:r>
              <a:rPr lang="en-US" altLang="zh-TW" sz="3100" dirty="0">
                <a:latin typeface="微軟正黑體" panose="020B0604030504040204" pitchFamily="34" charset="-120"/>
                <a:ea typeface="微軟正黑體" panose="020B0604030504040204" pitchFamily="34" charset="-120"/>
                <a:sym typeface="Wingdings" panose="05000000000000000000" pitchFamily="2" charset="2"/>
              </a:rPr>
              <a:t>3</a:t>
            </a:r>
            <a:r>
              <a:rPr lang="zh-TW" altLang="en-US" sz="3100" dirty="0">
                <a:latin typeface="微軟正黑體" panose="020B0604030504040204" pitchFamily="34" charset="-120"/>
                <a:ea typeface="微軟正黑體" panose="020B0604030504040204" pitchFamily="34" charset="-120"/>
                <a:sym typeface="Wingdings" panose="05000000000000000000" pitchFamily="2" charset="2"/>
              </a:rPr>
              <a:t>：</a:t>
            </a:r>
            <a:endParaRPr lang="en-US" altLang="zh-TW" sz="3100" dirty="0">
              <a:latin typeface="微軟正黑體" panose="020B0604030504040204" pitchFamily="34" charset="-120"/>
              <a:ea typeface="微軟正黑體" panose="020B0604030504040204" pitchFamily="34" charset="-120"/>
              <a:sym typeface="Wingdings" panose="05000000000000000000" pitchFamily="2" charset="2"/>
            </a:endParaRPr>
          </a:p>
          <a:p>
            <a:pPr marL="1112520" lvl="2" indent="-381000">
              <a:lnSpc>
                <a:spcPct val="160000"/>
              </a:lnSpc>
              <a:spcBef>
                <a:spcPts val="0"/>
              </a:spcBef>
            </a:pPr>
            <a:r>
              <a:rPr lang="zh-TW" altLang="en-US" sz="2800" dirty="0">
                <a:latin typeface="微軟正黑體" panose="020B0604030504040204" pitchFamily="34" charset="-120"/>
                <a:ea typeface="微軟正黑體" panose="020B0604030504040204" pitchFamily="34" charset="-120"/>
                <a:sym typeface="Wingdings" panose="05000000000000000000" pitchFamily="2" charset="2"/>
              </a:rPr>
              <a:t>今日上架</a:t>
            </a:r>
            <a:endParaRPr lang="en-US" altLang="zh-TW" sz="2800" dirty="0">
              <a:latin typeface="微軟正黑體" panose="020B0604030504040204" pitchFamily="34" charset="-120"/>
              <a:ea typeface="微軟正黑體" panose="020B0604030504040204" pitchFamily="34" charset="-120"/>
              <a:sym typeface="Wingdings" panose="05000000000000000000" pitchFamily="2" charset="2"/>
            </a:endParaRPr>
          </a:p>
          <a:p>
            <a:pPr marL="1112520" lvl="2" indent="-381000">
              <a:lnSpc>
                <a:spcPct val="160000"/>
              </a:lnSpc>
              <a:spcBef>
                <a:spcPts val="0"/>
              </a:spcBef>
            </a:pPr>
            <a:endParaRPr lang="en-US" altLang="zh-TW" sz="2400" dirty="0">
              <a:latin typeface="微軟正黑體" panose="020B0604030504040204" pitchFamily="34" charset="-120"/>
              <a:ea typeface="微軟正黑體" panose="020B0604030504040204" pitchFamily="34" charset="-120"/>
              <a:cs typeface="Times New Roman" panose="02020603050405020304" pitchFamily="18" charset="0"/>
            </a:endParaRPr>
          </a:p>
        </p:txBody>
      </p:sp>
      <p:sp>
        <p:nvSpPr>
          <p:cNvPr id="4" name="投影片編號版面配置區 5">
            <a:extLst>
              <a:ext uri="{FF2B5EF4-FFF2-40B4-BE49-F238E27FC236}">
                <a16:creationId xmlns:a16="http://schemas.microsoft.com/office/drawing/2014/main" id="{3FBE0452-91D9-7A52-3DB1-DC49637A38BE}"/>
              </a:ext>
            </a:extLst>
          </p:cNvPr>
          <p:cNvSpPr>
            <a:spLocks noGrp="1"/>
          </p:cNvSpPr>
          <p:nvPr>
            <p:ph type="sldNum" sz="quarter" idx="12"/>
          </p:nvPr>
        </p:nvSpPr>
        <p:spPr>
          <a:xfrm>
            <a:off x="7924800" y="6356350"/>
            <a:ext cx="762000" cy="365125"/>
          </a:xfrm>
          <a:noFill/>
        </p:spPr>
        <p:txBody>
          <a:bodyPr/>
          <a:lstStyle/>
          <a:p>
            <a:fld id="{BA658583-FC9A-445C-AB03-44C0F41B7F77}" type="slidenum">
              <a:rPr lang="en-US" altLang="zh-TW" sz="1400" smtClean="0">
                <a:latin typeface="微軟正黑體" panose="020B0604030504040204" pitchFamily="34" charset="-120"/>
                <a:ea typeface="微軟正黑體" panose="020B0604030504040204" pitchFamily="34" charset="-120"/>
                <a:cs typeface="Times New Roman" panose="02020603050405020304" pitchFamily="18" charset="0"/>
              </a:rPr>
              <a:pPr/>
              <a:t>7</a:t>
            </a:fld>
            <a:endParaRPr lang="en-US" altLang="zh-TW" sz="1400" dirty="0">
              <a:latin typeface="微軟正黑體" panose="020B0604030504040204" pitchFamily="34" charset="-120"/>
              <a:ea typeface="微軟正黑體" panose="020B0604030504040204" pitchFamily="34" charset="-120"/>
              <a:cs typeface="Times New Roman" panose="02020603050405020304" pitchFamily="18" charset="0"/>
            </a:endParaRPr>
          </a:p>
        </p:txBody>
      </p:sp>
    </p:spTree>
    <p:extLst>
      <p:ext uri="{BB962C8B-B14F-4D97-AF65-F5344CB8AC3E}">
        <p14:creationId xmlns:p14="http://schemas.microsoft.com/office/powerpoint/2010/main" val="156478100"/>
      </p:ext>
    </p:extLst>
  </p:cSld>
  <p:clrMapOvr>
    <a:masterClrMapping/>
  </p:clrMapOvr>
  <p:transition/>
</p:sld>
</file>

<file path=ppt/slides/slide7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01" name="Rectangle 3"/>
          <p:cNvSpPr>
            <a:spLocks noGrp="1" noChangeArrowheads="1"/>
          </p:cNvSpPr>
          <p:nvPr>
            <p:ph type="body" idx="1"/>
          </p:nvPr>
        </p:nvSpPr>
        <p:spPr>
          <a:xfrm>
            <a:off x="251520" y="1700808"/>
            <a:ext cx="8640960" cy="5020666"/>
          </a:xfrm>
        </p:spPr>
        <p:txBody>
          <a:bodyPr>
            <a:normAutofit/>
          </a:bodyPr>
          <a:lstStyle/>
          <a:p>
            <a:pPr marL="0" indent="0" algn="ctr">
              <a:lnSpc>
                <a:spcPct val="160000"/>
              </a:lnSpc>
              <a:spcBef>
                <a:spcPts val="0"/>
              </a:spcBef>
              <a:buNone/>
            </a:pPr>
            <a:endParaRPr lang="en-US" altLang="zh-TW" sz="3200" b="1" dirty="0">
              <a:solidFill>
                <a:schemeClr val="tx2"/>
              </a:solidFill>
              <a:effectLst/>
              <a:latin typeface="微軟正黑體" panose="020B0604030504040204" pitchFamily="34" charset="-120"/>
              <a:ea typeface="微軟正黑體" panose="020B0604030504040204" pitchFamily="34" charset="-120"/>
              <a:cs typeface="Times New Roman" panose="02020603050405020304" pitchFamily="18" charset="0"/>
            </a:endParaRPr>
          </a:p>
          <a:p>
            <a:pPr marL="0" indent="0" algn="ctr">
              <a:lnSpc>
                <a:spcPct val="160000"/>
              </a:lnSpc>
              <a:spcBef>
                <a:spcPts val="0"/>
              </a:spcBef>
              <a:buNone/>
            </a:pPr>
            <a:r>
              <a:rPr lang="zh-TW" altLang="en-US" sz="4400" b="1" dirty="0">
                <a:solidFill>
                  <a:schemeClr val="tx2"/>
                </a:solidFill>
                <a:effectLst/>
                <a:latin typeface="微軟正黑體" panose="020B0604030504040204" pitchFamily="34" charset="-120"/>
                <a:ea typeface="微軟正黑體" panose="020B0604030504040204" pitchFamily="34" charset="-120"/>
                <a:cs typeface="Times New Roman" panose="02020603050405020304" pitchFamily="18" charset="0"/>
              </a:rPr>
              <a:t>謝謝各位</a:t>
            </a:r>
            <a:endParaRPr lang="en-US" altLang="zh-TW" sz="4400" b="1" i="0" dirty="0">
              <a:solidFill>
                <a:schemeClr val="tx2"/>
              </a:solidFill>
              <a:effectLst/>
              <a:latin typeface="+mj-ea"/>
              <a:ea typeface="+mj-ea"/>
            </a:endParaRPr>
          </a:p>
          <a:p>
            <a:pPr marL="457200" indent="-457200" eaLnBrk="1" hangingPunct="1">
              <a:lnSpc>
                <a:spcPct val="160000"/>
              </a:lnSpc>
              <a:spcBef>
                <a:spcPts val="0"/>
              </a:spcBef>
              <a:buNone/>
            </a:pPr>
            <a:endParaRPr lang="en-US" altLang="zh-TW" sz="3200" dirty="0">
              <a:latin typeface="標楷體" pitchFamily="65" charset="-120"/>
              <a:ea typeface="標楷體" pitchFamily="65" charset="-120"/>
            </a:endParaRPr>
          </a:p>
        </p:txBody>
      </p:sp>
      <p:sp>
        <p:nvSpPr>
          <p:cNvPr id="5" name="投影片編號版面配置區 5">
            <a:extLst>
              <a:ext uri="{FF2B5EF4-FFF2-40B4-BE49-F238E27FC236}">
                <a16:creationId xmlns:a16="http://schemas.microsoft.com/office/drawing/2014/main" id="{73FE511D-7D05-4DD2-BF29-C9710C7ADE2C}"/>
              </a:ext>
            </a:extLst>
          </p:cNvPr>
          <p:cNvSpPr>
            <a:spLocks noGrp="1"/>
          </p:cNvSpPr>
          <p:nvPr>
            <p:ph type="sldNum" sz="quarter" idx="12"/>
          </p:nvPr>
        </p:nvSpPr>
        <p:spPr>
          <a:xfrm>
            <a:off x="7924800" y="6356350"/>
            <a:ext cx="762000" cy="365125"/>
          </a:xfrm>
          <a:noFill/>
        </p:spPr>
        <p:txBody>
          <a:bodyPr/>
          <a:lstStyle/>
          <a:p>
            <a:fld id="{BA658583-FC9A-445C-AB03-44C0F41B7F77}" type="slidenum">
              <a:rPr lang="en-US" altLang="zh-TW" sz="1400" smtClean="0">
                <a:latin typeface="微軟正黑體" panose="020B0604030504040204" pitchFamily="34" charset="-120"/>
                <a:ea typeface="微軟正黑體" panose="020B0604030504040204" pitchFamily="34" charset="-120"/>
                <a:cs typeface="Times New Roman" panose="02020603050405020304" pitchFamily="18" charset="0"/>
              </a:rPr>
              <a:pPr/>
              <a:t>70</a:t>
            </a:fld>
            <a:endParaRPr lang="en-US" altLang="zh-TW" sz="1400" dirty="0">
              <a:latin typeface="微軟正黑體" panose="020B0604030504040204" pitchFamily="34" charset="-120"/>
              <a:ea typeface="微軟正黑體" panose="020B0604030504040204" pitchFamily="34" charset="-120"/>
              <a:cs typeface="Times New Roman" panose="02020603050405020304" pitchFamily="18" charset="0"/>
            </a:endParaRPr>
          </a:p>
        </p:txBody>
      </p:sp>
    </p:spTree>
    <p:extLst>
      <p:ext uri="{BB962C8B-B14F-4D97-AF65-F5344CB8AC3E}">
        <p14:creationId xmlns:p14="http://schemas.microsoft.com/office/powerpoint/2010/main" val="2773176686"/>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p:cNvSpPr>
            <a:spLocks noGrp="1"/>
          </p:cNvSpPr>
          <p:nvPr>
            <p:ph type="title"/>
          </p:nvPr>
        </p:nvSpPr>
        <p:spPr>
          <a:xfrm>
            <a:off x="323528" y="908720"/>
            <a:ext cx="8521824" cy="5184576"/>
          </a:xfrm>
        </p:spPr>
        <p:txBody>
          <a:bodyPr>
            <a:normAutofit fontScale="90000"/>
          </a:bodyPr>
          <a:lstStyle/>
          <a:p>
            <a:pPr algn="ctr"/>
            <a:br>
              <a:rPr lang="en-US" altLang="zh-TW" dirty="0">
                <a:solidFill>
                  <a:srgbClr val="000000"/>
                </a:solidFill>
                <a:latin typeface="Verdana" panose="020B0604030504040204" pitchFamily="34" charset="0"/>
              </a:rPr>
            </a:br>
            <a:br>
              <a:rPr lang="en-US" altLang="zh-TW" dirty="0"/>
            </a:br>
            <a:br>
              <a:rPr lang="en-US" altLang="zh-TW" dirty="0"/>
            </a:br>
            <a:r>
              <a:rPr lang="zh-TW" altLang="en-US" b="1" i="0" dirty="0">
                <a:solidFill>
                  <a:srgbClr val="000000"/>
                </a:solidFill>
                <a:effectLst/>
                <a:latin typeface="微軟正黑體" panose="020B0604030504040204" pitchFamily="34" charset="-120"/>
                <a:ea typeface="微軟正黑體" panose="020B0604030504040204" pitchFamily="34" charset="-120"/>
              </a:rPr>
              <a:t>學習歷程自述</a:t>
            </a:r>
            <a:br>
              <a:rPr lang="en-US" altLang="zh-TW" b="0" i="0" dirty="0">
                <a:solidFill>
                  <a:srgbClr val="000000"/>
                </a:solidFill>
                <a:effectLst/>
                <a:latin typeface="微軟正黑體" panose="020B0604030504040204" pitchFamily="34" charset="-120"/>
                <a:ea typeface="微軟正黑體" panose="020B0604030504040204" pitchFamily="34" charset="-120"/>
              </a:rPr>
            </a:br>
            <a:br>
              <a:rPr lang="en-US" altLang="zh-TW" b="0" i="0" dirty="0">
                <a:solidFill>
                  <a:srgbClr val="000000"/>
                </a:solidFill>
                <a:effectLst/>
                <a:latin typeface="微軟正黑體" panose="020B0604030504040204" pitchFamily="34" charset="-120"/>
                <a:ea typeface="微軟正黑體" panose="020B0604030504040204" pitchFamily="34" charset="-120"/>
              </a:rPr>
            </a:br>
            <a:br>
              <a:rPr lang="en-US" altLang="zh-TW" dirty="0">
                <a:latin typeface="+mj-ea"/>
              </a:rPr>
            </a:br>
            <a:br>
              <a:rPr lang="en-US" altLang="zh-TW" dirty="0">
                <a:latin typeface="+mj-ea"/>
              </a:rPr>
            </a:br>
            <a:r>
              <a:rPr lang="zh-TW" altLang="en-US" sz="3100" dirty="0">
                <a:solidFill>
                  <a:schemeClr val="tx1"/>
                </a:solidFill>
                <a:latin typeface="+mj-ea"/>
              </a:rPr>
              <a:t>國立中山大學</a:t>
            </a:r>
            <a:r>
              <a:rPr lang="zh-TW" altLang="en-US" sz="3100" dirty="0">
                <a:latin typeface="+mj-ea"/>
              </a:rPr>
              <a:t>管理學院</a:t>
            </a:r>
            <a:r>
              <a:rPr lang="zh-TW" altLang="en-US" sz="3100" dirty="0">
                <a:solidFill>
                  <a:schemeClr val="tx1"/>
                </a:solidFill>
                <a:latin typeface="+mj-ea"/>
              </a:rPr>
              <a:t>財務管理系</a:t>
            </a:r>
            <a:br>
              <a:rPr lang="en-US" altLang="zh-TW" sz="3100" dirty="0">
                <a:solidFill>
                  <a:schemeClr val="tx1"/>
                </a:solidFill>
                <a:latin typeface="+mj-ea"/>
              </a:rPr>
            </a:br>
            <a:r>
              <a:rPr lang="zh-TW" altLang="en-US" sz="3100" dirty="0">
                <a:solidFill>
                  <a:schemeClr val="tx1"/>
                </a:solidFill>
                <a:latin typeface="+mj-ea"/>
              </a:rPr>
              <a:t>唐俊華</a:t>
            </a:r>
            <a:br>
              <a:rPr lang="en-US" altLang="zh-TW" sz="3100" dirty="0">
                <a:solidFill>
                  <a:schemeClr val="tx1"/>
                </a:solidFill>
                <a:latin typeface="+mj-ea"/>
              </a:rPr>
            </a:br>
            <a:r>
              <a:rPr lang="en-US" altLang="zh-TW" sz="3100" dirty="0">
                <a:solidFill>
                  <a:schemeClr val="tx1"/>
                </a:solidFill>
                <a:latin typeface="+mj-ea"/>
                <a:cs typeface="Times New Roman" panose="02020603050405020304" pitchFamily="18" charset="0"/>
              </a:rPr>
              <a:t>chtang@mail.nsysu.edu.tw</a:t>
            </a:r>
            <a:br>
              <a:rPr lang="en-US" altLang="zh-TW" dirty="0">
                <a:latin typeface="+mj-ea"/>
              </a:rPr>
            </a:br>
            <a:endParaRPr lang="zh-TW" altLang="en-US" sz="3100" dirty="0">
              <a:solidFill>
                <a:schemeClr val="tx1"/>
              </a:solidFill>
              <a:latin typeface="+mj-ea"/>
            </a:endParaRPr>
          </a:p>
        </p:txBody>
      </p:sp>
    </p:spTree>
    <p:extLst>
      <p:ext uri="{BB962C8B-B14F-4D97-AF65-F5344CB8AC3E}">
        <p14:creationId xmlns:p14="http://schemas.microsoft.com/office/powerpoint/2010/main" val="1980512689"/>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01" name="Rectangle 3"/>
          <p:cNvSpPr>
            <a:spLocks noGrp="1" noChangeArrowheads="1"/>
          </p:cNvSpPr>
          <p:nvPr>
            <p:ph type="body" idx="1"/>
          </p:nvPr>
        </p:nvSpPr>
        <p:spPr>
          <a:xfrm>
            <a:off x="0" y="1700808"/>
            <a:ext cx="8892480" cy="5020666"/>
          </a:xfrm>
        </p:spPr>
        <p:txBody>
          <a:bodyPr>
            <a:normAutofit fontScale="92500" lnSpcReduction="20000"/>
          </a:bodyPr>
          <a:lstStyle/>
          <a:p>
            <a:pPr marL="838200" lvl="1" indent="-381000">
              <a:lnSpc>
                <a:spcPct val="160000"/>
              </a:lnSpc>
              <a:spcBef>
                <a:spcPts val="0"/>
              </a:spcBef>
            </a:pPr>
            <a:r>
              <a:rPr lang="en-US" altLang="zh-TW" sz="3000" dirty="0">
                <a:latin typeface="微軟正黑體" panose="020B0604030504040204" pitchFamily="34" charset="-120"/>
                <a:ea typeface="微軟正黑體" panose="020B0604030504040204" pitchFamily="34" charset="-120"/>
              </a:rPr>
              <a:t>O. </a:t>
            </a:r>
            <a:r>
              <a:rPr lang="zh-TW" altLang="en-US" sz="3000" dirty="0">
                <a:latin typeface="微軟正黑體" panose="020B0604030504040204" pitchFamily="34" charset="-120"/>
                <a:ea typeface="微軟正黑體" panose="020B0604030504040204" pitchFamily="34" charset="-120"/>
              </a:rPr>
              <a:t>高中學習歷程反思、</a:t>
            </a:r>
            <a:r>
              <a:rPr lang="en-US" altLang="zh-TW" sz="3000" dirty="0">
                <a:latin typeface="微軟正黑體" panose="020B0604030504040204" pitchFamily="34" charset="-120"/>
                <a:ea typeface="微軟正黑體" panose="020B0604030504040204" pitchFamily="34" charset="-120"/>
              </a:rPr>
              <a:t>P. </a:t>
            </a:r>
            <a:r>
              <a:rPr lang="zh-TW" altLang="en-US" sz="3000" dirty="0">
                <a:latin typeface="微軟正黑體" panose="020B0604030504040204" pitchFamily="34" charset="-120"/>
                <a:ea typeface="微軟正黑體" panose="020B0604030504040204" pitchFamily="34" charset="-120"/>
              </a:rPr>
              <a:t>就讀動機、</a:t>
            </a:r>
            <a:r>
              <a:rPr lang="en-US" altLang="zh-TW" sz="3000" dirty="0">
                <a:latin typeface="微軟正黑體" panose="020B0604030504040204" pitchFamily="34" charset="-120"/>
                <a:ea typeface="微軟正黑體" panose="020B0604030504040204" pitchFamily="34" charset="-120"/>
              </a:rPr>
              <a:t>Q. </a:t>
            </a:r>
            <a:r>
              <a:rPr lang="zh-TW" altLang="en-US" sz="3000" dirty="0">
                <a:latin typeface="微軟正黑體" panose="020B0604030504040204" pitchFamily="34" charset="-120"/>
                <a:ea typeface="微軟正黑體" panose="020B0604030504040204" pitchFamily="34" charset="-120"/>
              </a:rPr>
              <a:t>未來學習計畫與生涯規劃</a:t>
            </a:r>
            <a:endParaRPr lang="en-US" altLang="zh-TW" sz="3000" dirty="0">
              <a:latin typeface="微軟正黑體" panose="020B0604030504040204" pitchFamily="34" charset="-120"/>
              <a:ea typeface="微軟正黑體" panose="020B0604030504040204" pitchFamily="34" charset="-120"/>
            </a:endParaRPr>
          </a:p>
          <a:p>
            <a:pPr marL="838200" lvl="1" indent="-381000">
              <a:lnSpc>
                <a:spcPct val="160000"/>
              </a:lnSpc>
              <a:spcBef>
                <a:spcPts val="0"/>
              </a:spcBef>
            </a:pPr>
            <a:r>
              <a:rPr lang="zh-TW" altLang="en-US" sz="3000" dirty="0">
                <a:latin typeface="微軟正黑體" panose="020B0604030504040204" pitchFamily="34" charset="-120"/>
                <a:ea typeface="微軟正黑體" panose="020B0604030504040204" pitchFamily="34" charset="-120"/>
              </a:rPr>
              <a:t>依據申請學系特色與所需基礎知識能力調整。</a:t>
            </a:r>
            <a:endParaRPr lang="en-US" altLang="zh-TW" sz="3000" dirty="0">
              <a:latin typeface="微軟正黑體" panose="020B0604030504040204" pitchFamily="34" charset="-120"/>
              <a:ea typeface="微軟正黑體" panose="020B0604030504040204" pitchFamily="34" charset="-120"/>
            </a:endParaRPr>
          </a:p>
          <a:p>
            <a:pPr marL="1386840" lvl="3" indent="-381000">
              <a:lnSpc>
                <a:spcPct val="160000"/>
              </a:lnSpc>
              <a:spcBef>
                <a:spcPts val="0"/>
              </a:spcBef>
            </a:pPr>
            <a:r>
              <a:rPr lang="zh-TW" altLang="en-US" sz="2600" dirty="0">
                <a:latin typeface="微軟正黑體" panose="020B0604030504040204" pitchFamily="34" charset="-120"/>
                <a:ea typeface="微軟正黑體" panose="020B0604030504040204" pitchFamily="34" charset="-120"/>
              </a:rPr>
              <a:t>當年度申請入學校系分則</a:t>
            </a:r>
            <a:br>
              <a:rPr lang="en-US" altLang="zh-TW" sz="2600" dirty="0">
                <a:latin typeface="微軟正黑體" panose="020B0604030504040204" pitchFamily="34" charset="-120"/>
                <a:ea typeface="微軟正黑體" panose="020B0604030504040204" pitchFamily="34" charset="-120"/>
              </a:rPr>
            </a:br>
            <a:r>
              <a:rPr lang="en-US" altLang="zh-TW" sz="2600" kern="100" dirty="0">
                <a:effectLst/>
                <a:latin typeface="微軟正黑體" panose="020B0604030504040204" pitchFamily="34" charset="-120"/>
                <a:ea typeface="微軟正黑體" panose="020B0604030504040204" pitchFamily="34" charset="-120"/>
                <a:cs typeface="Times New Roman" panose="02020603050405020304" pitchFamily="18" charset="0"/>
                <a:hlinkClick r:id="rId3"/>
              </a:rPr>
              <a:t>https://www.cac.edu.tw/apply114/query.php</a:t>
            </a:r>
            <a:endParaRPr lang="en-US" altLang="zh-TW" sz="2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p>
            <a:pPr marL="1386840" lvl="3" indent="-381000">
              <a:lnSpc>
                <a:spcPct val="160000"/>
              </a:lnSpc>
              <a:spcBef>
                <a:spcPts val="0"/>
              </a:spcBef>
            </a:pPr>
            <a:r>
              <a:rPr lang="zh-TW" altLang="en-US" sz="2600" dirty="0">
                <a:solidFill>
                  <a:srgbClr val="050505"/>
                </a:solidFill>
                <a:latin typeface="微軟正黑體" panose="020B0604030504040204" pitchFamily="34" charset="-120"/>
                <a:ea typeface="微軟正黑體" panose="020B0604030504040204" pitchFamily="34" charset="-120"/>
              </a:rPr>
              <a:t>各學系申請入學審查資料準備指引</a:t>
            </a:r>
            <a:endParaRPr lang="en-US" altLang="zh-TW" sz="2600" dirty="0">
              <a:solidFill>
                <a:srgbClr val="050505"/>
              </a:solidFill>
              <a:latin typeface="微軟正黑體" panose="020B0604030504040204" pitchFamily="34" charset="-120"/>
              <a:ea typeface="微軟正黑體" panose="020B0604030504040204" pitchFamily="34" charset="-120"/>
            </a:endParaRPr>
          </a:p>
          <a:p>
            <a:pPr marL="1005840" lvl="3" indent="0">
              <a:lnSpc>
                <a:spcPct val="160000"/>
              </a:lnSpc>
              <a:spcBef>
                <a:spcPts val="0"/>
              </a:spcBef>
              <a:buNone/>
            </a:pPr>
            <a:r>
              <a:rPr lang="en-US" altLang="zh-TW" sz="2600" dirty="0">
                <a:solidFill>
                  <a:srgbClr val="050505"/>
                </a:solidFill>
                <a:latin typeface="微軟正黑體" panose="020B0604030504040204" pitchFamily="34" charset="-120"/>
                <a:ea typeface="微軟正黑體" panose="020B0604030504040204" pitchFamily="34" charset="-120"/>
              </a:rPr>
              <a:t>     </a:t>
            </a:r>
            <a:r>
              <a:rPr lang="en-US" altLang="zh-TW" sz="2600" dirty="0">
                <a:solidFill>
                  <a:srgbClr val="050505"/>
                </a:solidFill>
                <a:latin typeface="微軟正黑體" panose="020B0604030504040204" pitchFamily="34" charset="-120"/>
                <a:ea typeface="微軟正黑體" panose="020B0604030504040204" pitchFamily="34" charset="-120"/>
                <a:hlinkClick r:id="rId4"/>
              </a:rPr>
              <a:t>https://www.cac.edu.tw/apply114/guide.php</a:t>
            </a:r>
            <a:endParaRPr lang="en-US" altLang="zh-TW" sz="2600" dirty="0">
              <a:solidFill>
                <a:srgbClr val="050505"/>
              </a:solidFill>
              <a:latin typeface="微軟正黑體" panose="020B0604030504040204" pitchFamily="34" charset="-120"/>
              <a:ea typeface="微軟正黑體" panose="020B0604030504040204" pitchFamily="34" charset="-120"/>
            </a:endParaRPr>
          </a:p>
          <a:p>
            <a:pPr marL="1386840" lvl="3" indent="-381000">
              <a:lnSpc>
                <a:spcPct val="160000"/>
              </a:lnSpc>
              <a:spcBef>
                <a:spcPts val="0"/>
              </a:spcBef>
            </a:pPr>
            <a:r>
              <a:rPr lang="zh-TW" altLang="en-US" sz="2600" dirty="0">
                <a:latin typeface="微軟正黑體" panose="020B0604030504040204" pitchFamily="34" charset="-120"/>
                <a:ea typeface="微軟正黑體" panose="020B0604030504040204" pitchFamily="34" charset="-120"/>
              </a:rPr>
              <a:t>招聯會查詢系統</a:t>
            </a:r>
            <a:br>
              <a:rPr lang="en-US" altLang="zh-TW" sz="2600" dirty="0">
                <a:latin typeface="微軟正黑體" panose="020B0604030504040204" pitchFamily="34" charset="-120"/>
                <a:ea typeface="微軟正黑體" panose="020B0604030504040204" pitchFamily="34" charset="-120"/>
              </a:rPr>
            </a:br>
            <a:r>
              <a:rPr lang="en-US" altLang="zh-TW" sz="2600" dirty="0">
                <a:solidFill>
                  <a:schemeClr val="tx2"/>
                </a:solidFill>
                <a:latin typeface="微軟正黑體" panose="020B0604030504040204" pitchFamily="34" charset="-120"/>
                <a:ea typeface="微軟正黑體" panose="020B0604030504040204" pitchFamily="34" charset="-120"/>
                <a:hlinkClick r:id="rId5"/>
              </a:rPr>
              <a:t>http://www.jbcrc.edu.tw/learn1.html</a:t>
            </a:r>
            <a:endParaRPr lang="en-US" altLang="zh-TW" sz="2600" dirty="0">
              <a:solidFill>
                <a:schemeClr val="tx2"/>
              </a:solidFill>
              <a:latin typeface="微軟正黑體" panose="020B0604030504040204" pitchFamily="34" charset="-120"/>
              <a:ea typeface="微軟正黑體" panose="020B0604030504040204" pitchFamily="34" charset="-120"/>
            </a:endParaRPr>
          </a:p>
        </p:txBody>
      </p:sp>
      <p:sp>
        <p:nvSpPr>
          <p:cNvPr id="4100" name="AutoShape 2"/>
          <p:cNvSpPr>
            <a:spLocks noGrp="1" noChangeArrowheads="1"/>
          </p:cNvSpPr>
          <p:nvPr>
            <p:ph type="title"/>
          </p:nvPr>
        </p:nvSpPr>
        <p:spPr>
          <a:xfrm>
            <a:off x="539552" y="908720"/>
            <a:ext cx="8604448" cy="720080"/>
          </a:xfrm>
        </p:spPr>
        <p:txBody>
          <a:bodyPr>
            <a:noAutofit/>
          </a:bodyPr>
          <a:lstStyle/>
          <a:p>
            <a:r>
              <a:rPr lang="zh-TW" altLang="en-US" sz="3600" kern="0" dirty="0">
                <a:latin typeface="微軟正黑體" panose="020B0604030504040204" pitchFamily="34" charset="-120"/>
                <a:ea typeface="微軟正黑體" panose="020B0604030504040204" pitchFamily="34" charset="-120"/>
                <a:cs typeface="Times New Roman" panose="02020603050405020304" pitchFamily="18" charset="0"/>
              </a:rPr>
              <a:t>學習歷程自述</a:t>
            </a:r>
            <a:endParaRPr lang="en-US" altLang="zh-TW" sz="3600" dirty="0">
              <a:latin typeface="+mj-ea"/>
            </a:endParaRPr>
          </a:p>
        </p:txBody>
      </p:sp>
      <p:sp>
        <p:nvSpPr>
          <p:cNvPr id="4" name="投影片編號版面配置區 5">
            <a:extLst>
              <a:ext uri="{FF2B5EF4-FFF2-40B4-BE49-F238E27FC236}">
                <a16:creationId xmlns:a16="http://schemas.microsoft.com/office/drawing/2014/main" id="{0F698181-F71C-4D6A-9B35-14FD516D66CE}"/>
              </a:ext>
            </a:extLst>
          </p:cNvPr>
          <p:cNvSpPr>
            <a:spLocks noGrp="1"/>
          </p:cNvSpPr>
          <p:nvPr>
            <p:ph type="sldNum" sz="quarter" idx="12"/>
          </p:nvPr>
        </p:nvSpPr>
        <p:spPr>
          <a:xfrm>
            <a:off x="7924800" y="6356350"/>
            <a:ext cx="762000" cy="365125"/>
          </a:xfrm>
          <a:noFill/>
        </p:spPr>
        <p:txBody>
          <a:bodyPr/>
          <a:lstStyle/>
          <a:p>
            <a:fld id="{BA658583-FC9A-445C-AB03-44C0F41B7F77}" type="slidenum">
              <a:rPr lang="en-US" altLang="zh-TW" sz="1400" smtClean="0">
                <a:latin typeface="微軟正黑體" panose="020B0604030504040204" pitchFamily="34" charset="-120"/>
                <a:ea typeface="微軟正黑體" panose="020B0604030504040204" pitchFamily="34" charset="-120"/>
                <a:cs typeface="Times New Roman" panose="02020603050405020304" pitchFamily="18" charset="0"/>
              </a:rPr>
              <a:pPr/>
              <a:t>9</a:t>
            </a:fld>
            <a:endParaRPr lang="en-US" altLang="zh-TW" sz="1400" dirty="0">
              <a:latin typeface="微軟正黑體" panose="020B0604030504040204" pitchFamily="34" charset="-120"/>
              <a:ea typeface="微軟正黑體" panose="020B0604030504040204" pitchFamily="34" charset="-120"/>
              <a:cs typeface="Times New Roman" panose="02020603050405020304" pitchFamily="18" charset="0"/>
            </a:endParaRPr>
          </a:p>
        </p:txBody>
      </p:sp>
    </p:spTree>
    <p:extLst>
      <p:ext uri="{BB962C8B-B14F-4D97-AF65-F5344CB8AC3E}">
        <p14:creationId xmlns:p14="http://schemas.microsoft.com/office/powerpoint/2010/main" val="4221002220"/>
      </p:ext>
    </p:extLst>
  </p:cSld>
  <p:clrMapOvr>
    <a:masterClrMapping/>
  </p:clrMapOvr>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流線">
  <a:themeElements>
    <a:clrScheme name="自訂 7">
      <a:dk1>
        <a:sysClr val="windowText" lastClr="000000"/>
      </a:dk1>
      <a:lt1>
        <a:sysClr val="window" lastClr="FFFFFF"/>
      </a:lt1>
      <a:dk2>
        <a:srgbClr val="323232"/>
      </a:dk2>
      <a:lt2>
        <a:srgbClr val="E5C243"/>
      </a:lt2>
      <a:accent1>
        <a:srgbClr val="521707"/>
      </a:accent1>
      <a:accent2>
        <a:srgbClr val="D55816"/>
      </a:accent2>
      <a:accent3>
        <a:srgbClr val="D55816"/>
      </a:accent3>
      <a:accent4>
        <a:srgbClr val="B19C7D"/>
      </a:accent4>
      <a:accent5>
        <a:srgbClr val="7F5F52"/>
      </a:accent5>
      <a:accent6>
        <a:srgbClr val="B27D49"/>
      </a:accent6>
      <a:hlink>
        <a:srgbClr val="6B9F25"/>
      </a:hlink>
      <a:folHlink>
        <a:srgbClr val="B26B02"/>
      </a:folHlink>
    </a:clrScheme>
    <a:fontScheme name="流線">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流線">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9486</TotalTime>
  <Words>7811</Words>
  <Application>Microsoft Office PowerPoint</Application>
  <PresentationFormat>如螢幕大小 (4:3)</PresentationFormat>
  <Paragraphs>2444</Paragraphs>
  <Slides>70</Slides>
  <Notes>56</Notes>
  <HiddenSlides>0</HiddenSlides>
  <MMClips>0</MMClips>
  <ScaleCrop>false</ScaleCrop>
  <HeadingPairs>
    <vt:vector size="6" baseType="variant">
      <vt:variant>
        <vt:lpstr>使用字型</vt:lpstr>
      </vt:variant>
      <vt:variant>
        <vt:i4>8</vt:i4>
      </vt:variant>
      <vt:variant>
        <vt:lpstr>佈景主題</vt:lpstr>
      </vt:variant>
      <vt:variant>
        <vt:i4>1</vt:i4>
      </vt:variant>
      <vt:variant>
        <vt:lpstr>投影片標題</vt:lpstr>
      </vt:variant>
      <vt:variant>
        <vt:i4>70</vt:i4>
      </vt:variant>
    </vt:vector>
  </HeadingPairs>
  <TitlesOfParts>
    <vt:vector size="79" baseType="lpstr">
      <vt:lpstr>微軟正黑體</vt:lpstr>
      <vt:lpstr>標楷體</vt:lpstr>
      <vt:lpstr>Calibri</vt:lpstr>
      <vt:lpstr>Constantia</vt:lpstr>
      <vt:lpstr>Segoe UI Historic</vt:lpstr>
      <vt:lpstr>Verdana</vt:lpstr>
      <vt:lpstr>Wingdings</vt:lpstr>
      <vt:lpstr>Wingdings 2</vt:lpstr>
      <vt:lpstr>流線</vt:lpstr>
      <vt:lpstr>   高三寒假如何補強 學習歷程檔案 及瞭解NOPQ  國立中山大學管理學院財務管理系 唐俊華 chtang@mail.nsysu.edu.tw </vt:lpstr>
      <vt:lpstr>審查資料準備基本原則</vt:lpstr>
      <vt:lpstr>常見問題(一)</vt:lpstr>
      <vt:lpstr>常見問題(一)(續)</vt:lpstr>
      <vt:lpstr>如果還沒有具體的學系目標，怎麼辦？</vt:lpstr>
      <vt:lpstr>如果還沒有具體的學系目標，怎麼辦？(續)</vt:lpstr>
      <vt:lpstr>課程學習成果 - 請你跟我這樣做</vt:lpstr>
      <vt:lpstr>   學習歷程自述    國立中山大學管理學院財務管理系 唐俊華 chtang@mail.nsysu.edu.tw </vt:lpstr>
      <vt:lpstr>學習歷程自述</vt:lpstr>
      <vt:lpstr>學習歷程自述(續)</vt:lpstr>
      <vt:lpstr>學習歷程自述示例</vt:lpstr>
      <vt:lpstr>學習歷程自述示例(續)</vt:lpstr>
      <vt:lpstr>學習歷程自述示例(續)</vt:lpstr>
      <vt:lpstr>學習歷程自述示例(續)</vt:lpstr>
      <vt:lpstr>學習歷程自述示例(續)</vt:lpstr>
      <vt:lpstr>反例：此表格什麼問題？</vt:lpstr>
      <vt:lpstr>前頁範例的改良版</vt:lpstr>
      <vt:lpstr>學習歷程自述示例(續)</vt:lpstr>
      <vt:lpstr>學習歷程自述示例(續)</vt:lpstr>
      <vt:lpstr>學習歷程自述示例(續)</vt:lpstr>
      <vt:lpstr>學習歷程自述示例(續)</vt:lpstr>
      <vt:lpstr>學習歷程自述示例(續)</vt:lpstr>
      <vt:lpstr>學習歷程自述示例(續)</vt:lpstr>
      <vt:lpstr>學習歷程自述示例(續)</vt:lpstr>
      <vt:lpstr>學習歷程自述示例(續)</vt:lpstr>
      <vt:lpstr>學習歷程自述參考文章</vt:lpstr>
      <vt:lpstr>   多元表現綜整心得    國立中山大學管理學院財務管理系 唐俊華 chtang@mail.nsysu.edu.tw </vt:lpstr>
      <vt:lpstr>多元表現綜整心得參考影片</vt:lpstr>
      <vt:lpstr>多元表現綜整心得</vt:lpstr>
      <vt:lpstr>多元表現綜整心得(續)</vt:lpstr>
      <vt:lpstr>多元表現綜整心得(續)</vt:lpstr>
      <vt:lpstr>多元表現綜整心得vs.學習歷程自述</vt:lpstr>
      <vt:lpstr>多元表現綜整心得撰寫原則</vt:lpstr>
      <vt:lpstr>多元表現綜整心得撰寫原則(續)</vt:lpstr>
      <vt:lpstr>   寒假重要的事    國立中山大學管理學院財務管理系 唐俊華 chtang@mail.nsysu.edu.tw </vt:lpstr>
      <vt:lpstr>現在重要的事</vt:lpstr>
      <vt:lpstr>盤點原則</vt:lpstr>
      <vt:lpstr>盤點範例一</vt:lpstr>
      <vt:lpstr>盤點範例二</vt:lpstr>
      <vt:lpstr>盤點範例三</vt:lpstr>
      <vt:lpstr>盤點範例四</vt:lpstr>
      <vt:lpstr>盤點之後</vt:lpstr>
      <vt:lpstr>盤點之後(續)</vt:lpstr>
      <vt:lpstr>   問題與討論    國立中山大學管理學院財務管理系 唐俊華 chtang@mail.nsysu.edu.tw </vt:lpstr>
      <vt:lpstr>常見問題(二)</vt:lpstr>
      <vt:lpstr>常見問題(二)(續)</vt:lpstr>
      <vt:lpstr>常見問題(三)</vt:lpstr>
      <vt:lpstr>常見問題(三)(續)</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補充說明</vt:lpstr>
      <vt:lpstr>補充說明(續)</vt:lpstr>
      <vt:lpstr>補充說明(續)</vt:lpstr>
      <vt:lpstr>想想看</vt:lpstr>
      <vt:lpstr>想想看(續)</vt:lpstr>
      <vt:lpstr>想想看(續)</vt:lpstr>
      <vt:lpstr>   轉換跑道相關問題    國立中山大學管理學院財務管理系 唐俊華 chtang@mail.nsysu.edu.tw </vt:lpstr>
      <vt:lpstr>轉換跑道相關問題</vt:lpstr>
      <vt:lpstr>轉換跑道相關問題(續)</vt:lpstr>
      <vt:lpstr>轉換跑道相關問題(續)</vt:lpstr>
      <vt:lpstr>PowerPoint 簡報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user</dc:creator>
  <cp:lastModifiedBy>TANG</cp:lastModifiedBy>
  <cp:revision>2076</cp:revision>
  <cp:lastPrinted>2020-06-29T05:23:46Z</cp:lastPrinted>
  <dcterms:created xsi:type="dcterms:W3CDTF">2008-07-21T06:32:27Z</dcterms:created>
  <dcterms:modified xsi:type="dcterms:W3CDTF">2025-01-24T05:37:06Z</dcterms:modified>
</cp:coreProperties>
</file>